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ight Brighter" panose="02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A8"/>
    <a:srgbClr val="000000"/>
    <a:srgbClr val="6D7A92"/>
    <a:srgbClr val="0F1F3B"/>
    <a:srgbClr val="2C4980"/>
    <a:srgbClr val="263C65"/>
    <a:srgbClr val="19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86D9-DB0E-164D-8911-F2BB178C1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E6111-793F-114D-8BC3-269C4D31B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14D27-0B45-994B-BFD0-A27FEC97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D86B-14DE-EF44-A1B7-7B18D04E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89768-1F1E-A143-A640-DA3625B0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5A77-1FA4-444B-897E-DF496853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4A111-6785-C344-BE88-D6B730246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ED9B-77F7-EA4B-AEFC-A8906730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5F30-7875-6A47-9FA0-221458FD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93704-0C2D-CF44-AEE8-124A338D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6E4DB-477A-394F-B379-C0DBB56EF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F5BF1-33E5-DA46-BE68-BA79060EB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D2C8-ADA1-864B-A558-C638071E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64D0-AF88-D444-92C2-0834FBB1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A93E-918F-364A-8BB9-199A19D1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A306-DD99-104A-9B08-F70D62C8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C365-BA3A-DE44-A00F-14214E6B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95A8-6E33-5846-B722-15D4C480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8446-4D1C-3F4A-BB6A-B653870C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5AAB1-C3AF-6C4C-85BC-B8837A13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1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9C4C-0BD4-E049-94FE-89DB955E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4B848-5751-E24E-92C9-BB21F75E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0C1-A584-5040-BADB-07DA7E18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A82D4-C3FF-D547-B37D-0E184CC0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C654E-9C1D-5B48-B6A1-B5239527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0395-F555-3C4B-B0CC-73E5E192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EC60-637E-EA47-B11A-718310C09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F36DB-6599-8B4F-8408-0BECDF136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68D81-E1D0-9044-9403-05C9406C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7E12-1813-C740-9747-5ACC97D9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7CAE2-39E1-8C43-B751-8937BB99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CB74-17E5-A84A-B91C-9631DD18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56048-F986-584E-9BB2-D1B560B9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0609E-9A8E-5940-AC17-AC2733DD9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5C0F8-6CB1-0D4E-BE12-99965E7F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8A04D3-365E-4B40-B3B5-5F947DC60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F10D2-082B-D34C-9ACB-71780D32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5107D4-3548-A744-BDEF-D7A3A3A0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C20ED-E87C-7A40-8A9F-FF183935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9A695-18B2-E548-902D-9FFDC210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6B1B0-D4E3-164C-BDDE-EF1FA27D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45595-165F-0949-B44F-51FDCBCC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0E8A6-C21C-5A47-B622-DDF52683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2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7F3D7-8143-B14A-B94D-DE0C562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C8FB-9905-E049-B329-ECE020FA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FB6BC-33B8-E045-8BE7-C1DAF17D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C395-25AE-004E-A493-C67BB924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E53E-B5F0-FF49-9C9E-CB6F719D8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01D2A-EBE3-7543-8D01-4877E9CF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D6A28-A129-ED4B-8901-5D3EC492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7F586-682F-8C41-BF8A-0AF706A3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607F9-5781-4F42-A0B3-4F35352F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050E-E13F-664F-BB8B-CD361B04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F5E71-A212-4945-9C72-4D09FA505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93B68-B08E-3148-917C-51C12574E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1F35B-1661-0A40-8DB9-5BBA0634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5911B-5D54-594E-BD96-B83C605E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B1B5A-32F7-AB48-B7BE-7F8A7AE3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89A8"/>
            </a:gs>
            <a:gs pos="46000">
              <a:srgbClr val="2C4980"/>
            </a:gs>
            <a:gs pos="100000">
              <a:srgbClr val="0F1F3B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2CF78-BD06-DF4F-96E2-ACC17288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33FD6-A897-C147-B1C1-E39CD9D6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08084-51EB-764D-B42B-484F7E249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3CBE-DE6F-0D43-88EE-02F00248C55A}" type="datetimeFigureOut">
              <a:rPr lang="en-US" smtClean="0"/>
              <a:t>12/21/19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14EBD-C85D-2A41-B81D-7E2A4B4C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D9A5-3F7A-4E48-BF2A-C6A925302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9056-FE96-BF4C-AC95-541A17BE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ADCB-C74A-9240-B5DA-FE8CFCAA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4F74-761F-A44F-90A2-39D0C8FF4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A614-B9D5-B040-8786-D799B94B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191"/>
            <a:ext cx="9144000" cy="238760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8000" dirty="0">
                <a:solidFill>
                  <a:schemeClr val="bg1"/>
                </a:solidFill>
                <a:latin typeface="Light Brighter" panose="02000500000000000000" pitchFamily="2" charset="0"/>
                <a:ea typeface="Hijrnotes PERSONAL USE ONLY" pitchFamily="2" charset="-128"/>
              </a:rPr>
              <a:t>the Bright and Morning Star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67AFDC-1D69-C34F-8059-D4D903B5AAE4}"/>
              </a:ext>
            </a:extLst>
          </p:cNvPr>
          <p:cNvGrpSpPr/>
          <p:nvPr/>
        </p:nvGrpSpPr>
        <p:grpSpPr>
          <a:xfrm>
            <a:off x="5103018" y="1073315"/>
            <a:ext cx="1985963" cy="2114550"/>
            <a:chOff x="5103018" y="1441451"/>
            <a:chExt cx="1985963" cy="21145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DF1CD8-682D-F44F-AFBC-14CF63DCC226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4" name="4-Point Star 3">
                <a:extLst>
                  <a:ext uri="{FF2B5EF4-FFF2-40B4-BE49-F238E27FC236}">
                    <a16:creationId xmlns:a16="http://schemas.microsoft.com/office/drawing/2014/main" id="{4210400D-6CA1-6D4F-92A7-164ABD839AC4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4-Point Star 4">
                <a:extLst>
                  <a:ext uri="{FF2B5EF4-FFF2-40B4-BE49-F238E27FC236}">
                    <a16:creationId xmlns:a16="http://schemas.microsoft.com/office/drawing/2014/main" id="{26E2D1A0-0E1D-5B44-9E78-25F147FBA95C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3085E3-008F-EE41-943D-3AE3BCF5DCEE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9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A614-B9D5-B040-8786-D799B94B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191"/>
            <a:ext cx="9144000" cy="2387600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8000" dirty="0">
                <a:solidFill>
                  <a:schemeClr val="bg1"/>
                </a:solidFill>
                <a:latin typeface="Light Brighter" panose="02000500000000000000" pitchFamily="2" charset="0"/>
                <a:ea typeface="Hijrnotes PERSONAL USE ONLY" pitchFamily="2" charset="-128"/>
              </a:rPr>
              <a:t>the Bright and Morning Star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67AFDC-1D69-C34F-8059-D4D903B5AAE4}"/>
              </a:ext>
            </a:extLst>
          </p:cNvPr>
          <p:cNvGrpSpPr/>
          <p:nvPr/>
        </p:nvGrpSpPr>
        <p:grpSpPr>
          <a:xfrm>
            <a:off x="5103018" y="1073315"/>
            <a:ext cx="1985963" cy="2114550"/>
            <a:chOff x="5103018" y="1441451"/>
            <a:chExt cx="1985963" cy="21145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DF1CD8-682D-F44F-AFBC-14CF63DCC226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4" name="4-Point Star 3">
                <a:extLst>
                  <a:ext uri="{FF2B5EF4-FFF2-40B4-BE49-F238E27FC236}">
                    <a16:creationId xmlns:a16="http://schemas.microsoft.com/office/drawing/2014/main" id="{4210400D-6CA1-6D4F-92A7-164ABD839AC4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4-Point Star 4">
                <a:extLst>
                  <a:ext uri="{FF2B5EF4-FFF2-40B4-BE49-F238E27FC236}">
                    <a16:creationId xmlns:a16="http://schemas.microsoft.com/office/drawing/2014/main" id="{26E2D1A0-0E1D-5B44-9E78-25F147FBA95C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3085E3-008F-EE41-943D-3AE3BCF5DCEE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1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Transcendent Splendor of Christ’s Kingship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Kingdom of Prophecy</a:t>
            </a:r>
          </a:p>
          <a:p>
            <a:r>
              <a:rPr lang="en-US" sz="3200" dirty="0">
                <a:solidFill>
                  <a:schemeClr val="bg1"/>
                </a:solidFill>
              </a:rPr>
              <a:t>Greatly anticipated deliverance – </a:t>
            </a:r>
            <a:r>
              <a:rPr lang="en-US" sz="3200" i="1" dirty="0">
                <a:solidFill>
                  <a:schemeClr val="bg1"/>
                </a:solidFill>
              </a:rPr>
              <a:t>Isaiah 1:27; 2:1-4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world dominant kingdom – </a:t>
            </a:r>
            <a:r>
              <a:rPr lang="en-US" sz="3200" i="1" dirty="0">
                <a:solidFill>
                  <a:schemeClr val="bg1"/>
                </a:solidFill>
              </a:rPr>
              <a:t>Daniel 2:44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Jews had a misguided physical perspective –                             </a:t>
            </a:r>
            <a:r>
              <a:rPr lang="en-US" sz="3200" i="1" dirty="0">
                <a:solidFill>
                  <a:schemeClr val="bg1"/>
                </a:solidFill>
              </a:rPr>
              <a:t>John 6:14-15, 26-27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8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Transcendent Splendor of Christ’s Kingship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Kingdom of Prophecy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King of kings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Revelation 22:16 </a:t>
            </a:r>
            <a:r>
              <a:rPr lang="en-US" sz="3200" dirty="0">
                <a:solidFill>
                  <a:schemeClr val="bg1"/>
                </a:solidFill>
              </a:rPr>
              <a:t>– root/offspring of David, Bright/morning star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Stars used to refer to kings and governments –</a:t>
            </a:r>
            <a:r>
              <a:rPr lang="en-US" sz="3200" i="1" dirty="0">
                <a:solidFill>
                  <a:schemeClr val="bg1"/>
                </a:solidFill>
              </a:rPr>
              <a:t> Isaiah13:1, 9-10; Ezekiel 32:2, 6-8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4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Transcendent Splendor of Christ’s Kingship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Kingdom of Prophecy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King of kings</a:t>
            </a:r>
          </a:p>
          <a:p>
            <a:r>
              <a:rPr lang="en-US" sz="3200" dirty="0">
                <a:solidFill>
                  <a:schemeClr val="bg1"/>
                </a:solidFill>
              </a:rPr>
              <a:t>Used in mockery for the falling King of Babylon – </a:t>
            </a:r>
            <a:r>
              <a:rPr lang="en-US" sz="3200" i="1" dirty="0">
                <a:solidFill>
                  <a:schemeClr val="bg1"/>
                </a:solidFill>
              </a:rPr>
              <a:t>Isaiah 14:12-15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Called </a:t>
            </a:r>
            <a:r>
              <a:rPr lang="en-US" sz="3200" i="1" dirty="0">
                <a:solidFill>
                  <a:schemeClr val="bg1"/>
                </a:solidFill>
              </a:rPr>
              <a:t>“Lucifer”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hêlêl</a:t>
            </a:r>
            <a:r>
              <a:rPr lang="en-US" sz="3200" dirty="0">
                <a:solidFill>
                  <a:schemeClr val="bg1"/>
                </a:solidFill>
              </a:rPr>
              <a:t>; the morning-star. (Strong)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He outshined all others, but his light would be put out.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is the </a:t>
            </a:r>
            <a:r>
              <a:rPr lang="en-US" sz="3200" i="1" dirty="0">
                <a:solidFill>
                  <a:schemeClr val="bg1"/>
                </a:solidFill>
              </a:rPr>
              <a:t>“Bright and Morning Star:”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All authority and dominance – </a:t>
            </a:r>
            <a:r>
              <a:rPr lang="en-US" sz="3200" i="1" dirty="0">
                <a:solidFill>
                  <a:schemeClr val="bg1"/>
                </a:solidFill>
              </a:rPr>
              <a:t>Matthew 28:18; Acts 2:34-36; Revelation 1:5; 17:14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Connotation of hope – </a:t>
            </a:r>
            <a:r>
              <a:rPr lang="en-US" sz="3200" i="1" dirty="0">
                <a:solidFill>
                  <a:schemeClr val="bg1"/>
                </a:solidFill>
              </a:rPr>
              <a:t>Acts 3:18-19, 25-26; Malachi 4:2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6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Guiding Light of Christs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As the King of kings, Christ’s reign would be in the realm of truth </a:t>
            </a:r>
            <a:r>
              <a:rPr lang="en-US" sz="3200" i="1" dirty="0">
                <a:solidFill>
                  <a:schemeClr val="bg1"/>
                </a:solidFill>
              </a:rPr>
              <a:t>– John 18:37; 8:31-32; Colossians 3:17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Morning Star in Our Hearts </a:t>
            </a:r>
            <a:r>
              <a:rPr lang="en-US" sz="3200" i="1" dirty="0">
                <a:solidFill>
                  <a:schemeClr val="bg1"/>
                </a:solidFill>
              </a:rPr>
              <a:t>(2 Peter 1:19-21)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Prophetic word = inspired scripture – </a:t>
            </a:r>
            <a:r>
              <a:rPr lang="en-US" sz="3200" i="1" dirty="0">
                <a:solidFill>
                  <a:schemeClr val="bg1"/>
                </a:solidFill>
              </a:rPr>
              <a:t>2 Peter 1:20-21; 3:1-2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It brings light into spiritual darkness </a:t>
            </a:r>
            <a:r>
              <a:rPr lang="en-US" sz="3200" i="1" dirty="0">
                <a:solidFill>
                  <a:schemeClr val="bg1"/>
                </a:solidFill>
              </a:rPr>
              <a:t>– 2 Peter 1:19; Acts 26:18; Psalm 119:110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1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Guiding Light of Christs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As the King of kings, Christ’s reign would be in the realm of truth </a:t>
            </a:r>
            <a:r>
              <a:rPr lang="en-US" sz="3200" i="1" dirty="0">
                <a:solidFill>
                  <a:schemeClr val="bg1"/>
                </a:solidFill>
              </a:rPr>
              <a:t>– John 18:37; 8:31-32; Colossians 3:17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Morning Star in Our Hearts </a:t>
            </a:r>
            <a:r>
              <a:rPr lang="en-US" sz="3200" i="1" dirty="0">
                <a:solidFill>
                  <a:schemeClr val="bg1"/>
                </a:solidFill>
              </a:rPr>
              <a:t>(2 Peter 1:19-21)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Jesus is the word that brings light and life – </a:t>
            </a:r>
            <a:r>
              <a:rPr lang="en-US" sz="3200" i="1" dirty="0">
                <a:solidFill>
                  <a:schemeClr val="bg1"/>
                </a:solidFill>
              </a:rPr>
              <a:t>John 1:1, 4, 9; 14:6;          2 Peter 1:3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Important due to the false teachers of </a:t>
            </a:r>
            <a:r>
              <a:rPr lang="en-US" sz="3200" i="1" dirty="0">
                <a:solidFill>
                  <a:schemeClr val="bg1"/>
                </a:solidFill>
              </a:rPr>
              <a:t>2 Peter – 2:1, 18-19; 3:1-3</a:t>
            </a:r>
          </a:p>
          <a:p>
            <a:r>
              <a:rPr lang="en-US" sz="3200" dirty="0">
                <a:solidFill>
                  <a:schemeClr val="bg1"/>
                </a:solidFill>
              </a:rPr>
              <a:t>Take heed to the prophetic word instead of false teaching so darkness may be swallowed up by light of truth –</a:t>
            </a:r>
            <a:r>
              <a:rPr lang="en-US" sz="3200" i="1" dirty="0">
                <a:solidFill>
                  <a:schemeClr val="bg1"/>
                </a:solidFill>
              </a:rPr>
              <a:t> 2 Peter 1:19-21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Christ dwells in our hearts through His word </a:t>
            </a:r>
            <a:r>
              <a:rPr lang="en-US" sz="3200" i="1" dirty="0">
                <a:solidFill>
                  <a:schemeClr val="bg1"/>
                </a:solidFill>
              </a:rPr>
              <a:t>– Galatians 2:20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Hope of Eternal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Warning of the Coming Judgment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Context of </a:t>
            </a:r>
            <a:r>
              <a:rPr lang="en-US" sz="3200" i="1" dirty="0">
                <a:solidFill>
                  <a:schemeClr val="bg1"/>
                </a:solidFill>
              </a:rPr>
              <a:t>Revelation 22:16: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(vv. 1-5) </a:t>
            </a:r>
            <a:r>
              <a:rPr lang="en-US" sz="3200" dirty="0">
                <a:solidFill>
                  <a:schemeClr val="bg1"/>
                </a:solidFill>
              </a:rPr>
              <a:t>– Scene of the throne of God, river/tree of life.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7) </a:t>
            </a:r>
            <a:r>
              <a:rPr lang="en-US" sz="3200" dirty="0">
                <a:solidFill>
                  <a:schemeClr val="bg1"/>
                </a:solidFill>
              </a:rPr>
              <a:t>– He is coming quickly, so keep the word.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(vv. 12-17)</a:t>
            </a:r>
            <a:r>
              <a:rPr lang="en-US" sz="3200" dirty="0">
                <a:solidFill>
                  <a:schemeClr val="bg1"/>
                </a:solidFill>
              </a:rPr>
              <a:t> – He is coming to reward each one, good or bad, obedient or disobedient.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982A-8EC8-F34E-AECB-F540F1CA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1" y="151370"/>
            <a:ext cx="116378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ight Brighter" panose="02000500000000000000" pitchFamily="2" charset="0"/>
              </a:rPr>
              <a:t>The Hope of Eternal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572A-3219-EE48-B24F-E91977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1615044"/>
            <a:ext cx="11637819" cy="499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Warning of the Coming Judgment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Bright and Morning Star</a:t>
            </a:r>
          </a:p>
          <a:p>
            <a:r>
              <a:rPr lang="en-US" sz="3200" dirty="0">
                <a:solidFill>
                  <a:schemeClr val="bg1"/>
                </a:solidFill>
              </a:rPr>
              <a:t>Jesus is that morning star which ushers in the light of eternal day – </a:t>
            </a:r>
            <a:r>
              <a:rPr lang="en-US" sz="3200" i="1" dirty="0">
                <a:solidFill>
                  <a:schemeClr val="bg1"/>
                </a:solidFill>
              </a:rPr>
              <a:t>Revelation 22:16, 5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may have to suffer until that day, but we are promised the morning star – </a:t>
            </a:r>
            <a:r>
              <a:rPr lang="en-US" sz="3200" i="1" dirty="0">
                <a:solidFill>
                  <a:schemeClr val="bg1"/>
                </a:solidFill>
              </a:rPr>
              <a:t>Revelation 2:24-29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faithful are eager for that day – </a:t>
            </a:r>
            <a:r>
              <a:rPr lang="en-US" sz="3200" i="1" dirty="0">
                <a:solidFill>
                  <a:schemeClr val="bg1"/>
                </a:solidFill>
              </a:rPr>
              <a:t>Revelation 22:20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772EB-70F4-DB4F-A147-EE4977915C9D}"/>
              </a:ext>
            </a:extLst>
          </p:cNvPr>
          <p:cNvGrpSpPr/>
          <p:nvPr/>
        </p:nvGrpSpPr>
        <p:grpSpPr>
          <a:xfrm>
            <a:off x="10423164" y="-171868"/>
            <a:ext cx="1985963" cy="2114550"/>
            <a:chOff x="5103018" y="1441451"/>
            <a:chExt cx="1985963" cy="21145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C9E078-E55E-FC40-A4E6-FA1071CBE690}"/>
                </a:ext>
              </a:extLst>
            </p:cNvPr>
            <p:cNvGrpSpPr/>
            <p:nvPr/>
          </p:nvGrpSpPr>
          <p:grpSpPr>
            <a:xfrm>
              <a:off x="5103018" y="1441451"/>
              <a:ext cx="1985963" cy="2114550"/>
              <a:chOff x="4757737" y="1441451"/>
              <a:chExt cx="1985963" cy="2114550"/>
            </a:xfrm>
          </p:grpSpPr>
          <p:sp>
            <p:nvSpPr>
              <p:cNvPr id="7" name="4-Point Star 6">
                <a:extLst>
                  <a:ext uri="{FF2B5EF4-FFF2-40B4-BE49-F238E27FC236}">
                    <a16:creationId xmlns:a16="http://schemas.microsoft.com/office/drawing/2014/main" id="{47D25FE3-5457-7C46-AEB8-89D733ED105E}"/>
                  </a:ext>
                </a:extLst>
              </p:cNvPr>
              <p:cNvSpPr/>
              <p:nvPr/>
            </p:nvSpPr>
            <p:spPr>
              <a:xfrm>
                <a:off x="4757737" y="1441451"/>
                <a:ext cx="1985963" cy="2114550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4-Point Star 7">
                <a:extLst>
                  <a:ext uri="{FF2B5EF4-FFF2-40B4-BE49-F238E27FC236}">
                    <a16:creationId xmlns:a16="http://schemas.microsoft.com/office/drawing/2014/main" id="{EA0C305F-9FF5-5B42-A219-496AA26E34BA}"/>
                  </a:ext>
                </a:extLst>
              </p:cNvPr>
              <p:cNvSpPr/>
              <p:nvPr/>
            </p:nvSpPr>
            <p:spPr>
              <a:xfrm rot="2819494">
                <a:off x="5138736" y="1847120"/>
                <a:ext cx="1223963" cy="1303212"/>
              </a:xfrm>
              <a:prstGeom prst="star4">
                <a:avLst>
                  <a:gd name="adj" fmla="val 50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87B233-C3D8-9044-B242-F5C4A30D6A22}"/>
                </a:ext>
              </a:extLst>
            </p:cNvPr>
            <p:cNvSpPr/>
            <p:nvPr/>
          </p:nvSpPr>
          <p:spPr>
            <a:xfrm>
              <a:off x="5945981" y="2348707"/>
              <a:ext cx="300038" cy="3000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47700">
                <a:schemeClr val="bg1">
                  <a:alpha val="5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9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497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Light Brighter</vt:lpstr>
      <vt:lpstr>Office Theme</vt:lpstr>
      <vt:lpstr>PowerPoint Presentation</vt:lpstr>
      <vt:lpstr>the Bright and Morning Star</vt:lpstr>
      <vt:lpstr>The Transcendent Splendor of Christ’s Kingship</vt:lpstr>
      <vt:lpstr>The Transcendent Splendor of Christ’s Kingship</vt:lpstr>
      <vt:lpstr>The Transcendent Splendor of Christ’s Kingship</vt:lpstr>
      <vt:lpstr>The Guiding Light of Christs Word</vt:lpstr>
      <vt:lpstr>The Guiding Light of Christs Word</vt:lpstr>
      <vt:lpstr>The Hope of Eternal Day</vt:lpstr>
      <vt:lpstr>The Hope of Eternal Day</vt:lpstr>
      <vt:lpstr>the Bright and Morning Star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Bright and Morning Star</dc:title>
  <dc:creator>Jeremiah Cox</dc:creator>
  <cp:lastModifiedBy>Jeremiah Cox</cp:lastModifiedBy>
  <cp:revision>9</cp:revision>
  <dcterms:created xsi:type="dcterms:W3CDTF">2019-12-10T20:05:47Z</dcterms:created>
  <dcterms:modified xsi:type="dcterms:W3CDTF">2019-12-21T17:47:18Z</dcterms:modified>
</cp:coreProperties>
</file>