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7" r:id="rId3"/>
    <p:sldId id="256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5"/>
  </p:normalViewPr>
  <p:slideViewPr>
    <p:cSldViewPr snapToGrid="0" snapToObjects="1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12/8/19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4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6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97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57C79-2166-6842-89EB-9C3572120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3A2FE-1D15-F24A-805A-972F12A68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CE3CD-2CD4-7A42-994D-9877D76F5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12/8/19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4B760-2804-C340-82CA-67796C676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181D0-677B-604F-876E-ECA75BD7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80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7CAA4-0829-4449-88E3-1D5719C8C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5465A-8BB3-784A-BD7E-8C9515318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49DB6-8D4E-9E41-9D93-0A4894E1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12/8/19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315C0-0BE1-2543-92D0-C0AAB7E33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761E2-C63C-D94B-9D58-07F6CB3CA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70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7A0D7-BE8F-8747-8E5A-07A1FA5A6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191DC-C707-A342-8AAF-C0C8B0FC9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D076B-D131-6A42-A1AA-6E45CE659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12/8/19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AD3B2-582A-F24C-82C2-1B3EEA120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139C5-7B7B-3C4B-BCF5-7F0E278A6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06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ECCC6-6316-8343-963C-27ABEAC5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98876-A28C-7149-BF19-5E808D0F0C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E9BE1-D45B-0948-B4BC-9AD19CBC2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A1ED50-F7EB-4C4C-A276-B8322145C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12/8/19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E383DC-015F-A34C-BB41-27007460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16A7E-2CC9-D649-AB99-3981DD6CB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36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BCE9B-98AB-DD49-824F-A0CDADA25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52DCF-D031-9F43-9FF6-73789BAA2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413264-6F14-0B42-86C8-5849414E5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E85F33-0837-4A4A-982A-8AE0DD9BF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46A9FF-3058-6B42-A141-7DDE8C678D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02D115-1FC2-764D-88F2-C1707C632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12/8/19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D8F02F-620E-D542-8DAD-27CBB45F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FC7B69-6F7A-4E44-8E8B-E3EDE7E7B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37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10F98-5A27-AC42-BEBC-1278FDEB8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76364F-6D06-4343-8916-9D3C28A2F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12/8/19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BA78D-CC30-A847-BFEE-C06AE44FB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B71B11-9936-8946-9E0D-1A733535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82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B830D-B19B-B64C-9B11-11DF670B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12/8/19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DEE7A-9BDB-9C4A-9CED-F770B5742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5D6F8-FA76-6547-A66E-7ACB649AC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3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B4E5-18A4-7E49-9965-DE6646092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1FC35-4D75-4049-8858-D8B211D53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3ABCB-C55D-1F4F-929E-E5AB152F8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DA0483-8AA9-2747-A3DC-8DF6659DD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12/8/19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6BE838-27DD-3040-93ED-6B0AE2206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2A19E-99E7-B643-9185-886C07E9E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4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480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AB8FC-8B58-0E4D-ADCB-63202E70F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45536C-02B2-0E43-B5AE-4A780C7F98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A9EF9C-8AD4-814F-B717-207C2C530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B30C6-D227-0D46-988B-3A1BFE0D9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12/8/19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54BEB-55EF-B54B-BA48-22585DF3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D9F27-039D-FF4C-8CD1-6C88D3212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39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0EF02-0530-4D4D-9424-C700846E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795E3C-7A5D-2546-A58A-89C825E5E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7DF83-BB0F-FC48-904E-878DDBDF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12/8/19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3BD9C-E6DF-624A-A01E-D9761979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10851-58D3-1544-A5B8-1C3AF4FD9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38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F942C6-38D7-D042-BBC6-85019D5115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ACDD4E-714F-3D47-A7FA-9902F98D3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F57DC-4A19-4F49-867B-967C634CF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0709-50A7-1148-8CF3-DA85457502DD}" type="datetimeFigureOut">
              <a:rPr lang="en-US" smtClean="0"/>
              <a:t>12/8/19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AE5FE-AA52-BB4C-A202-C93657F36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62F11-AD2A-114F-948F-11884748F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85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2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4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8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12/8/19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2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46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6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2EE588-7049-DE45-9BAE-6CE540D69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CC3B1-F625-B44F-9F47-C3CAEC1D9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E3B00-1AF1-8E4C-97FA-910C796A0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0709-50A7-1148-8CF3-DA85457502DD}" type="datetimeFigureOut">
              <a:rPr lang="en-US" smtClean="0"/>
              <a:t>12/8/19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BDF8B-3685-F045-8608-C325C023B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A0DAD-9073-B546-A6B8-EA2DDAC1B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ACC53-88C0-6A45-AA04-AD2772C67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0A4AF-5916-054C-9990-38BD4B8A2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9FD5B-1285-9D4D-931A-618E0E8B6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3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FE12F63-FA8D-495C-ADE5-864DC9EDDC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76" b="16267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29D9DC-2BEC-464A-923D-0E221C147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153579"/>
            <a:ext cx="4775075" cy="214529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Impact Label Reversed" pitchFamily="2" charset="0"/>
                <a:ea typeface="Impact Label Reversed" pitchFamily="2" charset="0"/>
              </a:rPr>
              <a:t>The Sin of</a:t>
            </a:r>
            <a:br>
              <a:rPr lang="en-US" sz="6600" dirty="0">
                <a:solidFill>
                  <a:schemeClr val="tx1"/>
                </a:solidFill>
                <a:latin typeface="Impact Label Reversed" pitchFamily="2" charset="0"/>
                <a:ea typeface="Impact Label Reversed" pitchFamily="2" charset="0"/>
              </a:rPr>
            </a:br>
            <a:r>
              <a:rPr lang="en-US" sz="6600" dirty="0">
                <a:solidFill>
                  <a:schemeClr val="tx1"/>
                </a:solidFill>
                <a:latin typeface="Impact Label" panose="02000000000000000000" pitchFamily="2" charset="0"/>
                <a:ea typeface="Impact Label" panose="02000000000000000000" pitchFamily="2" charset="0"/>
              </a:rPr>
              <a:t>Prejudice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61210A-4455-E243-B435-2E3DA36EBABE}"/>
              </a:ext>
            </a:extLst>
          </p:cNvPr>
          <p:cNvSpPr txBox="1"/>
          <p:nvPr/>
        </p:nvSpPr>
        <p:spPr>
          <a:xfrm>
            <a:off x="985650" y="1440399"/>
            <a:ext cx="4465123" cy="3908762"/>
          </a:xfrm>
          <a:prstGeom prst="rect">
            <a:avLst/>
          </a:prstGeom>
          <a:solidFill>
            <a:srgbClr val="4040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Prejudice – preconceived opinion that is not based on reason or actual experience.</a:t>
            </a:r>
          </a:p>
          <a:p>
            <a:pPr algn="ctr"/>
            <a:endParaRPr lang="en-US" sz="2400" dirty="0"/>
          </a:p>
          <a:p>
            <a:pPr algn="ctr"/>
            <a:r>
              <a:rPr lang="en-US" sz="3200" dirty="0"/>
              <a:t>from Latin </a:t>
            </a:r>
            <a:r>
              <a:rPr lang="en-US" sz="3200" dirty="0" err="1"/>
              <a:t>praejudicium</a:t>
            </a:r>
            <a:r>
              <a:rPr lang="en-US" sz="3200" dirty="0"/>
              <a:t>, from </a:t>
            </a:r>
            <a:r>
              <a:rPr lang="en-US" sz="3200" dirty="0" err="1"/>
              <a:t>prae</a:t>
            </a:r>
            <a:r>
              <a:rPr lang="en-US" sz="3200" dirty="0"/>
              <a:t> ‘in advance’ + judicium ‘judgement’.</a:t>
            </a:r>
          </a:p>
        </p:txBody>
      </p:sp>
    </p:spTree>
    <p:extLst>
      <p:ext uri="{BB962C8B-B14F-4D97-AF65-F5344CB8AC3E}">
        <p14:creationId xmlns:p14="http://schemas.microsoft.com/office/powerpoint/2010/main" val="1437793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98CF5-BB0E-DC47-A92C-322800AE1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17" y="153494"/>
            <a:ext cx="10984675" cy="137160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Impact Label Reversed" pitchFamily="2" charset="0"/>
                <a:ea typeface="Impact Label Reversed" pitchFamily="2" charset="0"/>
              </a:rPr>
              <a:t>The Sin of </a:t>
            </a:r>
            <a:r>
              <a:rPr lang="en-US" sz="6000" dirty="0">
                <a:latin typeface="Impact Label" panose="02000000000000000000" pitchFamily="2" charset="0"/>
                <a:ea typeface="Impact Label" panose="02000000000000000000" pitchFamily="2" charset="0"/>
              </a:rPr>
              <a:t>Prejudice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CB9B0-5642-C043-AB3F-EF459CBB8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17" y="1690577"/>
            <a:ext cx="10984675" cy="4524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The Impartiality of God</a:t>
            </a:r>
          </a:p>
          <a:p>
            <a:r>
              <a:rPr lang="en-US" sz="3200" dirty="0"/>
              <a:t>The gift of Jesus is for all – </a:t>
            </a:r>
            <a:r>
              <a:rPr lang="en-US" sz="3200" i="1" dirty="0"/>
              <a:t>John 3:16</a:t>
            </a:r>
          </a:p>
          <a:p>
            <a:r>
              <a:rPr lang="en-US" sz="3200" dirty="0"/>
              <a:t>He shows no partiality – </a:t>
            </a:r>
            <a:r>
              <a:rPr lang="en-US" sz="3200" i="1" dirty="0"/>
              <a:t>Romans 2:11; Acts 10</a:t>
            </a:r>
          </a:p>
          <a:p>
            <a:pPr marL="0" indent="0">
              <a:buNone/>
            </a:pPr>
            <a:r>
              <a:rPr lang="en-US" sz="3200" b="1" dirty="0"/>
              <a:t>The Failure of Love in Prejudice </a:t>
            </a:r>
            <a:r>
              <a:rPr lang="en-US" sz="3200" i="1" dirty="0"/>
              <a:t>(James 2)</a:t>
            </a:r>
          </a:p>
          <a:p>
            <a:r>
              <a:rPr lang="en-US" sz="3200" i="1" dirty="0"/>
              <a:t>(vv. 1-7) </a:t>
            </a:r>
            <a:r>
              <a:rPr lang="en-US" sz="3200" dirty="0"/>
              <a:t>– showing partiality in the treatment of the rich and poor.</a:t>
            </a:r>
          </a:p>
          <a:p>
            <a:r>
              <a:rPr lang="en-US" sz="3200" i="1" dirty="0"/>
              <a:t>(vv. 8-11) </a:t>
            </a:r>
            <a:r>
              <a:rPr lang="en-US" sz="3200" dirty="0"/>
              <a:t>– partiality is a transgression of the </a:t>
            </a:r>
            <a:r>
              <a:rPr lang="en-US" sz="3200" i="1" dirty="0"/>
              <a:t>“royal law.”</a:t>
            </a:r>
          </a:p>
          <a:p>
            <a:r>
              <a:rPr lang="en-US" sz="3200" i="1" dirty="0"/>
              <a:t>(vv. 12-13) </a:t>
            </a:r>
            <a:r>
              <a:rPr lang="en-US" sz="3200" dirty="0"/>
              <a:t>– act accordingly as one to be judged by such law.</a:t>
            </a:r>
          </a:p>
        </p:txBody>
      </p:sp>
    </p:spTree>
    <p:extLst>
      <p:ext uri="{BB962C8B-B14F-4D97-AF65-F5344CB8AC3E}">
        <p14:creationId xmlns:p14="http://schemas.microsoft.com/office/powerpoint/2010/main" val="186654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98CF5-BB0E-DC47-A92C-322800AE1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17" y="153494"/>
            <a:ext cx="10984675" cy="137160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Impact Label Reversed" pitchFamily="2" charset="0"/>
                <a:ea typeface="Impact Label Reversed" pitchFamily="2" charset="0"/>
              </a:rPr>
              <a:t>Types of </a:t>
            </a:r>
            <a:r>
              <a:rPr lang="en-US" sz="6000" dirty="0">
                <a:latin typeface="Impact Label" panose="02000000000000000000" pitchFamily="2" charset="0"/>
                <a:ea typeface="Impact Label" panose="02000000000000000000" pitchFamily="2" charset="0"/>
              </a:rPr>
              <a:t>Prejudice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CB9B0-5642-C043-AB3F-EF459CBB8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17" y="1690577"/>
            <a:ext cx="10984675" cy="45248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Race</a:t>
            </a:r>
            <a:r>
              <a:rPr lang="en-US" sz="4000" dirty="0"/>
              <a:t> </a:t>
            </a:r>
            <a:r>
              <a:rPr lang="en-US" sz="4000" i="1" dirty="0"/>
              <a:t>(Acts 17:26-28)</a:t>
            </a:r>
          </a:p>
          <a:p>
            <a:pPr marL="0" indent="0" algn="ctr">
              <a:buNone/>
            </a:pPr>
            <a:r>
              <a:rPr lang="en-US" sz="4000" b="1" dirty="0"/>
              <a:t>Sex</a:t>
            </a:r>
            <a:r>
              <a:rPr lang="en-US" sz="4000" dirty="0"/>
              <a:t> </a:t>
            </a:r>
            <a:r>
              <a:rPr lang="en-US" sz="4000" i="1" dirty="0"/>
              <a:t>(1 Corinthians 11:11-12)</a:t>
            </a:r>
          </a:p>
          <a:p>
            <a:pPr marL="0" indent="0" algn="ctr">
              <a:buNone/>
            </a:pPr>
            <a:r>
              <a:rPr lang="en-US" sz="4000" b="1" dirty="0"/>
              <a:t>Age</a:t>
            </a:r>
            <a:r>
              <a:rPr lang="en-US" sz="4000" dirty="0"/>
              <a:t> </a:t>
            </a:r>
            <a:r>
              <a:rPr lang="en-US" sz="4000" i="1" dirty="0"/>
              <a:t>(Leviticus 19:32; 1 Timothy 4:12)</a:t>
            </a:r>
          </a:p>
          <a:p>
            <a:pPr marL="0" indent="0" algn="ctr">
              <a:buNone/>
            </a:pPr>
            <a:r>
              <a:rPr lang="en-US" sz="4000" b="1" dirty="0"/>
              <a:t>Nationality</a:t>
            </a:r>
            <a:r>
              <a:rPr lang="en-US" sz="4000" dirty="0"/>
              <a:t> </a:t>
            </a:r>
            <a:r>
              <a:rPr lang="en-US" sz="4000" i="1" dirty="0"/>
              <a:t>(Ephesians 2:11, 14-18)</a:t>
            </a:r>
          </a:p>
          <a:p>
            <a:pPr marL="0" indent="0" algn="ctr">
              <a:buNone/>
            </a:pPr>
            <a:r>
              <a:rPr lang="en-US" sz="4000" b="1" dirty="0"/>
              <a:t>Economic Status </a:t>
            </a:r>
            <a:r>
              <a:rPr lang="en-US" sz="4000" i="1" dirty="0"/>
              <a:t>(James 1:9-11; 2:1-4)</a:t>
            </a:r>
          </a:p>
          <a:p>
            <a:pPr marL="0" indent="0" algn="ctr">
              <a:buNone/>
            </a:pPr>
            <a:r>
              <a:rPr lang="en-US" sz="4000" b="1" dirty="0"/>
              <a:t>And many more…</a:t>
            </a:r>
          </a:p>
        </p:txBody>
      </p:sp>
    </p:spTree>
    <p:extLst>
      <p:ext uri="{BB962C8B-B14F-4D97-AF65-F5344CB8AC3E}">
        <p14:creationId xmlns:p14="http://schemas.microsoft.com/office/powerpoint/2010/main" val="388002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98CF5-BB0E-DC47-A92C-322800AE1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17" y="153494"/>
            <a:ext cx="10984675" cy="137160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Impact Label Reversed" pitchFamily="2" charset="0"/>
                <a:ea typeface="Impact Label Reversed" pitchFamily="2" charset="0"/>
              </a:rPr>
              <a:t>Are you </a:t>
            </a:r>
            <a:r>
              <a:rPr lang="en-US" sz="6000" dirty="0">
                <a:latin typeface="Impact Label" panose="02000000000000000000" pitchFamily="2" charset="0"/>
                <a:ea typeface="Impact Label" panose="02000000000000000000" pitchFamily="2" charset="0"/>
              </a:rPr>
              <a:t>Prejudiced</a:t>
            </a:r>
            <a:r>
              <a:rPr lang="en-US" sz="6000" dirty="0">
                <a:latin typeface="Impact Label Reversed" pitchFamily="2" charset="0"/>
                <a:ea typeface="Impact Label Reversed" pitchFamily="2" charset="0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CB9B0-5642-C043-AB3F-EF459CBB8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17" y="1690577"/>
            <a:ext cx="10984675" cy="4524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NO!</a:t>
            </a:r>
          </a:p>
          <a:p>
            <a:pPr marL="0" indent="0">
              <a:buNone/>
            </a:pPr>
            <a:r>
              <a:rPr lang="en-US" sz="3200" b="1" dirty="0"/>
              <a:t>However, consider:</a:t>
            </a:r>
          </a:p>
          <a:p>
            <a:r>
              <a:rPr lang="en-US" sz="3200" b="1" dirty="0"/>
              <a:t>Your thoughts? </a:t>
            </a:r>
            <a:r>
              <a:rPr lang="en-US" sz="3200" i="1" dirty="0"/>
              <a:t>– Matthew 15:19-20; James 2:4; John 7:24</a:t>
            </a:r>
          </a:p>
          <a:p>
            <a:r>
              <a:rPr lang="en-US" sz="3200" b="1" dirty="0"/>
              <a:t>Your speech? </a:t>
            </a:r>
            <a:r>
              <a:rPr lang="en-US" sz="3200" i="1" dirty="0"/>
              <a:t>– Matthew 26:69-75</a:t>
            </a:r>
          </a:p>
          <a:p>
            <a:r>
              <a:rPr lang="en-US" sz="3200" b="1" dirty="0"/>
              <a:t>Your faith? </a:t>
            </a:r>
            <a:r>
              <a:rPr lang="en-US" sz="3200" i="1" dirty="0"/>
              <a:t>– James 2:1; Romans 1:16</a:t>
            </a:r>
          </a:p>
        </p:txBody>
      </p:sp>
    </p:spTree>
    <p:extLst>
      <p:ext uri="{BB962C8B-B14F-4D97-AF65-F5344CB8AC3E}">
        <p14:creationId xmlns:p14="http://schemas.microsoft.com/office/powerpoint/2010/main" val="223308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FE12F63-FA8D-495C-ADE5-864DC9EDDC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76" b="16267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29D9DC-2BEC-464A-923D-0E221C147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153579"/>
            <a:ext cx="4775075" cy="214529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Impact Label Reversed" pitchFamily="2" charset="0"/>
                <a:ea typeface="Impact Label Reversed" pitchFamily="2" charset="0"/>
              </a:rPr>
              <a:t>The Sin of</a:t>
            </a:r>
            <a:br>
              <a:rPr lang="en-US" sz="6600" dirty="0">
                <a:solidFill>
                  <a:schemeClr val="tx1"/>
                </a:solidFill>
                <a:latin typeface="Impact Label Reversed" pitchFamily="2" charset="0"/>
                <a:ea typeface="Impact Label Reversed" pitchFamily="2" charset="0"/>
              </a:rPr>
            </a:br>
            <a:r>
              <a:rPr lang="en-US" sz="6600" dirty="0">
                <a:solidFill>
                  <a:schemeClr val="tx1"/>
                </a:solidFill>
                <a:latin typeface="Impact Label" panose="02000000000000000000" pitchFamily="2" charset="0"/>
                <a:ea typeface="Impact Label" panose="02000000000000000000" pitchFamily="2" charset="0"/>
              </a:rPr>
              <a:t>Prejudice</a:t>
            </a:r>
          </a:p>
        </p:txBody>
      </p:sp>
    </p:spTree>
    <p:extLst>
      <p:ext uri="{BB962C8B-B14F-4D97-AF65-F5344CB8AC3E}">
        <p14:creationId xmlns:p14="http://schemas.microsoft.com/office/powerpoint/2010/main" val="436920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242F41"/>
      </a:dk2>
      <a:lt2>
        <a:srgbClr val="E2E8E6"/>
      </a:lt2>
      <a:accent1>
        <a:srgbClr val="DD336F"/>
      </a:accent1>
      <a:accent2>
        <a:srgbClr val="CB21A4"/>
      </a:accent2>
      <a:accent3>
        <a:srgbClr val="BD33DD"/>
      </a:accent3>
      <a:accent4>
        <a:srgbClr val="7337D0"/>
      </a:accent4>
      <a:accent5>
        <a:srgbClr val="4347E0"/>
      </a:accent5>
      <a:accent6>
        <a:srgbClr val="216CCB"/>
      </a:accent6>
      <a:hlink>
        <a:srgbClr val="796BCD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206</Words>
  <Application>Microsoft Macintosh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Garamond</vt:lpstr>
      <vt:lpstr>Impact Label</vt:lpstr>
      <vt:lpstr>Impact Label Reversed</vt:lpstr>
      <vt:lpstr>SavonVTI</vt:lpstr>
      <vt:lpstr>Office Theme</vt:lpstr>
      <vt:lpstr>PowerPoint Presentation</vt:lpstr>
      <vt:lpstr>The Sin of Prejudice</vt:lpstr>
      <vt:lpstr>The Sin of Prejudice</vt:lpstr>
      <vt:lpstr>Types of Prejudice</vt:lpstr>
      <vt:lpstr>Are you Prejudiced?</vt:lpstr>
      <vt:lpstr>The Sin of Prejudice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Sin of Prejudice</dc:title>
  <dc:creator>Jeremiah Cox</dc:creator>
  <cp:lastModifiedBy>Jeremiah Cox</cp:lastModifiedBy>
  <cp:revision>6</cp:revision>
  <dcterms:created xsi:type="dcterms:W3CDTF">2019-12-06T22:51:45Z</dcterms:created>
  <dcterms:modified xsi:type="dcterms:W3CDTF">2019-12-08T21:52:00Z</dcterms:modified>
</cp:coreProperties>
</file>