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6A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00"/>
    <p:restoredTop sz="94665"/>
  </p:normalViewPr>
  <p:slideViewPr>
    <p:cSldViewPr snapToGrid="0" snapToObjects="1">
      <p:cViewPr varScale="1">
        <p:scale>
          <a:sx n="84" d="100"/>
          <a:sy n="84" d="100"/>
        </p:scale>
        <p:origin x="200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D21AC-CD13-D64C-A288-137BE0C8AB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B3C16C-8BB5-0D44-BB49-19F85243D5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1C94D-E0C6-CA44-A759-281FEB3C5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3654-736B-EE48-8886-75D128CF0AAD}" type="datetimeFigureOut">
              <a:rPr lang="en-US" smtClean="0"/>
              <a:t>1/5/20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B8E93-A220-1749-9AC0-12450D2DB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C0E53-1677-C34A-94DA-CBC9A6281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7B39-3EA2-9942-91D9-2BF2F4C0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2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CE0EB-1E0E-A84C-824A-BAF6B68FF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ECCD12-310D-8447-9AC5-CD893DA4EF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47B80-5C64-0449-AF7A-2648469C2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3654-736B-EE48-8886-75D128CF0AAD}" type="datetimeFigureOut">
              <a:rPr lang="en-US" smtClean="0"/>
              <a:t>1/5/20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09706-7271-9C4C-A127-5CDDA6127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E9F8F-5AFF-F14D-816F-2076C53BD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7B39-3EA2-9942-91D9-2BF2F4C0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64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671A12-A18D-C343-9200-919C8B0885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2DB055-1CB8-8F44-A0F3-40147BD710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09A25-D058-E345-9FC7-D890A0571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3654-736B-EE48-8886-75D128CF0AAD}" type="datetimeFigureOut">
              <a:rPr lang="en-US" smtClean="0"/>
              <a:t>1/5/20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F528B-D435-3949-8FE9-2F2ED1DC8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61967-D322-0F42-96A3-029C57B71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7B39-3EA2-9942-91D9-2BF2F4C0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4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D4513-75BE-0345-9FA6-405FED363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71984-1105-E348-A793-625D2B986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0F900-50CD-D94D-98A7-4C81F1BCA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3654-736B-EE48-8886-75D128CF0AAD}" type="datetimeFigureOut">
              <a:rPr lang="en-US" smtClean="0"/>
              <a:t>1/5/20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2ECE3-2FE7-D346-9094-17EECDE60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F2C54-2D31-764A-B77F-BFA6122BC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7B39-3EA2-9942-91D9-2BF2F4C0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571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4D622-655A-BE45-B3D4-819757945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BCB03B-0EC4-6E4B-98EF-6FE24F8DF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F9C4E-2A98-C74D-A017-75F282809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3654-736B-EE48-8886-75D128CF0AAD}" type="datetimeFigureOut">
              <a:rPr lang="en-US" smtClean="0"/>
              <a:t>1/5/20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2DE17-685D-AA4B-B98D-C538CBF8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54A67-1D9C-3048-8A1B-C82D51769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7B39-3EA2-9942-91D9-2BF2F4C0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82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E47AB-2C30-3C4B-9DAB-F7C66B8A0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D1C0D-F3BA-6442-8A0A-1EB53A7E36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FB4E86-F649-D04F-99CB-4FC53649AF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32DBBB-9E16-A446-BFC9-79243B664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3654-736B-EE48-8886-75D128CF0AAD}" type="datetimeFigureOut">
              <a:rPr lang="en-US" smtClean="0"/>
              <a:t>1/5/20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19FD0C-42DC-3D46-A08A-610D216CB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CC17DF-BB22-3441-AFC6-F0FA73DE7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7B39-3EA2-9942-91D9-2BF2F4C0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31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4739F-9E68-7249-BA4F-F7FCC1E1D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32F8A-9CE6-C242-A6C7-2ECD02F2A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7A8A0-DCD3-CD47-90DC-BAEB0FD84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FC7F5-48E5-4B42-85A7-E24C51ECAA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ADA6E0-4F62-6A4E-B3D3-94488A4C3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1D87DB-407D-1A4F-B521-298793416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3654-736B-EE48-8886-75D128CF0AAD}" type="datetimeFigureOut">
              <a:rPr lang="en-US" smtClean="0"/>
              <a:t>1/5/20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C3CF12-F691-BA4F-8DBC-55EACCF17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4E72C6-F043-B84B-A15F-3A3ED88EC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7B39-3EA2-9942-91D9-2BF2F4C0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65363-CDC7-C049-9BA2-94665D4FE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335DB2-C43B-D541-A231-56468E42E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3654-736B-EE48-8886-75D128CF0AAD}" type="datetimeFigureOut">
              <a:rPr lang="en-US" smtClean="0"/>
              <a:t>1/5/20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F5B3C1-339B-BA46-AE85-68A2B0C90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2D9CAA-048E-CD4D-BFF0-EB0CCCA27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7B39-3EA2-9942-91D9-2BF2F4C0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9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0A48E6-15CA-4A4E-B80B-ADBB9D99E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3654-736B-EE48-8886-75D128CF0AAD}" type="datetimeFigureOut">
              <a:rPr lang="en-US" smtClean="0"/>
              <a:t>1/5/20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1FD377-52B7-1646-9340-5FCD3A57A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02913A-9DEE-A34C-8A27-64DF5DEDC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7B39-3EA2-9942-91D9-2BF2F4C0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0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E47A2-E2D3-D642-BE57-21EBAB601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A808A-4711-3F48-9662-3796C0A64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530702-475C-D740-9903-A11A2D86E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0FA5AF-0D48-B848-A7A4-3655295F4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3654-736B-EE48-8886-75D128CF0AAD}" type="datetimeFigureOut">
              <a:rPr lang="en-US" smtClean="0"/>
              <a:t>1/5/20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74A60-7641-BB47-9265-9EE20354E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31875-CA0D-D840-8088-B81035044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7B39-3EA2-9942-91D9-2BF2F4C0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3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0B2A0-2B92-6E42-98E7-8515411C0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A991BF-F3B8-324C-B396-878D210A92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0669E-8266-0D46-A2DC-A7796453B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5CDD1-D4D5-5D46-A241-984CD42CE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3654-736B-EE48-8886-75D128CF0AAD}" type="datetimeFigureOut">
              <a:rPr lang="en-US" smtClean="0"/>
              <a:t>1/5/20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844153-7B4B-594C-8AC3-1D0A1F548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D7A3F8-78C2-F748-8755-CB1F966AA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7B39-3EA2-9942-91D9-2BF2F4C0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4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6A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B4F012-B9D9-8341-970D-124C64048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704A1-6A76-CD4D-928D-7731370D9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BE00-B903-0D43-9BFB-730D5780F1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73654-736B-EE48-8886-75D128CF0AAD}" type="datetimeFigureOut">
              <a:rPr lang="en-US" smtClean="0"/>
              <a:t>1/5/20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63BC0-F414-BA46-A736-DDE54FF0E8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D7F9F-D7F4-E94A-B6E6-79E5524A79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17B39-3EA2-9942-91D9-2BF2F4C0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4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926C9-946A-5F48-A3C1-B8460B5E3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3D2D2-A161-4546-94DC-643A8F0FF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32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E811178-43DC-6B41-B872-8BB47792804B}"/>
              </a:ext>
            </a:extLst>
          </p:cNvPr>
          <p:cNvSpPr/>
          <p:nvPr/>
        </p:nvSpPr>
        <p:spPr>
          <a:xfrm>
            <a:off x="-348546" y="2629891"/>
            <a:ext cx="12889089" cy="4256087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49000">
                <a:schemeClr val="tx1">
                  <a:alpha val="80000"/>
                </a:schemeClr>
              </a:gs>
              <a:gs pos="71000">
                <a:schemeClr val="tx1">
                  <a:alpha val="95000"/>
                </a:schemeClr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F6823C-52DC-824D-8B11-1D37ED18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562" y="195001"/>
            <a:ext cx="11780874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Plane Crash" panose="02000000000000000000" pitchFamily="2" charset="0"/>
              </a:rPr>
              <a:t>abound more and more in...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8644B-40FA-B04D-A522-382D39C06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562" y="1690577"/>
            <a:ext cx="11780875" cy="4972422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Joy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Peace</a:t>
            </a:r>
            <a:endParaRPr lang="en-US" sz="3200" b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Inner peace: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Such peace is offered by Christ – </a:t>
            </a:r>
            <a:r>
              <a:rPr lang="en-US" sz="3200" i="1" dirty="0">
                <a:solidFill>
                  <a:schemeClr val="bg1"/>
                </a:solidFill>
              </a:rPr>
              <a:t>John 14:27; 16:33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Such peace is a tranquility of mind despite trouble without. It rests in the knowledge of fellowship with God, and the promises He has given.</a:t>
            </a:r>
          </a:p>
        </p:txBody>
      </p:sp>
    </p:spTree>
    <p:extLst>
      <p:ext uri="{BB962C8B-B14F-4D97-AF65-F5344CB8AC3E}">
        <p14:creationId xmlns:p14="http://schemas.microsoft.com/office/powerpoint/2010/main" val="114018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E811178-43DC-6B41-B872-8BB47792804B}"/>
              </a:ext>
            </a:extLst>
          </p:cNvPr>
          <p:cNvSpPr/>
          <p:nvPr/>
        </p:nvSpPr>
        <p:spPr>
          <a:xfrm>
            <a:off x="-348546" y="2629891"/>
            <a:ext cx="12889089" cy="4256087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49000">
                <a:schemeClr val="tx1">
                  <a:alpha val="80000"/>
                </a:schemeClr>
              </a:gs>
              <a:gs pos="71000">
                <a:schemeClr val="tx1">
                  <a:alpha val="95000"/>
                </a:schemeClr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F6823C-52DC-824D-8B11-1D37ED18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562" y="195001"/>
            <a:ext cx="11780874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Plane Crash" panose="02000000000000000000" pitchFamily="2" charset="0"/>
              </a:rPr>
              <a:t>abound more and more in...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8644B-40FA-B04D-A522-382D39C06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562" y="1690577"/>
            <a:ext cx="11780875" cy="4972422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Joy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Peace</a:t>
            </a:r>
            <a:endParaRPr lang="en-US" sz="3200" b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Inner peace: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Such peace can abound through:</a:t>
            </a:r>
          </a:p>
          <a:p>
            <a:pPr lvl="2"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Prioritization – </a:t>
            </a:r>
            <a:r>
              <a:rPr lang="en-US" sz="3200" i="1" dirty="0">
                <a:solidFill>
                  <a:schemeClr val="bg1"/>
                </a:solidFill>
              </a:rPr>
              <a:t>Matthew 6:25, 28, 31, 33</a:t>
            </a:r>
          </a:p>
          <a:p>
            <a:pPr lvl="2"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Simplification – </a:t>
            </a:r>
            <a:r>
              <a:rPr lang="en-US" sz="3200" i="1" dirty="0">
                <a:solidFill>
                  <a:schemeClr val="bg1"/>
                </a:solidFill>
              </a:rPr>
              <a:t>Luke 10:41-42</a:t>
            </a:r>
          </a:p>
          <a:p>
            <a:pPr lvl="2"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Faith – </a:t>
            </a:r>
            <a:r>
              <a:rPr lang="en-US" sz="3200" i="1" dirty="0">
                <a:solidFill>
                  <a:schemeClr val="bg1"/>
                </a:solidFill>
              </a:rPr>
              <a:t>Mathew 6:30 </a:t>
            </a:r>
            <a:r>
              <a:rPr lang="en-US" sz="3200" dirty="0">
                <a:solidFill>
                  <a:schemeClr val="bg1"/>
                </a:solidFill>
              </a:rPr>
              <a:t>(little faith); </a:t>
            </a:r>
            <a:r>
              <a:rPr lang="en-US" sz="3200" i="1" dirty="0">
                <a:solidFill>
                  <a:schemeClr val="bg1"/>
                </a:solidFill>
              </a:rPr>
              <a:t>John 14:1-4, 27</a:t>
            </a:r>
          </a:p>
          <a:p>
            <a:pPr lvl="2"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Prayer – </a:t>
            </a:r>
            <a:r>
              <a:rPr lang="en-US" sz="3200" i="1" dirty="0">
                <a:solidFill>
                  <a:schemeClr val="bg1"/>
                </a:solidFill>
              </a:rPr>
              <a:t>Philippians 4:6-7</a:t>
            </a:r>
          </a:p>
        </p:txBody>
      </p:sp>
    </p:spTree>
    <p:extLst>
      <p:ext uri="{BB962C8B-B14F-4D97-AF65-F5344CB8AC3E}">
        <p14:creationId xmlns:p14="http://schemas.microsoft.com/office/powerpoint/2010/main" val="428047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Arrow 3">
            <a:extLst>
              <a:ext uri="{FF2B5EF4-FFF2-40B4-BE49-F238E27FC236}">
                <a16:creationId xmlns:a16="http://schemas.microsoft.com/office/drawing/2014/main" id="{F04995A9-DA00-634D-A2C0-CDA0ACECE25C}"/>
              </a:ext>
            </a:extLst>
          </p:cNvPr>
          <p:cNvSpPr/>
          <p:nvPr/>
        </p:nvSpPr>
        <p:spPr>
          <a:xfrm>
            <a:off x="3945731" y="158753"/>
            <a:ext cx="4300537" cy="6617492"/>
          </a:xfrm>
          <a:prstGeom prst="upArrow">
            <a:avLst/>
          </a:prstGeom>
          <a:gradFill flip="none" rotWithShape="1">
            <a:gsLst>
              <a:gs pos="0">
                <a:schemeClr val="tx1">
                  <a:alpha val="5000"/>
                </a:schemeClr>
              </a:gs>
              <a:gs pos="74000">
                <a:schemeClr val="tx1">
                  <a:alpha val="90000"/>
                </a:schemeClr>
              </a:gs>
              <a:gs pos="83000">
                <a:schemeClr val="tx1"/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>
            <a:extLst>
              <a:ext uri="{FF2B5EF4-FFF2-40B4-BE49-F238E27FC236}">
                <a16:creationId xmlns:a16="http://schemas.microsoft.com/office/drawing/2014/main" id="{1F8D4725-92BF-A245-9B1E-FF8C08EA3E05}"/>
              </a:ext>
            </a:extLst>
          </p:cNvPr>
          <p:cNvSpPr/>
          <p:nvPr/>
        </p:nvSpPr>
        <p:spPr>
          <a:xfrm>
            <a:off x="7265779" y="2786062"/>
            <a:ext cx="1579969" cy="4000901"/>
          </a:xfrm>
          <a:prstGeom prst="upArrow">
            <a:avLst/>
          </a:prstGeom>
          <a:gradFill flip="none" rotWithShape="1">
            <a:gsLst>
              <a:gs pos="0">
                <a:schemeClr val="tx1">
                  <a:alpha val="5000"/>
                </a:schemeClr>
              </a:gs>
              <a:gs pos="74000">
                <a:schemeClr val="tx1">
                  <a:alpha val="90000"/>
                </a:schemeClr>
              </a:gs>
              <a:gs pos="83000">
                <a:schemeClr val="tx1"/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>
            <a:extLst>
              <a:ext uri="{FF2B5EF4-FFF2-40B4-BE49-F238E27FC236}">
                <a16:creationId xmlns:a16="http://schemas.microsoft.com/office/drawing/2014/main" id="{2A9F81BD-179A-8447-86EF-23A4572B8CCD}"/>
              </a:ext>
            </a:extLst>
          </p:cNvPr>
          <p:cNvSpPr/>
          <p:nvPr/>
        </p:nvSpPr>
        <p:spPr>
          <a:xfrm>
            <a:off x="-724797" y="1771649"/>
            <a:ext cx="1145382" cy="5086351"/>
          </a:xfrm>
          <a:prstGeom prst="upArrow">
            <a:avLst/>
          </a:prstGeom>
          <a:gradFill flip="none" rotWithShape="1">
            <a:gsLst>
              <a:gs pos="0">
                <a:schemeClr val="tx1">
                  <a:alpha val="5000"/>
                </a:schemeClr>
              </a:gs>
              <a:gs pos="74000">
                <a:schemeClr val="tx1">
                  <a:alpha val="90000"/>
                </a:schemeClr>
              </a:gs>
              <a:gs pos="83000">
                <a:schemeClr val="tx1"/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>
            <a:extLst>
              <a:ext uri="{FF2B5EF4-FFF2-40B4-BE49-F238E27FC236}">
                <a16:creationId xmlns:a16="http://schemas.microsoft.com/office/drawing/2014/main" id="{2E9D2881-B560-8744-BFFB-9A068ECBBEA7}"/>
              </a:ext>
            </a:extLst>
          </p:cNvPr>
          <p:cNvSpPr/>
          <p:nvPr/>
        </p:nvSpPr>
        <p:spPr>
          <a:xfrm>
            <a:off x="11679138" y="334168"/>
            <a:ext cx="1145382" cy="6452795"/>
          </a:xfrm>
          <a:prstGeom prst="upArrow">
            <a:avLst/>
          </a:prstGeom>
          <a:gradFill flip="none" rotWithShape="1">
            <a:gsLst>
              <a:gs pos="0">
                <a:schemeClr val="tx1">
                  <a:alpha val="5000"/>
                </a:schemeClr>
              </a:gs>
              <a:gs pos="74000">
                <a:schemeClr val="tx1">
                  <a:alpha val="90000"/>
                </a:schemeClr>
              </a:gs>
              <a:gs pos="83000">
                <a:schemeClr val="tx1"/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>
            <a:extLst>
              <a:ext uri="{FF2B5EF4-FFF2-40B4-BE49-F238E27FC236}">
                <a16:creationId xmlns:a16="http://schemas.microsoft.com/office/drawing/2014/main" id="{F8DF8CBC-8857-3E40-8803-D6C2D8CBFC82}"/>
              </a:ext>
            </a:extLst>
          </p:cNvPr>
          <p:cNvSpPr/>
          <p:nvPr/>
        </p:nvSpPr>
        <p:spPr>
          <a:xfrm>
            <a:off x="10113164" y="404812"/>
            <a:ext cx="947743" cy="6453188"/>
          </a:xfrm>
          <a:prstGeom prst="upArrow">
            <a:avLst/>
          </a:prstGeom>
          <a:gradFill flip="none" rotWithShape="1">
            <a:gsLst>
              <a:gs pos="0">
                <a:schemeClr val="tx1">
                  <a:alpha val="5000"/>
                </a:schemeClr>
              </a:gs>
              <a:gs pos="74000">
                <a:schemeClr val="tx1">
                  <a:alpha val="90000"/>
                </a:schemeClr>
              </a:gs>
              <a:gs pos="83000">
                <a:schemeClr val="tx1"/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>
            <a:extLst>
              <a:ext uri="{FF2B5EF4-FFF2-40B4-BE49-F238E27FC236}">
                <a16:creationId xmlns:a16="http://schemas.microsoft.com/office/drawing/2014/main" id="{BA06AE26-2C37-AE4D-8E14-90A129767632}"/>
              </a:ext>
            </a:extLst>
          </p:cNvPr>
          <p:cNvSpPr/>
          <p:nvPr/>
        </p:nvSpPr>
        <p:spPr>
          <a:xfrm>
            <a:off x="8704653" y="169470"/>
            <a:ext cx="763191" cy="6617493"/>
          </a:xfrm>
          <a:prstGeom prst="upArrow">
            <a:avLst/>
          </a:prstGeom>
          <a:gradFill flip="none" rotWithShape="1">
            <a:gsLst>
              <a:gs pos="0">
                <a:schemeClr val="tx1">
                  <a:alpha val="5000"/>
                </a:schemeClr>
              </a:gs>
              <a:gs pos="74000">
                <a:schemeClr val="tx1">
                  <a:alpha val="90000"/>
                </a:schemeClr>
              </a:gs>
              <a:gs pos="83000">
                <a:schemeClr val="tx1"/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>
            <a:extLst>
              <a:ext uri="{FF2B5EF4-FFF2-40B4-BE49-F238E27FC236}">
                <a16:creationId xmlns:a16="http://schemas.microsoft.com/office/drawing/2014/main" id="{669FFEBF-76B4-8848-8623-E849148FE265}"/>
              </a:ext>
            </a:extLst>
          </p:cNvPr>
          <p:cNvSpPr/>
          <p:nvPr/>
        </p:nvSpPr>
        <p:spPr>
          <a:xfrm>
            <a:off x="1153713" y="1485900"/>
            <a:ext cx="1145382" cy="5372100"/>
          </a:xfrm>
          <a:prstGeom prst="upArrow">
            <a:avLst/>
          </a:prstGeom>
          <a:gradFill flip="none" rotWithShape="1">
            <a:gsLst>
              <a:gs pos="0">
                <a:schemeClr val="tx1">
                  <a:alpha val="5000"/>
                </a:schemeClr>
              </a:gs>
              <a:gs pos="74000">
                <a:schemeClr val="tx1">
                  <a:alpha val="90000"/>
                </a:schemeClr>
              </a:gs>
              <a:gs pos="83000">
                <a:schemeClr val="tx1"/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>
            <a:extLst>
              <a:ext uri="{FF2B5EF4-FFF2-40B4-BE49-F238E27FC236}">
                <a16:creationId xmlns:a16="http://schemas.microsoft.com/office/drawing/2014/main" id="{0E7F5771-EF08-934C-ACD1-166D9BFABF02}"/>
              </a:ext>
            </a:extLst>
          </p:cNvPr>
          <p:cNvSpPr/>
          <p:nvPr/>
        </p:nvSpPr>
        <p:spPr>
          <a:xfrm>
            <a:off x="186927" y="169470"/>
            <a:ext cx="1145382" cy="6744489"/>
          </a:xfrm>
          <a:prstGeom prst="upArrow">
            <a:avLst/>
          </a:prstGeom>
          <a:gradFill flip="none" rotWithShape="1">
            <a:gsLst>
              <a:gs pos="0">
                <a:schemeClr val="tx1">
                  <a:alpha val="5000"/>
                </a:schemeClr>
              </a:gs>
              <a:gs pos="74000">
                <a:schemeClr val="tx1">
                  <a:alpha val="90000"/>
                </a:schemeClr>
              </a:gs>
              <a:gs pos="83000">
                <a:schemeClr val="tx1"/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>
            <a:extLst>
              <a:ext uri="{FF2B5EF4-FFF2-40B4-BE49-F238E27FC236}">
                <a16:creationId xmlns:a16="http://schemas.microsoft.com/office/drawing/2014/main" id="{7A79E812-5CDF-CD4B-BAF1-B58EFEB2BE64}"/>
              </a:ext>
            </a:extLst>
          </p:cNvPr>
          <p:cNvSpPr/>
          <p:nvPr/>
        </p:nvSpPr>
        <p:spPr>
          <a:xfrm>
            <a:off x="2689031" y="-203597"/>
            <a:ext cx="1431730" cy="6990562"/>
          </a:xfrm>
          <a:prstGeom prst="upArrow">
            <a:avLst/>
          </a:prstGeom>
          <a:gradFill flip="none" rotWithShape="1">
            <a:gsLst>
              <a:gs pos="0">
                <a:schemeClr val="tx1">
                  <a:alpha val="5000"/>
                </a:schemeClr>
              </a:gs>
              <a:gs pos="74000">
                <a:schemeClr val="tx1">
                  <a:alpha val="90000"/>
                </a:schemeClr>
              </a:gs>
              <a:gs pos="83000">
                <a:schemeClr val="tx1"/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>
            <a:extLst>
              <a:ext uri="{FF2B5EF4-FFF2-40B4-BE49-F238E27FC236}">
                <a16:creationId xmlns:a16="http://schemas.microsoft.com/office/drawing/2014/main" id="{E8812D21-5596-BE4D-8942-743AF8DA145B}"/>
              </a:ext>
            </a:extLst>
          </p:cNvPr>
          <p:cNvSpPr/>
          <p:nvPr/>
        </p:nvSpPr>
        <p:spPr>
          <a:xfrm>
            <a:off x="3883829" y="2376889"/>
            <a:ext cx="1145382" cy="4481112"/>
          </a:xfrm>
          <a:prstGeom prst="upArrow">
            <a:avLst/>
          </a:prstGeom>
          <a:gradFill flip="none" rotWithShape="1">
            <a:gsLst>
              <a:gs pos="0">
                <a:schemeClr val="tx1">
                  <a:alpha val="5000"/>
                </a:schemeClr>
              </a:gs>
              <a:gs pos="74000">
                <a:schemeClr val="tx1">
                  <a:alpha val="90000"/>
                </a:schemeClr>
              </a:gs>
              <a:gs pos="83000">
                <a:schemeClr val="tx1"/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>
            <a:extLst>
              <a:ext uri="{FF2B5EF4-FFF2-40B4-BE49-F238E27FC236}">
                <a16:creationId xmlns:a16="http://schemas.microsoft.com/office/drawing/2014/main" id="{8BE04B75-69EF-0143-BB5F-1F3D4B40A1F4}"/>
              </a:ext>
            </a:extLst>
          </p:cNvPr>
          <p:cNvSpPr/>
          <p:nvPr/>
        </p:nvSpPr>
        <p:spPr>
          <a:xfrm>
            <a:off x="9304133" y="1771649"/>
            <a:ext cx="997748" cy="5086351"/>
          </a:xfrm>
          <a:prstGeom prst="upArrow">
            <a:avLst/>
          </a:prstGeom>
          <a:gradFill flip="none" rotWithShape="1">
            <a:gsLst>
              <a:gs pos="0">
                <a:schemeClr val="tx1">
                  <a:alpha val="5000"/>
                </a:schemeClr>
              </a:gs>
              <a:gs pos="74000">
                <a:schemeClr val="tx1">
                  <a:alpha val="90000"/>
                </a:schemeClr>
              </a:gs>
              <a:gs pos="83000">
                <a:schemeClr val="tx1"/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>
            <a:extLst>
              <a:ext uri="{FF2B5EF4-FFF2-40B4-BE49-F238E27FC236}">
                <a16:creationId xmlns:a16="http://schemas.microsoft.com/office/drawing/2014/main" id="{12BB0A4F-6E6F-5C44-A79C-AF2725F4DB49}"/>
              </a:ext>
            </a:extLst>
          </p:cNvPr>
          <p:cNvSpPr/>
          <p:nvPr/>
        </p:nvSpPr>
        <p:spPr>
          <a:xfrm>
            <a:off x="10827248" y="1380330"/>
            <a:ext cx="1145382" cy="5477669"/>
          </a:xfrm>
          <a:prstGeom prst="upArrow">
            <a:avLst/>
          </a:prstGeom>
          <a:gradFill flip="none" rotWithShape="1">
            <a:gsLst>
              <a:gs pos="0">
                <a:schemeClr val="tx1">
                  <a:alpha val="5000"/>
                </a:schemeClr>
              </a:gs>
              <a:gs pos="74000">
                <a:schemeClr val="tx1">
                  <a:alpha val="90000"/>
                </a:schemeClr>
              </a:gs>
              <a:gs pos="83000">
                <a:schemeClr val="tx1"/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>
            <a:extLst>
              <a:ext uri="{FF2B5EF4-FFF2-40B4-BE49-F238E27FC236}">
                <a16:creationId xmlns:a16="http://schemas.microsoft.com/office/drawing/2014/main" id="{E2FA7B4E-72D6-2B4C-8E88-274360C3C51A}"/>
              </a:ext>
            </a:extLst>
          </p:cNvPr>
          <p:cNvSpPr/>
          <p:nvPr/>
        </p:nvSpPr>
        <p:spPr>
          <a:xfrm>
            <a:off x="2186877" y="885825"/>
            <a:ext cx="765874" cy="5901139"/>
          </a:xfrm>
          <a:prstGeom prst="upArrow">
            <a:avLst/>
          </a:prstGeom>
          <a:gradFill flip="none" rotWithShape="1">
            <a:gsLst>
              <a:gs pos="0">
                <a:schemeClr val="tx1">
                  <a:alpha val="5000"/>
                </a:schemeClr>
              </a:gs>
              <a:gs pos="74000">
                <a:schemeClr val="tx1">
                  <a:alpha val="90000"/>
                </a:schemeClr>
              </a:gs>
              <a:gs pos="83000">
                <a:schemeClr val="tx1"/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C4F40EB-DBCE-BF44-80AA-F9DE7F39DEB2}"/>
              </a:ext>
            </a:extLst>
          </p:cNvPr>
          <p:cNvSpPr/>
          <p:nvPr/>
        </p:nvSpPr>
        <p:spPr>
          <a:xfrm>
            <a:off x="-348546" y="2629891"/>
            <a:ext cx="12889089" cy="4256087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49000">
                <a:schemeClr val="tx1">
                  <a:alpha val="80000"/>
                </a:schemeClr>
              </a:gs>
              <a:gs pos="71000">
                <a:schemeClr val="tx1">
                  <a:alpha val="95000"/>
                </a:schemeClr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6C136D-6FDF-CB4E-AE56-33053B67E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914" y="3164690"/>
            <a:ext cx="10088167" cy="23876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Plane Crash" panose="02000000000000000000" pitchFamily="2" charset="0"/>
              </a:rPr>
              <a:t>abound more and more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21B697-9F86-7E44-87B0-2A8E660705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7" y="5527802"/>
            <a:ext cx="9144000" cy="869943"/>
          </a:xfrm>
        </p:spPr>
        <p:txBody>
          <a:bodyPr>
            <a:normAutofit/>
          </a:bodyPr>
          <a:lstStyle/>
          <a:p>
            <a:r>
              <a:rPr lang="en-US" sz="3600" i="1" dirty="0">
                <a:solidFill>
                  <a:schemeClr val="bg1"/>
                </a:solidFill>
              </a:rPr>
              <a:t>1 Thessalonians 4:1-2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3C6DB5-8987-A340-9760-C2170656AB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90855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Arrow 3">
            <a:extLst>
              <a:ext uri="{FF2B5EF4-FFF2-40B4-BE49-F238E27FC236}">
                <a16:creationId xmlns:a16="http://schemas.microsoft.com/office/drawing/2014/main" id="{F04995A9-DA00-634D-A2C0-CDA0ACECE25C}"/>
              </a:ext>
            </a:extLst>
          </p:cNvPr>
          <p:cNvSpPr/>
          <p:nvPr/>
        </p:nvSpPr>
        <p:spPr>
          <a:xfrm>
            <a:off x="3945731" y="158753"/>
            <a:ext cx="4300537" cy="6617492"/>
          </a:xfrm>
          <a:prstGeom prst="upArrow">
            <a:avLst/>
          </a:prstGeom>
          <a:gradFill flip="none" rotWithShape="1">
            <a:gsLst>
              <a:gs pos="0">
                <a:schemeClr val="tx1">
                  <a:alpha val="5000"/>
                </a:schemeClr>
              </a:gs>
              <a:gs pos="74000">
                <a:schemeClr val="tx1">
                  <a:alpha val="90000"/>
                </a:schemeClr>
              </a:gs>
              <a:gs pos="83000">
                <a:schemeClr val="tx1"/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>
            <a:extLst>
              <a:ext uri="{FF2B5EF4-FFF2-40B4-BE49-F238E27FC236}">
                <a16:creationId xmlns:a16="http://schemas.microsoft.com/office/drawing/2014/main" id="{1F8D4725-92BF-A245-9B1E-FF8C08EA3E05}"/>
              </a:ext>
            </a:extLst>
          </p:cNvPr>
          <p:cNvSpPr/>
          <p:nvPr/>
        </p:nvSpPr>
        <p:spPr>
          <a:xfrm>
            <a:off x="7265779" y="2786062"/>
            <a:ext cx="1579969" cy="4000901"/>
          </a:xfrm>
          <a:prstGeom prst="upArrow">
            <a:avLst/>
          </a:prstGeom>
          <a:gradFill flip="none" rotWithShape="1">
            <a:gsLst>
              <a:gs pos="0">
                <a:schemeClr val="tx1">
                  <a:alpha val="5000"/>
                </a:schemeClr>
              </a:gs>
              <a:gs pos="74000">
                <a:schemeClr val="tx1">
                  <a:alpha val="90000"/>
                </a:schemeClr>
              </a:gs>
              <a:gs pos="83000">
                <a:schemeClr val="tx1"/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>
            <a:extLst>
              <a:ext uri="{FF2B5EF4-FFF2-40B4-BE49-F238E27FC236}">
                <a16:creationId xmlns:a16="http://schemas.microsoft.com/office/drawing/2014/main" id="{2A9F81BD-179A-8447-86EF-23A4572B8CCD}"/>
              </a:ext>
            </a:extLst>
          </p:cNvPr>
          <p:cNvSpPr/>
          <p:nvPr/>
        </p:nvSpPr>
        <p:spPr>
          <a:xfrm>
            <a:off x="-724797" y="1771649"/>
            <a:ext cx="1145382" cy="5086351"/>
          </a:xfrm>
          <a:prstGeom prst="upArrow">
            <a:avLst/>
          </a:prstGeom>
          <a:gradFill flip="none" rotWithShape="1">
            <a:gsLst>
              <a:gs pos="0">
                <a:schemeClr val="tx1">
                  <a:alpha val="5000"/>
                </a:schemeClr>
              </a:gs>
              <a:gs pos="74000">
                <a:schemeClr val="tx1">
                  <a:alpha val="90000"/>
                </a:schemeClr>
              </a:gs>
              <a:gs pos="83000">
                <a:schemeClr val="tx1"/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>
            <a:extLst>
              <a:ext uri="{FF2B5EF4-FFF2-40B4-BE49-F238E27FC236}">
                <a16:creationId xmlns:a16="http://schemas.microsoft.com/office/drawing/2014/main" id="{2E9D2881-B560-8744-BFFB-9A068ECBBEA7}"/>
              </a:ext>
            </a:extLst>
          </p:cNvPr>
          <p:cNvSpPr/>
          <p:nvPr/>
        </p:nvSpPr>
        <p:spPr>
          <a:xfrm>
            <a:off x="11679138" y="334168"/>
            <a:ext cx="1145382" cy="6452795"/>
          </a:xfrm>
          <a:prstGeom prst="upArrow">
            <a:avLst/>
          </a:prstGeom>
          <a:gradFill flip="none" rotWithShape="1">
            <a:gsLst>
              <a:gs pos="0">
                <a:schemeClr val="tx1">
                  <a:alpha val="5000"/>
                </a:schemeClr>
              </a:gs>
              <a:gs pos="74000">
                <a:schemeClr val="tx1">
                  <a:alpha val="90000"/>
                </a:schemeClr>
              </a:gs>
              <a:gs pos="83000">
                <a:schemeClr val="tx1"/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>
            <a:extLst>
              <a:ext uri="{FF2B5EF4-FFF2-40B4-BE49-F238E27FC236}">
                <a16:creationId xmlns:a16="http://schemas.microsoft.com/office/drawing/2014/main" id="{F8DF8CBC-8857-3E40-8803-D6C2D8CBFC82}"/>
              </a:ext>
            </a:extLst>
          </p:cNvPr>
          <p:cNvSpPr/>
          <p:nvPr/>
        </p:nvSpPr>
        <p:spPr>
          <a:xfrm>
            <a:off x="10113164" y="404812"/>
            <a:ext cx="947743" cy="6453188"/>
          </a:xfrm>
          <a:prstGeom prst="upArrow">
            <a:avLst/>
          </a:prstGeom>
          <a:gradFill flip="none" rotWithShape="1">
            <a:gsLst>
              <a:gs pos="0">
                <a:schemeClr val="tx1">
                  <a:alpha val="5000"/>
                </a:schemeClr>
              </a:gs>
              <a:gs pos="74000">
                <a:schemeClr val="tx1">
                  <a:alpha val="90000"/>
                </a:schemeClr>
              </a:gs>
              <a:gs pos="83000">
                <a:schemeClr val="tx1"/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>
            <a:extLst>
              <a:ext uri="{FF2B5EF4-FFF2-40B4-BE49-F238E27FC236}">
                <a16:creationId xmlns:a16="http://schemas.microsoft.com/office/drawing/2014/main" id="{BA06AE26-2C37-AE4D-8E14-90A129767632}"/>
              </a:ext>
            </a:extLst>
          </p:cNvPr>
          <p:cNvSpPr/>
          <p:nvPr/>
        </p:nvSpPr>
        <p:spPr>
          <a:xfrm>
            <a:off x="8704653" y="169470"/>
            <a:ext cx="763191" cy="6617493"/>
          </a:xfrm>
          <a:prstGeom prst="upArrow">
            <a:avLst/>
          </a:prstGeom>
          <a:gradFill flip="none" rotWithShape="1">
            <a:gsLst>
              <a:gs pos="0">
                <a:schemeClr val="tx1">
                  <a:alpha val="5000"/>
                </a:schemeClr>
              </a:gs>
              <a:gs pos="74000">
                <a:schemeClr val="tx1">
                  <a:alpha val="90000"/>
                </a:schemeClr>
              </a:gs>
              <a:gs pos="83000">
                <a:schemeClr val="tx1"/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>
            <a:extLst>
              <a:ext uri="{FF2B5EF4-FFF2-40B4-BE49-F238E27FC236}">
                <a16:creationId xmlns:a16="http://schemas.microsoft.com/office/drawing/2014/main" id="{669FFEBF-76B4-8848-8623-E849148FE265}"/>
              </a:ext>
            </a:extLst>
          </p:cNvPr>
          <p:cNvSpPr/>
          <p:nvPr/>
        </p:nvSpPr>
        <p:spPr>
          <a:xfrm>
            <a:off x="1153713" y="1485900"/>
            <a:ext cx="1145382" cy="5372100"/>
          </a:xfrm>
          <a:prstGeom prst="upArrow">
            <a:avLst/>
          </a:prstGeom>
          <a:gradFill flip="none" rotWithShape="1">
            <a:gsLst>
              <a:gs pos="0">
                <a:schemeClr val="tx1">
                  <a:alpha val="5000"/>
                </a:schemeClr>
              </a:gs>
              <a:gs pos="74000">
                <a:schemeClr val="tx1">
                  <a:alpha val="90000"/>
                </a:schemeClr>
              </a:gs>
              <a:gs pos="83000">
                <a:schemeClr val="tx1"/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>
            <a:extLst>
              <a:ext uri="{FF2B5EF4-FFF2-40B4-BE49-F238E27FC236}">
                <a16:creationId xmlns:a16="http://schemas.microsoft.com/office/drawing/2014/main" id="{0E7F5771-EF08-934C-ACD1-166D9BFABF02}"/>
              </a:ext>
            </a:extLst>
          </p:cNvPr>
          <p:cNvSpPr/>
          <p:nvPr/>
        </p:nvSpPr>
        <p:spPr>
          <a:xfrm>
            <a:off x="186927" y="169470"/>
            <a:ext cx="1145382" cy="6744489"/>
          </a:xfrm>
          <a:prstGeom prst="upArrow">
            <a:avLst/>
          </a:prstGeom>
          <a:gradFill flip="none" rotWithShape="1">
            <a:gsLst>
              <a:gs pos="0">
                <a:schemeClr val="tx1">
                  <a:alpha val="5000"/>
                </a:schemeClr>
              </a:gs>
              <a:gs pos="74000">
                <a:schemeClr val="tx1">
                  <a:alpha val="90000"/>
                </a:schemeClr>
              </a:gs>
              <a:gs pos="83000">
                <a:schemeClr val="tx1"/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>
            <a:extLst>
              <a:ext uri="{FF2B5EF4-FFF2-40B4-BE49-F238E27FC236}">
                <a16:creationId xmlns:a16="http://schemas.microsoft.com/office/drawing/2014/main" id="{7A79E812-5CDF-CD4B-BAF1-B58EFEB2BE64}"/>
              </a:ext>
            </a:extLst>
          </p:cNvPr>
          <p:cNvSpPr/>
          <p:nvPr/>
        </p:nvSpPr>
        <p:spPr>
          <a:xfrm>
            <a:off x="2689031" y="-203597"/>
            <a:ext cx="1431730" cy="6990562"/>
          </a:xfrm>
          <a:prstGeom prst="upArrow">
            <a:avLst/>
          </a:prstGeom>
          <a:gradFill flip="none" rotWithShape="1">
            <a:gsLst>
              <a:gs pos="0">
                <a:schemeClr val="tx1">
                  <a:alpha val="5000"/>
                </a:schemeClr>
              </a:gs>
              <a:gs pos="74000">
                <a:schemeClr val="tx1">
                  <a:alpha val="90000"/>
                </a:schemeClr>
              </a:gs>
              <a:gs pos="83000">
                <a:schemeClr val="tx1"/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>
            <a:extLst>
              <a:ext uri="{FF2B5EF4-FFF2-40B4-BE49-F238E27FC236}">
                <a16:creationId xmlns:a16="http://schemas.microsoft.com/office/drawing/2014/main" id="{E8812D21-5596-BE4D-8942-743AF8DA145B}"/>
              </a:ext>
            </a:extLst>
          </p:cNvPr>
          <p:cNvSpPr/>
          <p:nvPr/>
        </p:nvSpPr>
        <p:spPr>
          <a:xfrm>
            <a:off x="3883829" y="2376889"/>
            <a:ext cx="1145382" cy="4481112"/>
          </a:xfrm>
          <a:prstGeom prst="upArrow">
            <a:avLst/>
          </a:prstGeom>
          <a:gradFill flip="none" rotWithShape="1">
            <a:gsLst>
              <a:gs pos="0">
                <a:schemeClr val="tx1">
                  <a:alpha val="5000"/>
                </a:schemeClr>
              </a:gs>
              <a:gs pos="74000">
                <a:schemeClr val="tx1">
                  <a:alpha val="90000"/>
                </a:schemeClr>
              </a:gs>
              <a:gs pos="83000">
                <a:schemeClr val="tx1"/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>
            <a:extLst>
              <a:ext uri="{FF2B5EF4-FFF2-40B4-BE49-F238E27FC236}">
                <a16:creationId xmlns:a16="http://schemas.microsoft.com/office/drawing/2014/main" id="{8BE04B75-69EF-0143-BB5F-1F3D4B40A1F4}"/>
              </a:ext>
            </a:extLst>
          </p:cNvPr>
          <p:cNvSpPr/>
          <p:nvPr/>
        </p:nvSpPr>
        <p:spPr>
          <a:xfrm>
            <a:off x="9304133" y="1771649"/>
            <a:ext cx="997748" cy="5086351"/>
          </a:xfrm>
          <a:prstGeom prst="upArrow">
            <a:avLst/>
          </a:prstGeom>
          <a:gradFill flip="none" rotWithShape="1">
            <a:gsLst>
              <a:gs pos="0">
                <a:schemeClr val="tx1">
                  <a:alpha val="5000"/>
                </a:schemeClr>
              </a:gs>
              <a:gs pos="74000">
                <a:schemeClr val="tx1">
                  <a:alpha val="90000"/>
                </a:schemeClr>
              </a:gs>
              <a:gs pos="83000">
                <a:schemeClr val="tx1"/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>
            <a:extLst>
              <a:ext uri="{FF2B5EF4-FFF2-40B4-BE49-F238E27FC236}">
                <a16:creationId xmlns:a16="http://schemas.microsoft.com/office/drawing/2014/main" id="{12BB0A4F-6E6F-5C44-A79C-AF2725F4DB49}"/>
              </a:ext>
            </a:extLst>
          </p:cNvPr>
          <p:cNvSpPr/>
          <p:nvPr/>
        </p:nvSpPr>
        <p:spPr>
          <a:xfrm>
            <a:off x="10827248" y="1380330"/>
            <a:ext cx="1145382" cy="5477669"/>
          </a:xfrm>
          <a:prstGeom prst="upArrow">
            <a:avLst/>
          </a:prstGeom>
          <a:gradFill flip="none" rotWithShape="1">
            <a:gsLst>
              <a:gs pos="0">
                <a:schemeClr val="tx1">
                  <a:alpha val="5000"/>
                </a:schemeClr>
              </a:gs>
              <a:gs pos="74000">
                <a:schemeClr val="tx1">
                  <a:alpha val="90000"/>
                </a:schemeClr>
              </a:gs>
              <a:gs pos="83000">
                <a:schemeClr val="tx1"/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>
            <a:extLst>
              <a:ext uri="{FF2B5EF4-FFF2-40B4-BE49-F238E27FC236}">
                <a16:creationId xmlns:a16="http://schemas.microsoft.com/office/drawing/2014/main" id="{E2FA7B4E-72D6-2B4C-8E88-274360C3C51A}"/>
              </a:ext>
            </a:extLst>
          </p:cNvPr>
          <p:cNvSpPr/>
          <p:nvPr/>
        </p:nvSpPr>
        <p:spPr>
          <a:xfrm>
            <a:off x="2186877" y="885825"/>
            <a:ext cx="765874" cy="5901139"/>
          </a:xfrm>
          <a:prstGeom prst="upArrow">
            <a:avLst/>
          </a:prstGeom>
          <a:gradFill flip="none" rotWithShape="1">
            <a:gsLst>
              <a:gs pos="0">
                <a:schemeClr val="tx1">
                  <a:alpha val="5000"/>
                </a:schemeClr>
              </a:gs>
              <a:gs pos="74000">
                <a:schemeClr val="tx1">
                  <a:alpha val="90000"/>
                </a:schemeClr>
              </a:gs>
              <a:gs pos="83000">
                <a:schemeClr val="tx1"/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C4F40EB-DBCE-BF44-80AA-F9DE7F39DEB2}"/>
              </a:ext>
            </a:extLst>
          </p:cNvPr>
          <p:cNvSpPr/>
          <p:nvPr/>
        </p:nvSpPr>
        <p:spPr>
          <a:xfrm>
            <a:off x="-348546" y="2629891"/>
            <a:ext cx="12889089" cy="4256087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49000">
                <a:schemeClr val="tx1">
                  <a:alpha val="80000"/>
                </a:schemeClr>
              </a:gs>
              <a:gs pos="71000">
                <a:schemeClr val="tx1">
                  <a:alpha val="95000"/>
                </a:schemeClr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6C136D-6FDF-CB4E-AE56-33053B67E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914" y="3164690"/>
            <a:ext cx="10088167" cy="23876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Plane Crash" panose="02000000000000000000" pitchFamily="2" charset="0"/>
              </a:rPr>
              <a:t>abound more and more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21B697-9F86-7E44-87B0-2A8E660705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7" y="5527802"/>
            <a:ext cx="9144000" cy="869943"/>
          </a:xfrm>
        </p:spPr>
        <p:txBody>
          <a:bodyPr>
            <a:normAutofit/>
          </a:bodyPr>
          <a:lstStyle/>
          <a:p>
            <a:r>
              <a:rPr lang="en-US" sz="3600" i="1" dirty="0">
                <a:solidFill>
                  <a:schemeClr val="bg1"/>
                </a:solidFill>
              </a:rPr>
              <a:t>1 Thessalonians 4:1-2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3C6DB5-8987-A340-9760-C2170656AB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82025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E811178-43DC-6B41-B872-8BB47792804B}"/>
              </a:ext>
            </a:extLst>
          </p:cNvPr>
          <p:cNvSpPr/>
          <p:nvPr/>
        </p:nvSpPr>
        <p:spPr>
          <a:xfrm>
            <a:off x="-348546" y="2629891"/>
            <a:ext cx="12889089" cy="4256087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49000">
                <a:schemeClr val="tx1">
                  <a:alpha val="80000"/>
                </a:schemeClr>
              </a:gs>
              <a:gs pos="71000">
                <a:schemeClr val="tx1">
                  <a:alpha val="95000"/>
                </a:schemeClr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F6823C-52DC-824D-8B11-1D37ED18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562" y="195001"/>
            <a:ext cx="11780874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Plane Crash" panose="02000000000000000000" pitchFamily="2" charset="0"/>
              </a:rPr>
              <a:t>the exhortation to                             abound more and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8644B-40FA-B04D-A522-382D39C06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562" y="1690577"/>
            <a:ext cx="11780875" cy="4972422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The Danger of Complacency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Paul’s rebuke of the Corinthians – </a:t>
            </a:r>
            <a:r>
              <a:rPr lang="en-US" sz="3200" i="1" dirty="0">
                <a:solidFill>
                  <a:schemeClr val="bg1"/>
                </a:solidFill>
              </a:rPr>
              <a:t>1 Corinthians 4:6-13 </a:t>
            </a:r>
            <a:r>
              <a:rPr lang="en-US" sz="3200" dirty="0">
                <a:solidFill>
                  <a:schemeClr val="bg1"/>
                </a:solidFill>
              </a:rPr>
              <a:t>– they had a mindset of already having achieved the goal, even before the apostles!</a:t>
            </a:r>
          </a:p>
          <a:p>
            <a:pPr>
              <a:buFont typeface="Wingdings" pitchFamily="2" charset="2"/>
              <a:buChar char="Ø"/>
            </a:pPr>
            <a:r>
              <a:rPr lang="en-US" sz="3200" i="1" dirty="0">
                <a:solidFill>
                  <a:schemeClr val="bg1"/>
                </a:solidFill>
              </a:rPr>
              <a:t>Proverbs 1:32-33 </a:t>
            </a:r>
            <a:r>
              <a:rPr lang="en-US" sz="3200" dirty="0">
                <a:solidFill>
                  <a:schemeClr val="bg1"/>
                </a:solidFill>
              </a:rPr>
              <a:t>– complacency destroys.</a:t>
            </a:r>
          </a:p>
        </p:txBody>
      </p:sp>
    </p:spTree>
    <p:extLst>
      <p:ext uri="{BB962C8B-B14F-4D97-AF65-F5344CB8AC3E}">
        <p14:creationId xmlns:p14="http://schemas.microsoft.com/office/powerpoint/2010/main" val="146262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E811178-43DC-6B41-B872-8BB47792804B}"/>
              </a:ext>
            </a:extLst>
          </p:cNvPr>
          <p:cNvSpPr/>
          <p:nvPr/>
        </p:nvSpPr>
        <p:spPr>
          <a:xfrm>
            <a:off x="-348546" y="2629891"/>
            <a:ext cx="12889089" cy="4256087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49000">
                <a:schemeClr val="tx1">
                  <a:alpha val="80000"/>
                </a:schemeClr>
              </a:gs>
              <a:gs pos="71000">
                <a:schemeClr val="tx1">
                  <a:alpha val="95000"/>
                </a:schemeClr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F6823C-52DC-824D-8B11-1D37ED18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562" y="195001"/>
            <a:ext cx="11780874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Plane Crash" panose="02000000000000000000" pitchFamily="2" charset="0"/>
              </a:rPr>
              <a:t>the exhortation to                             abound more and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8644B-40FA-B04D-A522-382D39C06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562" y="1690577"/>
            <a:ext cx="11780875" cy="4972422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Danger of Complacency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The Forward Press of the Christian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As long as we’re in the physical body we have not made it –                  </a:t>
            </a:r>
            <a:r>
              <a:rPr lang="en-US" sz="3200" i="1" dirty="0">
                <a:solidFill>
                  <a:schemeClr val="bg1"/>
                </a:solidFill>
              </a:rPr>
              <a:t>2 Corinthians 5:6-9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Paul knew he had not made it, and pressed on –                     </a:t>
            </a:r>
            <a:r>
              <a:rPr lang="en-US" sz="3200" i="1" dirty="0">
                <a:solidFill>
                  <a:schemeClr val="bg1"/>
                </a:solidFill>
              </a:rPr>
              <a:t>Philippians 3:4-7, 12-14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God grants us time to grow, and be established –                                     </a:t>
            </a:r>
            <a:r>
              <a:rPr lang="en-US" sz="3200" i="1" dirty="0">
                <a:solidFill>
                  <a:schemeClr val="bg1"/>
                </a:solidFill>
              </a:rPr>
              <a:t>2 Peter 3:14-15, 17-18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To not press on is to die spiritually – </a:t>
            </a:r>
            <a:r>
              <a:rPr lang="en-US" sz="3200" i="1" dirty="0">
                <a:solidFill>
                  <a:schemeClr val="bg1"/>
                </a:solidFill>
              </a:rPr>
              <a:t>cf. 2 Corinthians 4:16</a:t>
            </a:r>
          </a:p>
        </p:txBody>
      </p:sp>
    </p:spTree>
    <p:extLst>
      <p:ext uri="{BB962C8B-B14F-4D97-AF65-F5344CB8AC3E}">
        <p14:creationId xmlns:p14="http://schemas.microsoft.com/office/powerpoint/2010/main" val="51060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E811178-43DC-6B41-B872-8BB47792804B}"/>
              </a:ext>
            </a:extLst>
          </p:cNvPr>
          <p:cNvSpPr/>
          <p:nvPr/>
        </p:nvSpPr>
        <p:spPr>
          <a:xfrm>
            <a:off x="-348546" y="2629891"/>
            <a:ext cx="12889089" cy="4256087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49000">
                <a:schemeClr val="tx1">
                  <a:alpha val="80000"/>
                </a:schemeClr>
              </a:gs>
              <a:gs pos="71000">
                <a:schemeClr val="tx1">
                  <a:alpha val="95000"/>
                </a:schemeClr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F6823C-52DC-824D-8B11-1D37ED18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562" y="195001"/>
            <a:ext cx="11780874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Plane Crash" panose="02000000000000000000" pitchFamily="2" charset="0"/>
              </a:rPr>
              <a:t>the exhortation to                             abound more and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8644B-40FA-B04D-A522-382D39C06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562" y="1690577"/>
            <a:ext cx="11780875" cy="4972422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Danger of Complacency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Forward Press of the Christian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There is Room to Grow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Christ is the standard we are measuring ourselves by –          </a:t>
            </a:r>
            <a:r>
              <a:rPr lang="en-US" sz="3200" i="1" dirty="0">
                <a:solidFill>
                  <a:schemeClr val="bg1"/>
                </a:solidFill>
              </a:rPr>
              <a:t>Ephesians 4:13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Therefore, there will always be room for improvement, no matter how far we have come.</a:t>
            </a:r>
          </a:p>
        </p:txBody>
      </p:sp>
    </p:spTree>
    <p:extLst>
      <p:ext uri="{BB962C8B-B14F-4D97-AF65-F5344CB8AC3E}">
        <p14:creationId xmlns:p14="http://schemas.microsoft.com/office/powerpoint/2010/main" val="208335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E811178-43DC-6B41-B872-8BB47792804B}"/>
              </a:ext>
            </a:extLst>
          </p:cNvPr>
          <p:cNvSpPr/>
          <p:nvPr/>
        </p:nvSpPr>
        <p:spPr>
          <a:xfrm>
            <a:off x="-348546" y="2629891"/>
            <a:ext cx="12889089" cy="4256087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49000">
                <a:schemeClr val="tx1">
                  <a:alpha val="80000"/>
                </a:schemeClr>
              </a:gs>
              <a:gs pos="71000">
                <a:schemeClr val="tx1">
                  <a:alpha val="95000"/>
                </a:schemeClr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F6823C-52DC-824D-8B11-1D37ED18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562" y="195001"/>
            <a:ext cx="11780874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Plane Crash" panose="02000000000000000000" pitchFamily="2" charset="0"/>
              </a:rPr>
              <a:t>abound more and more in...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8644B-40FA-B04D-A522-382D39C06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562" y="1690577"/>
            <a:ext cx="11780875" cy="4972422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Joy</a:t>
            </a:r>
            <a:endParaRPr lang="en-US" sz="3200" b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Christians are commanded to rejoice always – </a:t>
            </a:r>
            <a:r>
              <a:rPr lang="en-US" sz="3200" i="1" dirty="0">
                <a:solidFill>
                  <a:schemeClr val="bg1"/>
                </a:solidFill>
              </a:rPr>
              <a:t>Philippians 4:4;               1 Thessalonians 5:16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We can rejoice always </a:t>
            </a:r>
            <a:r>
              <a:rPr lang="en-US" sz="3200" i="1" dirty="0">
                <a:solidFill>
                  <a:schemeClr val="bg1"/>
                </a:solidFill>
              </a:rPr>
              <a:t>“in the Lord” </a:t>
            </a:r>
            <a:r>
              <a:rPr lang="en-US" sz="3200" dirty="0">
                <a:solidFill>
                  <a:schemeClr val="bg1"/>
                </a:solidFill>
              </a:rPr>
              <a:t>– </a:t>
            </a:r>
            <a:r>
              <a:rPr lang="en-US" sz="3200" i="1" dirty="0">
                <a:solidFill>
                  <a:schemeClr val="bg1"/>
                </a:solidFill>
              </a:rPr>
              <a:t>Ephesians 1:3 </a:t>
            </a:r>
            <a:r>
              <a:rPr lang="en-US" sz="3200" dirty="0">
                <a:solidFill>
                  <a:schemeClr val="bg1"/>
                </a:solidFill>
              </a:rPr>
              <a:t>(spiritual blessings); </a:t>
            </a:r>
            <a:r>
              <a:rPr lang="en-US" sz="3200" i="1" dirty="0">
                <a:solidFill>
                  <a:schemeClr val="bg1"/>
                </a:solidFill>
              </a:rPr>
              <a:t>2 John 9 </a:t>
            </a:r>
            <a:r>
              <a:rPr lang="en-US" sz="3200" dirty="0">
                <a:solidFill>
                  <a:schemeClr val="bg1"/>
                </a:solidFill>
              </a:rPr>
              <a:t>(fellowship)</a:t>
            </a:r>
          </a:p>
        </p:txBody>
      </p:sp>
    </p:spTree>
    <p:extLst>
      <p:ext uri="{BB962C8B-B14F-4D97-AF65-F5344CB8AC3E}">
        <p14:creationId xmlns:p14="http://schemas.microsoft.com/office/powerpoint/2010/main" val="239666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E811178-43DC-6B41-B872-8BB47792804B}"/>
              </a:ext>
            </a:extLst>
          </p:cNvPr>
          <p:cNvSpPr/>
          <p:nvPr/>
        </p:nvSpPr>
        <p:spPr>
          <a:xfrm>
            <a:off x="-348546" y="2629891"/>
            <a:ext cx="12889089" cy="4256087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49000">
                <a:schemeClr val="tx1">
                  <a:alpha val="80000"/>
                </a:schemeClr>
              </a:gs>
              <a:gs pos="71000">
                <a:schemeClr val="tx1">
                  <a:alpha val="95000"/>
                </a:schemeClr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F6823C-52DC-824D-8B11-1D37ED18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562" y="195001"/>
            <a:ext cx="11780874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Plane Crash" panose="02000000000000000000" pitchFamily="2" charset="0"/>
              </a:rPr>
              <a:t>abound more and more in...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8644B-40FA-B04D-A522-382D39C06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562" y="1690577"/>
            <a:ext cx="11780875" cy="4972422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Joy</a:t>
            </a:r>
            <a:endParaRPr lang="en-US" sz="3200" b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We are to rejoice in hope – </a:t>
            </a:r>
            <a:r>
              <a:rPr lang="en-US" sz="3200" i="1" dirty="0">
                <a:solidFill>
                  <a:schemeClr val="bg1"/>
                </a:solidFill>
              </a:rPr>
              <a:t>Romans 12:12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Since the reason for this rejoicing (our hope) cannot be taken away by outer circumstances we can rejoice even during trying times.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Trials produce perseverance leading to strengthened hope – </a:t>
            </a:r>
            <a:r>
              <a:rPr lang="en-US" sz="3200" i="1" dirty="0">
                <a:solidFill>
                  <a:schemeClr val="bg1"/>
                </a:solidFill>
              </a:rPr>
              <a:t>Romans 5:3-5; James 1:2-3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We are to rejoice with others – </a:t>
            </a:r>
            <a:r>
              <a:rPr lang="en-US" sz="3200" i="1" dirty="0">
                <a:solidFill>
                  <a:schemeClr val="bg1"/>
                </a:solidFill>
              </a:rPr>
              <a:t>Romans 12:15 </a:t>
            </a:r>
            <a:r>
              <a:rPr lang="en-US" sz="3200" dirty="0">
                <a:solidFill>
                  <a:schemeClr val="bg1"/>
                </a:solidFill>
              </a:rPr>
              <a:t>– when others have cause to rejoice, we should rejoice with them rather than being jealous or not caring.</a:t>
            </a:r>
          </a:p>
        </p:txBody>
      </p:sp>
    </p:spTree>
    <p:extLst>
      <p:ext uri="{BB962C8B-B14F-4D97-AF65-F5344CB8AC3E}">
        <p14:creationId xmlns:p14="http://schemas.microsoft.com/office/powerpoint/2010/main" val="163826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E811178-43DC-6B41-B872-8BB47792804B}"/>
              </a:ext>
            </a:extLst>
          </p:cNvPr>
          <p:cNvSpPr/>
          <p:nvPr/>
        </p:nvSpPr>
        <p:spPr>
          <a:xfrm>
            <a:off x="-348546" y="2629891"/>
            <a:ext cx="12889089" cy="4256087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49000">
                <a:schemeClr val="tx1">
                  <a:alpha val="80000"/>
                </a:schemeClr>
              </a:gs>
              <a:gs pos="71000">
                <a:schemeClr val="tx1">
                  <a:alpha val="95000"/>
                </a:schemeClr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F6823C-52DC-824D-8B11-1D37ED18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562" y="195001"/>
            <a:ext cx="11780874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Plane Crash" panose="02000000000000000000" pitchFamily="2" charset="0"/>
              </a:rPr>
              <a:t>abound more and more in...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8644B-40FA-B04D-A522-382D39C06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562" y="1690577"/>
            <a:ext cx="11780875" cy="4972422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Joy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Peace</a:t>
            </a:r>
            <a:endParaRPr lang="en-US" sz="3200" b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With God: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Enmity – </a:t>
            </a:r>
            <a:r>
              <a:rPr lang="en-US" sz="3200" i="1" dirty="0">
                <a:solidFill>
                  <a:schemeClr val="bg1"/>
                </a:solidFill>
              </a:rPr>
              <a:t>Isaiah 59:1-2; Romans 5:10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Peace – </a:t>
            </a:r>
            <a:r>
              <a:rPr lang="en-US" sz="3200" i="1" dirty="0">
                <a:solidFill>
                  <a:schemeClr val="bg1"/>
                </a:solidFill>
              </a:rPr>
              <a:t>Romans 5:1-2, 10; Ephesians 2:16-18</a:t>
            </a:r>
          </a:p>
          <a:p>
            <a:pPr lvl="2"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This peace with God is foundational to all other forms of peace and must be maintained.</a:t>
            </a:r>
          </a:p>
        </p:txBody>
      </p:sp>
    </p:spTree>
    <p:extLst>
      <p:ext uri="{BB962C8B-B14F-4D97-AF65-F5344CB8AC3E}">
        <p14:creationId xmlns:p14="http://schemas.microsoft.com/office/powerpoint/2010/main" val="91600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E811178-43DC-6B41-B872-8BB47792804B}"/>
              </a:ext>
            </a:extLst>
          </p:cNvPr>
          <p:cNvSpPr/>
          <p:nvPr/>
        </p:nvSpPr>
        <p:spPr>
          <a:xfrm>
            <a:off x="-348546" y="2629891"/>
            <a:ext cx="12889089" cy="4256087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49000">
                <a:schemeClr val="tx1">
                  <a:alpha val="80000"/>
                </a:schemeClr>
              </a:gs>
              <a:gs pos="71000">
                <a:schemeClr val="tx1">
                  <a:alpha val="95000"/>
                </a:schemeClr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F6823C-52DC-824D-8B11-1D37ED18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562" y="195001"/>
            <a:ext cx="11780874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Plane Crash" panose="02000000000000000000" pitchFamily="2" charset="0"/>
              </a:rPr>
              <a:t>abound more and more in...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8644B-40FA-B04D-A522-382D39C06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562" y="1690577"/>
            <a:ext cx="11780875" cy="4972422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Joy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Peace</a:t>
            </a:r>
            <a:endParaRPr lang="en-US" sz="3200" b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With others: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Seek peace within possibility (not in spite of God’s word) – </a:t>
            </a:r>
            <a:r>
              <a:rPr lang="en-US" sz="3200" i="1" dirty="0">
                <a:solidFill>
                  <a:schemeClr val="bg1"/>
                </a:solidFill>
              </a:rPr>
              <a:t>Romans 12:18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Pursue peace – </a:t>
            </a:r>
            <a:r>
              <a:rPr lang="en-US" sz="3200" i="1" dirty="0">
                <a:solidFill>
                  <a:schemeClr val="bg1"/>
                </a:solidFill>
              </a:rPr>
              <a:t>Romans 14:19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Peace with brethren is necessary to remain at peace with God –       </a:t>
            </a:r>
            <a:r>
              <a:rPr lang="en-US" sz="3200" i="1" dirty="0">
                <a:solidFill>
                  <a:schemeClr val="bg1"/>
                </a:solidFill>
              </a:rPr>
              <a:t>1 John 3:10, 14-15; Matthew 5:23-24</a:t>
            </a:r>
          </a:p>
        </p:txBody>
      </p:sp>
    </p:spTree>
    <p:extLst>
      <p:ext uri="{BB962C8B-B14F-4D97-AF65-F5344CB8AC3E}">
        <p14:creationId xmlns:p14="http://schemas.microsoft.com/office/powerpoint/2010/main" val="222469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507</Words>
  <Application>Microsoft Macintosh PowerPoint</Application>
  <PresentationFormat>Widescreen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Plane Crash</vt:lpstr>
      <vt:lpstr>Wingdings</vt:lpstr>
      <vt:lpstr>Office Theme</vt:lpstr>
      <vt:lpstr>PowerPoint Presentation</vt:lpstr>
      <vt:lpstr>abound more and more</vt:lpstr>
      <vt:lpstr>the exhortation to                             abound more and more</vt:lpstr>
      <vt:lpstr>the exhortation to                             abound more and more</vt:lpstr>
      <vt:lpstr>the exhortation to                             abound more and more</vt:lpstr>
      <vt:lpstr>abound more and more in...</vt:lpstr>
      <vt:lpstr>abound more and more in...</vt:lpstr>
      <vt:lpstr>abound more and more in...</vt:lpstr>
      <vt:lpstr>abound more and more in...</vt:lpstr>
      <vt:lpstr>abound more and more in...</vt:lpstr>
      <vt:lpstr>abound more and more in...</vt:lpstr>
      <vt:lpstr>abound more and more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9</cp:revision>
  <dcterms:created xsi:type="dcterms:W3CDTF">2019-12-23T21:18:58Z</dcterms:created>
  <dcterms:modified xsi:type="dcterms:W3CDTF">2020-01-05T13:49:59Z</dcterms:modified>
</cp:coreProperties>
</file>