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  <p:sldMasterId id="2147483745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65"/>
  </p:normalViewPr>
  <p:slideViewPr>
    <p:cSldViewPr snapToGrid="0" snapToObjects="1">
      <p:cViewPr varScale="1">
        <p:scale>
          <a:sx n="84" d="100"/>
          <a:sy n="84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5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9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A4D8-66E5-A648-B802-A63E7F33E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2D222-90E9-A44C-9F8C-EDFDCA2BA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D7B23-FB9C-7F49-8AD4-997740B1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11BF3-7BC8-E647-B5D0-70B9214B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74207-3B56-114B-92B2-5C94E49C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39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66F2-F527-164B-AF82-4C0120E4B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3972-9DD2-4F4B-9934-81E25435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28F4C-1BA7-5E46-B3F7-3A0D15F8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4681F-21BA-5746-9CCE-637A787C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5FA1-8424-A445-A877-C757158E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5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922F-B334-3249-961F-6689862A9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CB60C-3DEF-BB49-8290-10582966A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FF5FE-48E5-094B-9A48-4EAEAB8C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83366-8FF0-CE4E-9531-59C1E441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64EAA-3D33-4B45-B822-4E736E04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E5638-113F-A445-96AA-6787460A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A9E17-1CC0-0241-B587-53CD1A64D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4534F-9B39-A34A-B661-EF3EDAB1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934AB-EF5A-7442-8B92-06BB997A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3A450-6C25-AD4F-A626-ACC5C403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9005C-3B9E-1147-889A-6956F03B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9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5434-8483-9743-9B08-9ECE380DE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1EC51-181F-D945-99F4-7EDC4FA93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FCCD6-BDF2-BB42-B422-5B70B8A85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F36E0-3E11-F843-9A1B-987F3AF7C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B1CEE-46EE-E64E-9CD0-3000B95D1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2A1437-D4ED-904E-8524-8FED5859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BC43A-03FB-8142-808C-2E5A1DDF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C7AF5-69C3-6940-89BB-16DCAE03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56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7A58-9EA1-1E48-BF42-09F97BDA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2F0AC3-EC50-6F4D-B35A-F8513AF7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9D5F1-E78E-D147-B2DF-88590016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FE16C-ECC7-E54D-8CBB-2597EEFF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0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36C13-097E-FE4A-A5A8-14D8D05F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8B232-307D-3A4E-BBBE-CDCF6AA9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40797-CFF6-E54E-89E8-B6F06282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9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677E-5A28-5B47-877E-DD18BCC8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CE2FC-E6C2-4642-99EE-2A3743EA2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3A386-78EB-A04D-9DD1-BBBAAC9FB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23B6A-3B8B-F843-8F56-572006C56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31C2-3030-1E43-AC82-85EE73DB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63EC4-C788-4946-AE66-4B595CC2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8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05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5BFF-C827-0E4C-B3FC-DEA86164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FA9BA-1F12-EC4C-86FA-73F6F0561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DC6B4-0B3A-B247-9E7D-49349689D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1D839-590B-3347-BC60-F728E938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35730-F38E-C84A-9A64-4C0092CC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A34AB-1E8A-FF49-8D26-5E3D3765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49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42FA1-FCF6-2F4E-9518-1D6BB2B7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02CE8-5008-9644-A3EA-3943483E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6218-4B97-534A-B84D-18AE5E71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C0CD-28ED-4B4B-97B3-80014561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A9632-007A-7941-BE1F-7E11BCD9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07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C2DE1-2388-A443-85B9-715B4D0B1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5762E-2C90-664C-A871-D6A06CA5D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F6853-061C-0E47-99D2-31BA1034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EAED-8D6A-CA4D-AD5D-83E394EB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8C574-B641-B945-8CF6-CE3E1180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7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3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1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1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6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569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43" r:id="rId6"/>
    <p:sldLayoutId id="2147483738" r:id="rId7"/>
    <p:sldLayoutId id="2147483739" r:id="rId8"/>
    <p:sldLayoutId id="2147483740" r:id="rId9"/>
    <p:sldLayoutId id="2147483742" r:id="rId10"/>
    <p:sldLayoutId id="214748374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E06FD-6D79-AC45-B723-82682D20D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A509D-0117-9041-9963-961311719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2336-7028-1947-A925-A62EE8DD9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58B5-DC15-C74E-A98F-FF3737EECF71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34D6A-B53E-4A4A-97A3-AF60F8E33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315ED-B59B-A841-B702-A624635BE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6B9F-4BB5-1C4A-97C8-3F9732C6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4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3352-F707-0242-9888-C8959479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B8BBC-468A-E346-B150-80B8AEF26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 descr="A body of water surrounded by trees&#10;&#10;Description automatically generated">
            <a:extLst>
              <a:ext uri="{FF2B5EF4-FFF2-40B4-BE49-F238E27FC236}">
                <a16:creationId xmlns:a16="http://schemas.microsoft.com/office/drawing/2014/main" id="{3EF30B96-4FCB-41A4-B97C-D18F2AB6B2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CD333-0168-464F-8A5D-28A5D45A1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235" y="2477768"/>
            <a:ext cx="10225530" cy="25514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solidFill>
                  <a:schemeClr val="tx1"/>
                </a:solidFill>
                <a:latin typeface="MODERNSPACE" panose="02000503000000000000" pitchFamily="2" charset="0"/>
              </a:rPr>
              <a:t>Void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A0C8B-C903-994A-B2C0-D243024CA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235" y="2214583"/>
            <a:ext cx="10225530" cy="94660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MODERNSPACE" panose="02000503000000000000" pitchFamily="2" charset="0"/>
              </a:rPr>
              <a:t>Filling the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89CA00-ADF5-684E-9FB2-A9A8937E0084}"/>
              </a:ext>
            </a:extLst>
          </p:cNvPr>
          <p:cNvSpPr/>
          <p:nvPr/>
        </p:nvSpPr>
        <p:spPr>
          <a:xfrm>
            <a:off x="5014912" y="3079664"/>
            <a:ext cx="1700214" cy="17002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03200">
              <a:schemeClr val="tx1">
                <a:alpha val="7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CF6A9D1-2C2F-DE44-88AF-745536DC711B}"/>
              </a:ext>
            </a:extLst>
          </p:cNvPr>
          <p:cNvSpPr txBox="1">
            <a:spLocks/>
          </p:cNvSpPr>
          <p:nvPr/>
        </p:nvSpPr>
        <p:spPr>
          <a:xfrm>
            <a:off x="-3060127" y="6150366"/>
            <a:ext cx="10225530" cy="9466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Matthew 12:43-45</a:t>
            </a:r>
          </a:p>
        </p:txBody>
      </p:sp>
    </p:spTree>
    <p:extLst>
      <p:ext uri="{BB962C8B-B14F-4D97-AF65-F5344CB8AC3E}">
        <p14:creationId xmlns:p14="http://schemas.microsoft.com/office/powerpoint/2010/main" val="2340037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7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 descr="A body of water surrounded by trees&#10;&#10;Description automatically generated">
            <a:extLst>
              <a:ext uri="{FF2B5EF4-FFF2-40B4-BE49-F238E27FC236}">
                <a16:creationId xmlns:a16="http://schemas.microsoft.com/office/drawing/2014/main" id="{3EF30B96-4FCB-41A4-B97C-D18F2AB6B2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CD333-0168-464F-8A5D-28A5D45A1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235" y="2477768"/>
            <a:ext cx="10225530" cy="25514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solidFill>
                  <a:schemeClr val="tx1"/>
                </a:solidFill>
                <a:latin typeface="MODERNSPACE" panose="02000503000000000000" pitchFamily="2" charset="0"/>
              </a:rPr>
              <a:t>Void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A0C8B-C903-994A-B2C0-D243024CA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235" y="2214583"/>
            <a:ext cx="10225530" cy="94660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MODERNSPACE" panose="02000503000000000000" pitchFamily="2" charset="0"/>
              </a:rPr>
              <a:t>Filling the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89CA00-ADF5-684E-9FB2-A9A8937E0084}"/>
              </a:ext>
            </a:extLst>
          </p:cNvPr>
          <p:cNvSpPr/>
          <p:nvPr/>
        </p:nvSpPr>
        <p:spPr>
          <a:xfrm>
            <a:off x="5014912" y="3079664"/>
            <a:ext cx="1700214" cy="17002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03200">
              <a:schemeClr val="tx1">
                <a:alpha val="7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CF6A9D1-2C2F-DE44-88AF-745536DC711B}"/>
              </a:ext>
            </a:extLst>
          </p:cNvPr>
          <p:cNvSpPr txBox="1">
            <a:spLocks/>
          </p:cNvSpPr>
          <p:nvPr/>
        </p:nvSpPr>
        <p:spPr>
          <a:xfrm>
            <a:off x="-3060127" y="6150366"/>
            <a:ext cx="10225530" cy="9466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Matthew 12:43-45</a:t>
            </a:r>
          </a:p>
        </p:txBody>
      </p:sp>
    </p:spTree>
    <p:extLst>
      <p:ext uri="{BB962C8B-B14F-4D97-AF65-F5344CB8AC3E}">
        <p14:creationId xmlns:p14="http://schemas.microsoft.com/office/powerpoint/2010/main" val="3577579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The Danger of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Space for Potential Evil</a:t>
            </a:r>
          </a:p>
          <a:p>
            <a:r>
              <a:rPr lang="en-US" sz="2800" dirty="0"/>
              <a:t>Aristotle’s Hypothesis – “horror </a:t>
            </a:r>
            <a:r>
              <a:rPr lang="en-US" sz="2800" dirty="0" err="1"/>
              <a:t>vacui</a:t>
            </a:r>
            <a:r>
              <a:rPr lang="en-US" sz="2800" dirty="0"/>
              <a:t>,” or “nature abhors a vacuum”</a:t>
            </a:r>
          </a:p>
          <a:p>
            <a:r>
              <a:rPr lang="en-US" sz="2800" dirty="0"/>
              <a:t>The scripture is silent about a continued empty spiritual state:</a:t>
            </a:r>
          </a:p>
          <a:p>
            <a:pPr lvl="1"/>
            <a:r>
              <a:rPr lang="en-US" sz="2800" dirty="0"/>
              <a:t>Always two opposite sides – </a:t>
            </a:r>
            <a:r>
              <a:rPr lang="en-US" sz="2800" i="1" dirty="0"/>
              <a:t>2 Corinthians 6:14-16</a:t>
            </a:r>
          </a:p>
          <a:p>
            <a:pPr lvl="1"/>
            <a:r>
              <a:rPr lang="en-US" sz="2800" dirty="0"/>
              <a:t>No riding the fence – </a:t>
            </a:r>
            <a:r>
              <a:rPr lang="en-US" sz="2800" i="1" dirty="0"/>
              <a:t>Matthew 6:24</a:t>
            </a:r>
          </a:p>
          <a:p>
            <a:pPr lvl="1"/>
            <a:r>
              <a:rPr lang="en-US" sz="2800" dirty="0"/>
              <a:t>No neutrality – </a:t>
            </a:r>
            <a:r>
              <a:rPr lang="en-US" sz="2800" i="1" dirty="0"/>
              <a:t>Matthew 12:30</a:t>
            </a:r>
          </a:p>
          <a:p>
            <a:r>
              <a:rPr lang="en-US" sz="2800" dirty="0"/>
              <a:t>One cannot remain empty. The void will be filled by something – righteousness or unrighteousness.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69558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The Danger of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Space for Potential Evil</a:t>
            </a:r>
          </a:p>
          <a:p>
            <a:pPr marL="0" indent="0">
              <a:buNone/>
            </a:pPr>
            <a:r>
              <a:rPr lang="en-US" sz="3200" b="1" dirty="0"/>
              <a:t>A Cold Hard Heart</a:t>
            </a:r>
          </a:p>
          <a:p>
            <a:r>
              <a:rPr lang="en-US" sz="2800" dirty="0"/>
              <a:t>Zeal is commanded, and must be fed and pursued – </a:t>
            </a:r>
            <a:r>
              <a:rPr lang="en-US" sz="2800" i="1" dirty="0"/>
              <a:t>Revelation 2:4-5; 3:19</a:t>
            </a:r>
          </a:p>
          <a:p>
            <a:r>
              <a:rPr lang="en-US" sz="2800" dirty="0"/>
              <a:t>When it is not pursued through God’s word – </a:t>
            </a:r>
            <a:r>
              <a:rPr lang="en-US" sz="2800" i="1" dirty="0"/>
              <a:t>Hebrews 5:12; 6:4-6</a:t>
            </a:r>
          </a:p>
          <a:p>
            <a:r>
              <a:rPr lang="en-US" sz="2800" dirty="0"/>
              <a:t>The ultimate danger – </a:t>
            </a:r>
            <a:r>
              <a:rPr lang="en-US" sz="2800" i="1" dirty="0"/>
              <a:t>Matthew 12:45; 2 Peter 2:20-22 </a:t>
            </a:r>
            <a:r>
              <a:rPr lang="en-US" sz="2800" dirty="0"/>
              <a:t>– a last state that is worse than the first.</a:t>
            </a:r>
          </a:p>
        </p:txBody>
      </p:sp>
    </p:spTree>
    <p:extLst>
      <p:ext uri="{BB962C8B-B14F-4D97-AF65-F5344CB8AC3E}">
        <p14:creationId xmlns:p14="http://schemas.microsoft.com/office/powerpoint/2010/main" val="418865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Filling the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Sanctify the Lord in Your Heart</a:t>
            </a:r>
          </a:p>
          <a:p>
            <a:r>
              <a:rPr lang="en-US" sz="2800" dirty="0"/>
              <a:t>Christ must be given a special place of rule in our hearts – </a:t>
            </a:r>
            <a:r>
              <a:rPr lang="en-US" sz="2800" i="1" dirty="0"/>
              <a:t>1 Peter 3:15</a:t>
            </a:r>
          </a:p>
          <a:p>
            <a:r>
              <a:rPr lang="en-US" sz="2800" dirty="0"/>
              <a:t>Not merely verbally, but in outward manifestation – </a:t>
            </a:r>
            <a:r>
              <a:rPr lang="en-US" sz="2800" i="1" dirty="0"/>
              <a:t>Luke 6:46; John 14:15</a:t>
            </a:r>
          </a:p>
          <a:p>
            <a:r>
              <a:rPr lang="en-US" sz="2800" dirty="0"/>
              <a:t>Implies a readiness of mind – </a:t>
            </a:r>
            <a:r>
              <a:rPr lang="en-US" sz="2800" i="1" dirty="0"/>
              <a:t>Acts 17:11 </a:t>
            </a:r>
            <a:r>
              <a:rPr lang="en-US" sz="2800" dirty="0"/>
              <a:t>– </a:t>
            </a:r>
            <a:r>
              <a:rPr lang="en-US" sz="2800" i="1" dirty="0" err="1"/>
              <a:t>prothymia</a:t>
            </a:r>
            <a:r>
              <a:rPr lang="en-US" sz="2800" dirty="0"/>
              <a:t> – “exceptional interest in being of service, willingness, readiness, goodwill” (BDAG)</a:t>
            </a:r>
          </a:p>
          <a:p>
            <a:r>
              <a:rPr lang="en-US" sz="2800" dirty="0"/>
              <a:t>One cannot abound without this first step – </a:t>
            </a:r>
            <a:r>
              <a:rPr lang="en-US" sz="2800" i="1" dirty="0"/>
              <a:t>Colossians 2:6-7</a:t>
            </a:r>
          </a:p>
        </p:txBody>
      </p:sp>
    </p:spTree>
    <p:extLst>
      <p:ext uri="{BB962C8B-B14F-4D97-AF65-F5344CB8AC3E}">
        <p14:creationId xmlns:p14="http://schemas.microsoft.com/office/powerpoint/2010/main" val="11617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Filling the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Sanctify the Lord in Your Heart</a:t>
            </a:r>
          </a:p>
          <a:p>
            <a:pPr marL="0" indent="0">
              <a:buNone/>
            </a:pPr>
            <a:r>
              <a:rPr lang="en-US" sz="3200" b="1" dirty="0"/>
              <a:t>Exercise Caution</a:t>
            </a:r>
          </a:p>
          <a:p>
            <a:r>
              <a:rPr lang="en-US" sz="2800" dirty="0"/>
              <a:t>Keep your heart with diligence – </a:t>
            </a:r>
            <a:r>
              <a:rPr lang="en-US" sz="2800" i="1" dirty="0"/>
              <a:t>Proverbs 4:23</a:t>
            </a:r>
          </a:p>
          <a:p>
            <a:pPr lvl="1"/>
            <a:r>
              <a:rPr lang="en-US" sz="2800" dirty="0"/>
              <a:t>Like David – </a:t>
            </a:r>
            <a:r>
              <a:rPr lang="en-US" sz="2800" i="1" dirty="0"/>
              <a:t>Psalm 101:2-4</a:t>
            </a:r>
          </a:p>
          <a:p>
            <a:pPr lvl="1"/>
            <a:r>
              <a:rPr lang="en-US" sz="2800" dirty="0"/>
              <a:t>Like Job – </a:t>
            </a:r>
            <a:r>
              <a:rPr lang="en-US" sz="2800" i="1" dirty="0"/>
              <a:t>Job 31:1</a:t>
            </a:r>
          </a:p>
          <a:p>
            <a:r>
              <a:rPr lang="en-US" sz="2800" dirty="0"/>
              <a:t>Requires sobriety and vigilance – </a:t>
            </a:r>
            <a:r>
              <a:rPr lang="en-US" sz="2800" i="1" dirty="0"/>
              <a:t>1 Peter 5:8; Philippians. 4:8</a:t>
            </a:r>
          </a:p>
          <a:p>
            <a:r>
              <a:rPr lang="en-US" sz="2800" dirty="0"/>
              <a:t>Requires a pursuit of the things of Christ – </a:t>
            </a:r>
            <a:r>
              <a:rPr lang="en-US" sz="2800" i="1" dirty="0"/>
              <a:t>Colossians 3:1-2</a:t>
            </a:r>
          </a:p>
        </p:txBody>
      </p:sp>
    </p:spTree>
    <p:extLst>
      <p:ext uri="{BB962C8B-B14F-4D97-AF65-F5344CB8AC3E}">
        <p14:creationId xmlns:p14="http://schemas.microsoft.com/office/powerpoint/2010/main" val="36007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Filling the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Sanctify the Lord in Your Heart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Exercise Caution</a:t>
            </a:r>
          </a:p>
          <a:p>
            <a:pPr marL="0" indent="0">
              <a:buNone/>
            </a:pPr>
            <a:r>
              <a:rPr lang="en-US" sz="3200" b="1" dirty="0"/>
              <a:t>Make Opportunities to Study</a:t>
            </a:r>
          </a:p>
          <a:p>
            <a:r>
              <a:rPr lang="en-US" sz="2800" dirty="0"/>
              <a:t>Diligence – </a:t>
            </a:r>
            <a:r>
              <a:rPr lang="en-US" sz="2800" i="1" dirty="0"/>
              <a:t>2 Timothy 2:15 </a:t>
            </a:r>
            <a:r>
              <a:rPr lang="en-US" sz="2800" dirty="0"/>
              <a:t>– </a:t>
            </a:r>
            <a:r>
              <a:rPr lang="en-US" sz="2800" i="1" dirty="0" err="1"/>
              <a:t>spoudazo</a:t>
            </a:r>
            <a:r>
              <a:rPr lang="en-US" sz="2800" i="1" dirty="0"/>
              <a:t>̄ </a:t>
            </a:r>
            <a:r>
              <a:rPr lang="en-US" sz="2800" dirty="0"/>
              <a:t>– “to be especially conscientious in discharging an obligation, be zealous/eager, take pains, make every effort, be conscientious.” (BDAG)</a:t>
            </a:r>
          </a:p>
          <a:p>
            <a:r>
              <a:rPr lang="en-US" sz="2800" dirty="0"/>
              <a:t>Develop a thirst – </a:t>
            </a:r>
            <a:r>
              <a:rPr lang="en-US" sz="2800" i="1" dirty="0"/>
              <a:t>1 Peter 2:1-3</a:t>
            </a:r>
          </a:p>
          <a:p>
            <a:r>
              <a:rPr lang="en-US" sz="2800" dirty="0"/>
              <a:t>Redeem the time – </a:t>
            </a:r>
            <a:r>
              <a:rPr lang="en-US" sz="2800" i="1" dirty="0"/>
              <a:t>Ephesians 5:15-16</a:t>
            </a:r>
          </a:p>
        </p:txBody>
      </p:sp>
    </p:spTree>
    <p:extLst>
      <p:ext uri="{BB962C8B-B14F-4D97-AF65-F5344CB8AC3E}">
        <p14:creationId xmlns:p14="http://schemas.microsoft.com/office/powerpoint/2010/main" val="39461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Filling the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Sanctify the Lord in Your Heart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Exercise Caution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Make Opportunities to Study</a:t>
            </a:r>
          </a:p>
          <a:p>
            <a:pPr marL="0" indent="0">
              <a:buNone/>
            </a:pPr>
            <a:r>
              <a:rPr lang="en-US" sz="3200" b="1" dirty="0"/>
              <a:t>Worship Faithfully</a:t>
            </a:r>
          </a:p>
          <a:p>
            <a:r>
              <a:rPr lang="en-US" sz="2800" dirty="0"/>
              <a:t>Not forsaking the assembly – </a:t>
            </a:r>
            <a:r>
              <a:rPr lang="en-US" sz="2800" i="1" dirty="0"/>
              <a:t>Hebrews 10:24-25</a:t>
            </a:r>
          </a:p>
          <a:p>
            <a:r>
              <a:rPr lang="en-US" sz="2800" dirty="0"/>
              <a:t>Having an eagerness and joy about worship – </a:t>
            </a:r>
            <a:r>
              <a:rPr lang="en-US" sz="2800" i="1" dirty="0"/>
              <a:t>Psalm 122:1</a:t>
            </a:r>
          </a:p>
          <a:p>
            <a:r>
              <a:rPr lang="en-US" sz="2800" dirty="0"/>
              <a:t>Faithful worship requires an engaged mind.</a:t>
            </a:r>
          </a:p>
        </p:txBody>
      </p:sp>
    </p:spTree>
    <p:extLst>
      <p:ext uri="{BB962C8B-B14F-4D97-AF65-F5344CB8AC3E}">
        <p14:creationId xmlns:p14="http://schemas.microsoft.com/office/powerpoint/2010/main" val="171958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5804-1074-E64B-BFBC-37E410B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7773"/>
            <a:ext cx="11029616" cy="118872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>
                <a:latin typeface="MODERNSPACE" panose="02000503000000000000" pitchFamily="2" charset="0"/>
              </a:rPr>
              <a:t>Filling the 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5E3B-2DA4-4B4D-9C51-DDDBC07C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2545"/>
            <a:ext cx="11029615" cy="4838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Sanctify the Lord in Your Heart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Exercise Caution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Make Opportunities to Study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Worship Faithfully</a:t>
            </a:r>
          </a:p>
          <a:p>
            <a:pPr marL="0" indent="0">
              <a:buNone/>
            </a:pPr>
            <a:r>
              <a:rPr lang="en-US" sz="3200" b="1" dirty="0"/>
              <a:t>Maintain Good Company and Avoid Evil Company</a:t>
            </a:r>
          </a:p>
          <a:p>
            <a:r>
              <a:rPr lang="en-US" sz="2800" dirty="0"/>
              <a:t>Evil company has corrupting influence – </a:t>
            </a:r>
            <a:r>
              <a:rPr lang="en-US" sz="2800" i="1" dirty="0"/>
              <a:t>1 Corinthians 15:33</a:t>
            </a:r>
          </a:p>
          <a:p>
            <a:r>
              <a:rPr lang="en-US" sz="2800" dirty="0"/>
              <a:t>We must abhor evil and cling to good – </a:t>
            </a:r>
            <a:r>
              <a:rPr lang="en-US" sz="2800" i="1" dirty="0"/>
              <a:t>Romans 12:9</a:t>
            </a:r>
          </a:p>
          <a:p>
            <a:r>
              <a:rPr lang="en-US" sz="2800" dirty="0"/>
              <a:t>We should be around those of like precious faith – </a:t>
            </a:r>
            <a:r>
              <a:rPr lang="en-US" sz="2800" i="1" dirty="0"/>
              <a:t>Proverbs 27:17</a:t>
            </a:r>
          </a:p>
        </p:txBody>
      </p:sp>
    </p:spTree>
    <p:extLst>
      <p:ext uri="{BB962C8B-B14F-4D97-AF65-F5344CB8AC3E}">
        <p14:creationId xmlns:p14="http://schemas.microsoft.com/office/powerpoint/2010/main" val="64654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242641"/>
      </a:dk2>
      <a:lt2>
        <a:srgbClr val="E2E4E8"/>
      </a:lt2>
      <a:accent1>
        <a:srgbClr val="B39E7C"/>
      </a:accent1>
      <a:accent2>
        <a:srgbClr val="A2A470"/>
      </a:accent2>
      <a:accent3>
        <a:srgbClr val="95A77E"/>
      </a:accent3>
      <a:accent4>
        <a:srgbClr val="7EAE77"/>
      </a:accent4>
      <a:accent5>
        <a:srgbClr val="82AB8D"/>
      </a:accent5>
      <a:accent6>
        <a:srgbClr val="76AD9D"/>
      </a:accent6>
      <a:hlink>
        <a:srgbClr val="6983AE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432</Words>
  <Application>Microsoft Macintosh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MODERNSPACE</vt:lpstr>
      <vt:lpstr>Wingdings 2</vt:lpstr>
      <vt:lpstr>DividendVTI</vt:lpstr>
      <vt:lpstr>Office Theme</vt:lpstr>
      <vt:lpstr>PowerPoint Presentation</vt:lpstr>
      <vt:lpstr>Void</vt:lpstr>
      <vt:lpstr>The Danger of Void</vt:lpstr>
      <vt:lpstr>The Danger of Void</vt:lpstr>
      <vt:lpstr>Filling the Void</vt:lpstr>
      <vt:lpstr>Filling the Void</vt:lpstr>
      <vt:lpstr>Filling the Void</vt:lpstr>
      <vt:lpstr>Filling the Void</vt:lpstr>
      <vt:lpstr>Filling the Void</vt:lpstr>
      <vt:lpstr>Void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 id</dc:title>
  <dc:creator>Jeremiah Cox</dc:creator>
  <cp:lastModifiedBy>Jeremiah Cox</cp:lastModifiedBy>
  <cp:revision>9</cp:revision>
  <dcterms:created xsi:type="dcterms:W3CDTF">2020-01-16T17:45:55Z</dcterms:created>
  <dcterms:modified xsi:type="dcterms:W3CDTF">2020-01-25T21:11:45Z</dcterms:modified>
</cp:coreProperties>
</file>