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7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4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3508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53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0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7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21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5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5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6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8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6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4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00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14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D76D-D964-9643-B065-D6099008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530B-62AE-8A40-849B-A7413C45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9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D1D3-487E-2B4B-AB55-85042B4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214680"/>
            <a:ext cx="11469438" cy="1257300"/>
          </a:xfrm>
          <a:ln w="38100">
            <a:gradFill flip="none" rotWithShape="1">
              <a:gsLst>
                <a:gs pos="18000">
                  <a:srgbClr val="FDB03E">
                    <a:alpha val="0"/>
                  </a:srgbClr>
                </a:gs>
                <a:gs pos="65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16200000" scaled="1"/>
              <a:tileRect/>
            </a:gradFill>
          </a:ln>
        </p:spPr>
        <p:txBody>
          <a:bodyPr>
            <a:normAutofit fontScale="90000"/>
          </a:bodyPr>
          <a:lstStyle/>
          <a:p>
            <a:r>
              <a:rPr lang="en-US" i="0" dirty="0">
                <a:latin typeface="American Typewriter" panose="02090604020004020304" pitchFamily="18" charset="77"/>
              </a:rPr>
              <a:t>Working Toward God’s Will            Concerning Elders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F51A-2AC7-5446-BF15-7C34821D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57" y="1814521"/>
            <a:ext cx="11469438" cy="4828800"/>
          </a:xfrm>
          <a:ln w="38100">
            <a:gradFill flip="none" rotWithShape="1">
              <a:gsLst>
                <a:gs pos="25000">
                  <a:srgbClr val="FDB03E">
                    <a:alpha val="0"/>
                  </a:srgbClr>
                </a:gs>
                <a:gs pos="74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5400000" scaled="1"/>
              <a:tileRect/>
            </a:gradFill>
          </a:ln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600" b="1" dirty="0">
                <a:effectLst/>
              </a:rPr>
              <a:t>Understanding the Need for Elders and Their Work</a:t>
            </a:r>
            <a:endParaRPr lang="en-US" sz="2800" b="1" dirty="0">
              <a:effectLst/>
            </a:endParaRPr>
          </a:p>
          <a:p>
            <a:r>
              <a:rPr lang="en-US" sz="3200" dirty="0">
                <a:effectLst/>
              </a:rPr>
              <a:t>Any duties of an elder are limited to:</a:t>
            </a:r>
          </a:p>
          <a:p>
            <a:pPr lvl="1"/>
            <a:r>
              <a:rPr lang="en-US" sz="2800" dirty="0">
                <a:effectLst/>
              </a:rPr>
              <a:t>The flock among them – </a:t>
            </a:r>
            <a:r>
              <a:rPr lang="en-US" sz="2800" i="1" dirty="0">
                <a:effectLst/>
              </a:rPr>
              <a:t>1 Peter 5:2</a:t>
            </a:r>
          </a:p>
          <a:p>
            <a:pPr lvl="1"/>
            <a:r>
              <a:rPr lang="en-US" sz="2800" dirty="0">
                <a:effectLst/>
              </a:rPr>
              <a:t>The standard of Christ – </a:t>
            </a:r>
            <a:r>
              <a:rPr lang="en-US" sz="2800" i="1" dirty="0">
                <a:effectLst/>
              </a:rPr>
              <a:t>1 Peter 5:4</a:t>
            </a:r>
            <a:endParaRPr lang="en-US" sz="2400" i="1" dirty="0">
              <a:effectLst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8E214-C07B-2B49-BD06-99860A4CF6E9}"/>
              </a:ext>
            </a:extLst>
          </p:cNvPr>
          <p:cNvCxnSpPr/>
          <p:nvPr/>
        </p:nvCxnSpPr>
        <p:spPr>
          <a:xfrm>
            <a:off x="2959894" y="1471980"/>
            <a:ext cx="627221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FDB03E">
                    <a:alpha val="0"/>
                  </a:srgbClr>
                </a:gs>
                <a:gs pos="36000">
                  <a:srgbClr val="FDB03E">
                    <a:alpha val="85000"/>
                  </a:srgbClr>
                </a:gs>
                <a:gs pos="62000">
                  <a:srgbClr val="FDB03E">
                    <a:alpha val="85000"/>
                  </a:srgbClr>
                </a:gs>
                <a:gs pos="100000">
                  <a:srgbClr val="FDB03E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D1D3-487E-2B4B-AB55-85042B4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214680"/>
            <a:ext cx="11469438" cy="1257300"/>
          </a:xfrm>
          <a:ln w="38100">
            <a:gradFill flip="none" rotWithShape="1">
              <a:gsLst>
                <a:gs pos="18000">
                  <a:srgbClr val="FDB03E">
                    <a:alpha val="0"/>
                  </a:srgbClr>
                </a:gs>
                <a:gs pos="65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16200000" scaled="1"/>
              <a:tileRect/>
            </a:gradFill>
          </a:ln>
        </p:spPr>
        <p:txBody>
          <a:bodyPr>
            <a:normAutofit fontScale="90000"/>
          </a:bodyPr>
          <a:lstStyle/>
          <a:p>
            <a:r>
              <a:rPr lang="en-US" i="0" dirty="0">
                <a:latin typeface="American Typewriter" panose="02090604020004020304" pitchFamily="18" charset="77"/>
              </a:rPr>
              <a:t>Working Toward God’s Will            Concerning Elders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F51A-2AC7-5446-BF15-7C34821D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57" y="1814521"/>
            <a:ext cx="11469438" cy="4828800"/>
          </a:xfrm>
          <a:ln w="38100">
            <a:gradFill flip="none" rotWithShape="1">
              <a:gsLst>
                <a:gs pos="25000">
                  <a:srgbClr val="FDB03E">
                    <a:alpha val="0"/>
                  </a:srgbClr>
                </a:gs>
                <a:gs pos="74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5400000" scaled="1"/>
              <a:tileRect/>
            </a:gradFill>
          </a:ln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600" b="1" dirty="0">
                <a:effectLst/>
              </a:rPr>
              <a:t>Understanding the Need for Elders and Their Work</a:t>
            </a:r>
            <a:endParaRPr lang="en-US" sz="2800" b="1" dirty="0">
              <a:effectLst/>
            </a:endParaRPr>
          </a:p>
          <a:p>
            <a:r>
              <a:rPr lang="en-US" sz="3200" dirty="0">
                <a:effectLst/>
              </a:rPr>
              <a:t>Examples to the flock – </a:t>
            </a:r>
            <a:r>
              <a:rPr lang="en-US" sz="3200" i="1" dirty="0">
                <a:effectLst/>
              </a:rPr>
              <a:t>1 Peter 5:2; 1 Corinthians 11:1</a:t>
            </a:r>
          </a:p>
          <a:p>
            <a:pPr lvl="1"/>
            <a:r>
              <a:rPr lang="en-US" sz="2800" dirty="0">
                <a:effectLst/>
              </a:rPr>
              <a:t>Must take heed to themselves – </a:t>
            </a:r>
            <a:r>
              <a:rPr lang="en-US" sz="2800" i="1" dirty="0">
                <a:effectLst/>
              </a:rPr>
              <a:t>Acts 20:28</a:t>
            </a:r>
          </a:p>
          <a:p>
            <a:pPr lvl="2"/>
            <a:r>
              <a:rPr lang="en-US" sz="2800" dirty="0">
                <a:effectLst/>
              </a:rPr>
              <a:t>In the faith? – </a:t>
            </a:r>
            <a:r>
              <a:rPr lang="en-US" sz="2800" i="1" dirty="0">
                <a:effectLst/>
              </a:rPr>
              <a:t>2 Corinthians 13:5</a:t>
            </a:r>
            <a:r>
              <a:rPr lang="en-US" sz="2800" dirty="0">
                <a:effectLst/>
              </a:rPr>
              <a:t>; Home in order? – </a:t>
            </a:r>
            <a:r>
              <a:rPr lang="en-US" sz="2800" i="1" dirty="0">
                <a:effectLst/>
              </a:rPr>
              <a:t>1 Timothy 3:4-5</a:t>
            </a:r>
            <a:r>
              <a:rPr lang="en-US" sz="2800" dirty="0">
                <a:effectLst/>
              </a:rPr>
              <a:t>; etc.</a:t>
            </a:r>
          </a:p>
          <a:p>
            <a:pPr lvl="1"/>
            <a:r>
              <a:rPr lang="en-US" sz="2800" dirty="0">
                <a:effectLst/>
              </a:rPr>
              <a:t>Must take heed to the word of God – </a:t>
            </a:r>
            <a:r>
              <a:rPr lang="en-US" sz="2800" i="1" dirty="0">
                <a:effectLst/>
              </a:rPr>
              <a:t>Acts 20:25-28</a:t>
            </a:r>
          </a:p>
          <a:p>
            <a:pPr lvl="2"/>
            <a:r>
              <a:rPr lang="en-US" sz="2800" dirty="0">
                <a:effectLst/>
              </a:rPr>
              <a:t>Able to teach? – </a:t>
            </a:r>
            <a:r>
              <a:rPr lang="en-US" sz="2800" i="1" dirty="0">
                <a:effectLst/>
              </a:rPr>
              <a:t>1 Timothy 3:2</a:t>
            </a:r>
            <a:r>
              <a:rPr lang="en-US" sz="2800" dirty="0">
                <a:effectLst/>
              </a:rPr>
              <a:t>; Able to exhort and convict? – </a:t>
            </a:r>
            <a:r>
              <a:rPr lang="en-US" sz="2800" i="1" dirty="0">
                <a:effectLst/>
              </a:rPr>
              <a:t>Titus 1:9</a:t>
            </a:r>
            <a:r>
              <a:rPr lang="en-US" sz="2800" dirty="0">
                <a:effectLst/>
              </a:rPr>
              <a:t>; Requires constant study – </a:t>
            </a:r>
            <a:r>
              <a:rPr lang="en-US" sz="2800" i="1" dirty="0">
                <a:effectLst/>
              </a:rPr>
              <a:t>1 Timothy 4:16; 2 Timothy 2:15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8E214-C07B-2B49-BD06-99860A4CF6E9}"/>
              </a:ext>
            </a:extLst>
          </p:cNvPr>
          <p:cNvCxnSpPr/>
          <p:nvPr/>
        </p:nvCxnSpPr>
        <p:spPr>
          <a:xfrm>
            <a:off x="2959894" y="1471980"/>
            <a:ext cx="627221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FDB03E">
                    <a:alpha val="0"/>
                  </a:srgbClr>
                </a:gs>
                <a:gs pos="36000">
                  <a:srgbClr val="FDB03E">
                    <a:alpha val="85000"/>
                  </a:srgbClr>
                </a:gs>
                <a:gs pos="62000">
                  <a:srgbClr val="FDB03E">
                    <a:alpha val="85000"/>
                  </a:srgbClr>
                </a:gs>
                <a:gs pos="100000">
                  <a:srgbClr val="FDB03E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37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D1D3-487E-2B4B-AB55-85042B4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214680"/>
            <a:ext cx="11469438" cy="1257300"/>
          </a:xfrm>
          <a:ln w="38100">
            <a:gradFill flip="none" rotWithShape="1">
              <a:gsLst>
                <a:gs pos="18000">
                  <a:srgbClr val="FDB03E">
                    <a:alpha val="0"/>
                  </a:srgbClr>
                </a:gs>
                <a:gs pos="65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16200000" scaled="1"/>
              <a:tileRect/>
            </a:gradFill>
          </a:ln>
        </p:spPr>
        <p:txBody>
          <a:bodyPr>
            <a:normAutofit fontScale="90000"/>
          </a:bodyPr>
          <a:lstStyle/>
          <a:p>
            <a:r>
              <a:rPr lang="en-US" i="0" dirty="0">
                <a:latin typeface="American Typewriter" panose="02090604020004020304" pitchFamily="18" charset="77"/>
              </a:rPr>
              <a:t>Working Toward God’s Will            Concerning Elders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F51A-2AC7-5446-BF15-7C34821D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57" y="1814521"/>
            <a:ext cx="11469438" cy="4828800"/>
          </a:xfrm>
          <a:ln w="38100">
            <a:gradFill flip="none" rotWithShape="1">
              <a:gsLst>
                <a:gs pos="25000">
                  <a:srgbClr val="FDB03E">
                    <a:alpha val="0"/>
                  </a:srgbClr>
                </a:gs>
                <a:gs pos="74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5400000" scaled="1"/>
              <a:tileRect/>
            </a:gradFill>
          </a:ln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600" b="1" dirty="0">
                <a:effectLst/>
              </a:rPr>
              <a:t>Understanding the Need for Elders and Their Work</a:t>
            </a:r>
            <a:endParaRPr lang="en-US" sz="2800" b="1" dirty="0">
              <a:effectLst/>
            </a:endParaRPr>
          </a:p>
          <a:p>
            <a:r>
              <a:rPr lang="en-US" sz="3200" dirty="0">
                <a:effectLst/>
              </a:rPr>
              <a:t>Overseers – </a:t>
            </a:r>
            <a:r>
              <a:rPr lang="en-US" sz="3200" i="1" dirty="0">
                <a:effectLst/>
              </a:rPr>
              <a:t>1 Peter 5:2</a:t>
            </a:r>
          </a:p>
          <a:p>
            <a:pPr lvl="1"/>
            <a:r>
              <a:rPr lang="en-US" sz="2800" dirty="0">
                <a:effectLst/>
              </a:rPr>
              <a:t>Rule well – </a:t>
            </a:r>
            <a:r>
              <a:rPr lang="en-US" sz="2800" i="1" dirty="0">
                <a:effectLst/>
              </a:rPr>
              <a:t>1 Timothy 5:17; Hebrews 13:17</a:t>
            </a:r>
          </a:p>
          <a:p>
            <a:pPr lvl="1"/>
            <a:r>
              <a:rPr lang="en-US" sz="2800" dirty="0">
                <a:effectLst/>
              </a:rPr>
              <a:t>Stop sin and error – </a:t>
            </a:r>
            <a:r>
              <a:rPr lang="en-US" sz="2800" i="1" dirty="0">
                <a:effectLst/>
              </a:rPr>
              <a:t>Titus 1:9-14; 1 Thessalonians 5:12; 2 Thessalonians 3:6</a:t>
            </a:r>
          </a:p>
          <a:p>
            <a:pPr lvl="1"/>
            <a:r>
              <a:rPr lang="en-US" sz="2800" dirty="0">
                <a:effectLst/>
              </a:rPr>
              <a:t>Watch for wolves – </a:t>
            </a:r>
            <a:r>
              <a:rPr lang="en-US" sz="2800" i="1" dirty="0">
                <a:effectLst/>
              </a:rPr>
              <a:t>Acts 20:28-31; Matthew 7:15-20; Ephesians 4:14</a:t>
            </a:r>
          </a:p>
          <a:p>
            <a:pPr lvl="1"/>
            <a:r>
              <a:rPr lang="en-US" sz="2800" dirty="0">
                <a:effectLst/>
              </a:rPr>
              <a:t>Watch for the souls of the flock – </a:t>
            </a:r>
            <a:r>
              <a:rPr lang="en-US" sz="2800" i="1" dirty="0">
                <a:effectLst/>
              </a:rPr>
              <a:t>Acts 20:28; Hebrews 13:17</a:t>
            </a:r>
          </a:p>
          <a:p>
            <a:pPr lvl="1"/>
            <a:r>
              <a:rPr lang="en-US" sz="2800" dirty="0">
                <a:effectLst/>
              </a:rPr>
              <a:t>Feed the flock – </a:t>
            </a:r>
            <a:r>
              <a:rPr lang="en-US" sz="2800" i="1" dirty="0">
                <a:effectLst/>
              </a:rPr>
              <a:t>1 Peter 5:2; 1 Timothy 3:2</a:t>
            </a:r>
          </a:p>
          <a:p>
            <a:endParaRPr lang="en-US" sz="2800" i="1" dirty="0">
              <a:effectLst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8E214-C07B-2B49-BD06-99860A4CF6E9}"/>
              </a:ext>
            </a:extLst>
          </p:cNvPr>
          <p:cNvCxnSpPr/>
          <p:nvPr/>
        </p:nvCxnSpPr>
        <p:spPr>
          <a:xfrm>
            <a:off x="2959894" y="1471980"/>
            <a:ext cx="627221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FDB03E">
                    <a:alpha val="0"/>
                  </a:srgbClr>
                </a:gs>
                <a:gs pos="36000">
                  <a:srgbClr val="FDB03E">
                    <a:alpha val="85000"/>
                  </a:srgbClr>
                </a:gs>
                <a:gs pos="62000">
                  <a:srgbClr val="FDB03E">
                    <a:alpha val="85000"/>
                  </a:srgbClr>
                </a:gs>
                <a:gs pos="100000">
                  <a:srgbClr val="FDB03E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D1D3-487E-2B4B-AB55-85042B4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214680"/>
            <a:ext cx="11469438" cy="1257300"/>
          </a:xfrm>
          <a:ln w="38100">
            <a:gradFill flip="none" rotWithShape="1">
              <a:gsLst>
                <a:gs pos="18000">
                  <a:srgbClr val="FDB03E">
                    <a:alpha val="0"/>
                  </a:srgbClr>
                </a:gs>
                <a:gs pos="65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16200000" scaled="1"/>
              <a:tileRect/>
            </a:gradFill>
          </a:ln>
        </p:spPr>
        <p:txBody>
          <a:bodyPr>
            <a:normAutofit fontScale="90000"/>
          </a:bodyPr>
          <a:lstStyle/>
          <a:p>
            <a:r>
              <a:rPr lang="en-US" i="0" dirty="0">
                <a:latin typeface="American Typewriter" panose="02090604020004020304" pitchFamily="18" charset="77"/>
              </a:rPr>
              <a:t>Working Toward God’s Will            Concerning Elders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F51A-2AC7-5446-BF15-7C34821D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57" y="1814521"/>
            <a:ext cx="11469438" cy="4828800"/>
          </a:xfrm>
          <a:ln w="38100">
            <a:gradFill flip="none" rotWithShape="1">
              <a:gsLst>
                <a:gs pos="25000">
                  <a:srgbClr val="FDB03E">
                    <a:alpha val="0"/>
                  </a:srgbClr>
                </a:gs>
                <a:gs pos="74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5400000" scaled="1"/>
              <a:tileRect/>
            </a:gradFill>
          </a:ln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sz="3600" b="1" dirty="0">
                <a:effectLst/>
              </a:rPr>
              <a:t>Understanding the Need for Elders and Their Work</a:t>
            </a:r>
            <a:endParaRPr lang="en-US" sz="2800" b="1" dirty="0">
              <a:effectLst/>
            </a:endParaRPr>
          </a:p>
          <a:p>
            <a:r>
              <a:rPr lang="en-US" sz="3200" dirty="0">
                <a:effectLst/>
              </a:rPr>
              <a:t>Elders are spiritual leaders of the congregation appointed by God with authority from Christ to teach and enforce the word.</a:t>
            </a:r>
          </a:p>
          <a:p>
            <a:r>
              <a:rPr lang="en-US" sz="3200" dirty="0">
                <a:effectLst/>
              </a:rPr>
              <a:t>They are not merely examples but have authority to rule in the realm of truth.</a:t>
            </a:r>
          </a:p>
          <a:p>
            <a:r>
              <a:rPr lang="en-US" sz="3200" dirty="0">
                <a:effectLst/>
              </a:rPr>
              <a:t>They are not a glorified board of directors leading in “business affairs.”</a:t>
            </a:r>
          </a:p>
          <a:p>
            <a:r>
              <a:rPr lang="en-US" sz="3200" dirty="0">
                <a:effectLst/>
              </a:rPr>
              <a:t>No wonder a congregation without them is “lacking” (</a:t>
            </a:r>
            <a:r>
              <a:rPr lang="en-US" sz="3200" i="1" dirty="0">
                <a:effectLst/>
              </a:rPr>
              <a:t>Titus 1:5</a:t>
            </a:r>
            <a:r>
              <a:rPr lang="en-US" sz="3200" dirty="0">
                <a:effectLst/>
              </a:rPr>
              <a:t>).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8E214-C07B-2B49-BD06-99860A4CF6E9}"/>
              </a:ext>
            </a:extLst>
          </p:cNvPr>
          <p:cNvCxnSpPr/>
          <p:nvPr/>
        </p:nvCxnSpPr>
        <p:spPr>
          <a:xfrm>
            <a:off x="2959894" y="1471980"/>
            <a:ext cx="627221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FDB03E">
                    <a:alpha val="0"/>
                  </a:srgbClr>
                </a:gs>
                <a:gs pos="36000">
                  <a:srgbClr val="FDB03E">
                    <a:alpha val="85000"/>
                  </a:srgbClr>
                </a:gs>
                <a:gs pos="62000">
                  <a:srgbClr val="FDB03E">
                    <a:alpha val="85000"/>
                  </a:srgbClr>
                </a:gs>
                <a:gs pos="100000">
                  <a:srgbClr val="FDB03E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25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D1D3-487E-2B4B-AB55-85042B4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214680"/>
            <a:ext cx="11469438" cy="1257300"/>
          </a:xfrm>
          <a:ln w="38100">
            <a:gradFill flip="none" rotWithShape="1">
              <a:gsLst>
                <a:gs pos="18000">
                  <a:srgbClr val="FDB03E">
                    <a:alpha val="0"/>
                  </a:srgbClr>
                </a:gs>
                <a:gs pos="65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16200000" scaled="1"/>
              <a:tileRect/>
            </a:gradFill>
          </a:ln>
        </p:spPr>
        <p:txBody>
          <a:bodyPr>
            <a:normAutofit fontScale="90000"/>
          </a:bodyPr>
          <a:lstStyle/>
          <a:p>
            <a:r>
              <a:rPr lang="en-US" i="0" dirty="0">
                <a:latin typeface="American Typewriter" panose="02090604020004020304" pitchFamily="18" charset="77"/>
              </a:rPr>
              <a:t>Working Toward God’s Will            Concerning Elders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F51A-2AC7-5446-BF15-7C34821D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57" y="1814521"/>
            <a:ext cx="11469438" cy="4828800"/>
          </a:xfrm>
          <a:ln w="38100">
            <a:gradFill flip="none" rotWithShape="1">
              <a:gsLst>
                <a:gs pos="25000">
                  <a:srgbClr val="FDB03E">
                    <a:alpha val="0"/>
                  </a:srgbClr>
                </a:gs>
                <a:gs pos="74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5400000" scaled="1"/>
              <a:tileRect/>
            </a:gradFill>
          </a:ln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600" b="1" dirty="0">
                <a:effectLst/>
              </a:rPr>
              <a:t>Working Toward the Goal of Elders Requires Laying the Foundation of Knowledge</a:t>
            </a:r>
          </a:p>
          <a:p>
            <a:r>
              <a:rPr lang="en-US" sz="3200" dirty="0">
                <a:effectLst/>
              </a:rPr>
              <a:t>Knowledge of their work and qualifications.</a:t>
            </a:r>
          </a:p>
          <a:p>
            <a:r>
              <a:rPr lang="en-US" sz="3200" dirty="0">
                <a:effectLst/>
              </a:rPr>
              <a:t>Not to be studied only when potential for imminent elders is present. (Part of the whole counsel of God – </a:t>
            </a:r>
            <a:r>
              <a:rPr lang="en-US" sz="3200" i="1" dirty="0">
                <a:effectLst/>
              </a:rPr>
              <a:t>Acts 20:27</a:t>
            </a:r>
            <a:r>
              <a:rPr lang="en-US" sz="3200" dirty="0">
                <a:effectLst/>
              </a:rPr>
              <a:t>)</a:t>
            </a:r>
          </a:p>
          <a:p>
            <a:r>
              <a:rPr lang="en-US" sz="3200" dirty="0">
                <a:effectLst/>
              </a:rPr>
              <a:t>Requires a cultivation of the character of the members to resemble that of an elder.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8E214-C07B-2B49-BD06-99860A4CF6E9}"/>
              </a:ext>
            </a:extLst>
          </p:cNvPr>
          <p:cNvCxnSpPr/>
          <p:nvPr/>
        </p:nvCxnSpPr>
        <p:spPr>
          <a:xfrm>
            <a:off x="2959894" y="1471980"/>
            <a:ext cx="627221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FDB03E">
                    <a:alpha val="0"/>
                  </a:srgbClr>
                </a:gs>
                <a:gs pos="36000">
                  <a:srgbClr val="FDB03E">
                    <a:alpha val="85000"/>
                  </a:srgbClr>
                </a:gs>
                <a:gs pos="62000">
                  <a:srgbClr val="FDB03E">
                    <a:alpha val="85000"/>
                  </a:srgbClr>
                </a:gs>
                <a:gs pos="100000">
                  <a:srgbClr val="FDB03E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6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D1D3-487E-2B4B-AB55-85042B4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214680"/>
            <a:ext cx="11469438" cy="1257300"/>
          </a:xfrm>
          <a:ln w="38100">
            <a:gradFill flip="none" rotWithShape="1">
              <a:gsLst>
                <a:gs pos="18000">
                  <a:srgbClr val="FDB03E">
                    <a:alpha val="0"/>
                  </a:srgbClr>
                </a:gs>
                <a:gs pos="65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16200000" scaled="1"/>
              <a:tileRect/>
            </a:gradFill>
          </a:ln>
        </p:spPr>
        <p:txBody>
          <a:bodyPr>
            <a:normAutofit fontScale="90000"/>
          </a:bodyPr>
          <a:lstStyle/>
          <a:p>
            <a:r>
              <a:rPr lang="en-US" i="0" dirty="0">
                <a:latin typeface="American Typewriter" panose="02090604020004020304" pitchFamily="18" charset="77"/>
              </a:rPr>
              <a:t>Working Toward God’s Will            Concerning Elders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F51A-2AC7-5446-BF15-7C34821D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57" y="1814521"/>
            <a:ext cx="11469438" cy="4828800"/>
          </a:xfrm>
          <a:ln w="38100">
            <a:gradFill flip="none" rotWithShape="1">
              <a:gsLst>
                <a:gs pos="25000">
                  <a:srgbClr val="FDB03E">
                    <a:alpha val="0"/>
                  </a:srgbClr>
                </a:gs>
                <a:gs pos="74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5400000" scaled="1"/>
              <a:tileRect/>
            </a:gradFill>
          </a:ln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en-US" sz="3900" b="1" dirty="0">
                <a:effectLst/>
              </a:rPr>
              <a:t>Cultivating Character in Ourselves and the Youth</a:t>
            </a:r>
          </a:p>
          <a:p>
            <a:r>
              <a:rPr lang="en-US" sz="3500" dirty="0">
                <a:effectLst/>
              </a:rPr>
              <a:t>If an elder is an example, then all should aspire to be like an elder – </a:t>
            </a:r>
            <a:r>
              <a:rPr lang="en-US" sz="3500" i="1" dirty="0">
                <a:effectLst/>
              </a:rPr>
              <a:t>1 Peter 5:2</a:t>
            </a:r>
          </a:p>
          <a:p>
            <a:pPr lvl="1"/>
            <a:r>
              <a:rPr lang="en-US" sz="3000" dirty="0">
                <a:effectLst/>
              </a:rPr>
              <a:t>A mature Christian – </a:t>
            </a:r>
            <a:r>
              <a:rPr lang="en-US" sz="3000" i="1" dirty="0">
                <a:effectLst/>
              </a:rPr>
              <a:t>Ephesians 4:13; 1 Timothy 3:2-7</a:t>
            </a:r>
          </a:p>
          <a:p>
            <a:r>
              <a:rPr lang="en-US" sz="3500" dirty="0">
                <a:effectLst/>
              </a:rPr>
              <a:t>Parents are to raise their children to be faithful – </a:t>
            </a:r>
            <a:r>
              <a:rPr lang="en-US" sz="3500" i="1" dirty="0">
                <a:effectLst/>
              </a:rPr>
              <a:t>Ephesians 6:4</a:t>
            </a:r>
          </a:p>
          <a:p>
            <a:r>
              <a:rPr lang="en-US" sz="3500" dirty="0">
                <a:effectLst/>
              </a:rPr>
              <a:t>Congregationally – </a:t>
            </a:r>
            <a:r>
              <a:rPr lang="en-US" sz="3500" i="1" dirty="0">
                <a:effectLst/>
              </a:rPr>
              <a:t>Titus 1:5 </a:t>
            </a:r>
            <a:r>
              <a:rPr lang="en-US" sz="3500" dirty="0">
                <a:effectLst/>
              </a:rPr>
              <a:t>– understanding of the “lacking” condition.</a:t>
            </a:r>
          </a:p>
          <a:p>
            <a:pPr lvl="1"/>
            <a:r>
              <a:rPr lang="en-US" sz="3000" dirty="0">
                <a:effectLst/>
              </a:rPr>
              <a:t>Diligence in edifying – </a:t>
            </a:r>
            <a:r>
              <a:rPr lang="en-US" sz="3000" i="1" dirty="0">
                <a:effectLst/>
              </a:rPr>
              <a:t>Ephesians 4:16</a:t>
            </a:r>
          </a:p>
          <a:p>
            <a:pPr lvl="1"/>
            <a:r>
              <a:rPr lang="en-US" sz="3000" dirty="0">
                <a:effectLst/>
              </a:rPr>
              <a:t>Stressing the need – will take care of the desire – </a:t>
            </a:r>
            <a:r>
              <a:rPr lang="en-US" sz="3000" i="1" dirty="0">
                <a:effectLst/>
              </a:rPr>
              <a:t>1 Timothy 3:1; 1 Peter 5:2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8E214-C07B-2B49-BD06-99860A4CF6E9}"/>
              </a:ext>
            </a:extLst>
          </p:cNvPr>
          <p:cNvCxnSpPr/>
          <p:nvPr/>
        </p:nvCxnSpPr>
        <p:spPr>
          <a:xfrm>
            <a:off x="2959894" y="1471980"/>
            <a:ext cx="627221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FDB03E">
                    <a:alpha val="0"/>
                  </a:srgbClr>
                </a:gs>
                <a:gs pos="36000">
                  <a:srgbClr val="FDB03E">
                    <a:alpha val="85000"/>
                  </a:srgbClr>
                </a:gs>
                <a:gs pos="62000">
                  <a:srgbClr val="FDB03E">
                    <a:alpha val="85000"/>
                  </a:srgbClr>
                </a:gs>
                <a:gs pos="100000">
                  <a:srgbClr val="FDB03E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0E7316-A5CC-4477-A3FC-9EA1182C0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5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D9054-9092-DD45-8AE1-8AF4A6E22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592" y="1172391"/>
            <a:ext cx="8715035" cy="1828801"/>
          </a:xfrm>
        </p:spPr>
        <p:txBody>
          <a:bodyPr>
            <a:normAutofit/>
          </a:bodyPr>
          <a:lstStyle/>
          <a:p>
            <a:r>
              <a:rPr lang="en-US" sz="4600" i="0" dirty="0">
                <a:latin typeface="American Typewriter" panose="02090604020004020304" pitchFamily="18" charset="77"/>
              </a:rPr>
              <a:t>When Things are Lacking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3C020-523C-474C-9217-78FC72F29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6175" y="3001192"/>
            <a:ext cx="6879649" cy="1711042"/>
          </a:xfrm>
        </p:spPr>
        <p:txBody>
          <a:bodyPr>
            <a:normAutofit fontScale="92500" lnSpcReduction="20000"/>
          </a:bodyPr>
          <a:lstStyle/>
          <a:p>
            <a:r>
              <a:rPr lang="en-US" sz="3900" i="1" dirty="0">
                <a:solidFill>
                  <a:srgbClr val="FCB03E"/>
                </a:solidFill>
              </a:rPr>
              <a:t>The attitude and actions                           of a </a:t>
            </a:r>
            <a:r>
              <a:rPr lang="en-US" sz="3900" i="1" dirty="0">
                <a:solidFill>
                  <a:srgbClr val="FDB03E"/>
                </a:solidFill>
              </a:rPr>
              <a:t>congregation</a:t>
            </a:r>
            <a:r>
              <a:rPr lang="en-US" sz="3900" i="1" dirty="0">
                <a:solidFill>
                  <a:srgbClr val="FCB03E"/>
                </a:solidFill>
              </a:rPr>
              <a:t> without an eldership.</a:t>
            </a:r>
          </a:p>
          <a:p>
            <a:r>
              <a:rPr lang="en-US" sz="3200" dirty="0">
                <a:solidFill>
                  <a:srgbClr val="FCB03E"/>
                </a:solidFill>
              </a:rPr>
              <a:t>– Titus 1:5 –</a:t>
            </a:r>
          </a:p>
        </p:txBody>
      </p:sp>
    </p:spTree>
    <p:extLst>
      <p:ext uri="{BB962C8B-B14F-4D97-AF65-F5344CB8AC3E}">
        <p14:creationId xmlns:p14="http://schemas.microsoft.com/office/powerpoint/2010/main" val="42534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0E7316-A5CC-4477-A3FC-9EA1182C0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5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D9054-9092-DD45-8AE1-8AF4A6E22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592" y="1172391"/>
            <a:ext cx="8715035" cy="1828801"/>
          </a:xfrm>
        </p:spPr>
        <p:txBody>
          <a:bodyPr>
            <a:normAutofit/>
          </a:bodyPr>
          <a:lstStyle/>
          <a:p>
            <a:r>
              <a:rPr lang="en-US" sz="4600" i="0" dirty="0">
                <a:latin typeface="American Typewriter" panose="02090604020004020304" pitchFamily="18" charset="77"/>
              </a:rPr>
              <a:t>When Things are Lacking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3C020-523C-474C-9217-78FC72F29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6175" y="3001192"/>
            <a:ext cx="6879649" cy="1711042"/>
          </a:xfrm>
        </p:spPr>
        <p:txBody>
          <a:bodyPr>
            <a:normAutofit fontScale="92500" lnSpcReduction="20000"/>
          </a:bodyPr>
          <a:lstStyle/>
          <a:p>
            <a:r>
              <a:rPr lang="en-US" sz="3900" i="1" dirty="0">
                <a:solidFill>
                  <a:srgbClr val="FCB03E"/>
                </a:solidFill>
              </a:rPr>
              <a:t>The attitude and actions                           of a </a:t>
            </a:r>
            <a:r>
              <a:rPr lang="en-US" sz="3900" i="1" dirty="0">
                <a:solidFill>
                  <a:srgbClr val="FDB03E"/>
                </a:solidFill>
              </a:rPr>
              <a:t>congregation</a:t>
            </a:r>
            <a:r>
              <a:rPr lang="en-US" sz="3900" i="1" dirty="0">
                <a:solidFill>
                  <a:srgbClr val="FCB03E"/>
                </a:solidFill>
              </a:rPr>
              <a:t> without an eldership.</a:t>
            </a:r>
          </a:p>
          <a:p>
            <a:r>
              <a:rPr lang="en-US" sz="3200" dirty="0">
                <a:solidFill>
                  <a:srgbClr val="FCB03E"/>
                </a:solidFill>
              </a:rPr>
              <a:t>– Titus 1:5 –</a:t>
            </a:r>
          </a:p>
        </p:txBody>
      </p:sp>
    </p:spTree>
    <p:extLst>
      <p:ext uri="{BB962C8B-B14F-4D97-AF65-F5344CB8AC3E}">
        <p14:creationId xmlns:p14="http://schemas.microsoft.com/office/powerpoint/2010/main" val="698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D1D3-487E-2B4B-AB55-85042B4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214680"/>
            <a:ext cx="11469438" cy="1257300"/>
          </a:xfrm>
          <a:ln w="38100">
            <a:gradFill flip="none" rotWithShape="1">
              <a:gsLst>
                <a:gs pos="18000">
                  <a:srgbClr val="FDB03E">
                    <a:alpha val="0"/>
                  </a:srgbClr>
                </a:gs>
                <a:gs pos="65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16200000" scaled="1"/>
              <a:tileRect/>
            </a:gradFill>
          </a:ln>
        </p:spPr>
        <p:txBody>
          <a:bodyPr/>
          <a:lstStyle/>
          <a:p>
            <a:r>
              <a:rPr lang="en-US" i="0" dirty="0">
                <a:latin typeface="American Typewriter" panose="02090604020004020304" pitchFamily="18" charset="77"/>
              </a:rPr>
              <a:t>Elders in the Will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F51A-2AC7-5446-BF15-7C34821D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57" y="1814521"/>
            <a:ext cx="11469438" cy="4828800"/>
          </a:xfrm>
          <a:ln w="38100">
            <a:gradFill flip="none" rotWithShape="1">
              <a:gsLst>
                <a:gs pos="25000">
                  <a:srgbClr val="FDB03E">
                    <a:alpha val="0"/>
                  </a:srgbClr>
                </a:gs>
                <a:gs pos="74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5400000" scaled="1"/>
              <a:tileRect/>
            </a:gradFill>
          </a:ln>
        </p:spPr>
        <p:txBody>
          <a:bodyPr/>
          <a:lstStyle/>
          <a:p>
            <a:pPr marL="36900" indent="0">
              <a:buNone/>
            </a:pPr>
            <a:r>
              <a:rPr lang="en-US" sz="3600" b="1" dirty="0"/>
              <a:t>God’s Design of the Church Includes Elders</a:t>
            </a:r>
          </a:p>
          <a:p>
            <a:r>
              <a:rPr lang="en-US" sz="3200" dirty="0"/>
              <a:t>Elders mentioned for the first time – </a:t>
            </a:r>
            <a:r>
              <a:rPr lang="en-US" sz="3200" i="1" dirty="0"/>
              <a:t>Acts 11:27-30 </a:t>
            </a:r>
            <a:r>
              <a:rPr lang="en-US" sz="3200" dirty="0"/>
              <a:t>– there had been elders prior to the events of this text.</a:t>
            </a:r>
          </a:p>
          <a:p>
            <a:r>
              <a:rPr lang="en-US" sz="3200" dirty="0"/>
              <a:t>Part of Paul’s 1</a:t>
            </a:r>
            <a:r>
              <a:rPr lang="en-US" sz="3200" baseline="30000" dirty="0"/>
              <a:t>st</a:t>
            </a:r>
            <a:r>
              <a:rPr lang="en-US" sz="3200" dirty="0"/>
              <a:t> missionary journey included the appointment of elders in every church – </a:t>
            </a:r>
            <a:r>
              <a:rPr lang="en-US" sz="3200" i="1" dirty="0"/>
              <a:t>Acts 14:23</a:t>
            </a:r>
          </a:p>
          <a:p>
            <a:pPr lvl="1"/>
            <a:r>
              <a:rPr lang="en-US" sz="2800" dirty="0"/>
              <a:t>Work directed by the Holy Spirit – </a:t>
            </a:r>
            <a:r>
              <a:rPr lang="en-US" sz="2800" i="1" dirty="0"/>
              <a:t>Acts 13:2-3</a:t>
            </a:r>
          </a:p>
          <a:p>
            <a:pPr lvl="1"/>
            <a:r>
              <a:rPr lang="en-US" sz="2800" dirty="0"/>
              <a:t>Work affirmed by God through miracles – </a:t>
            </a:r>
            <a:r>
              <a:rPr lang="en-US" sz="2800" i="1" dirty="0"/>
              <a:t>Acts 14:27-28; 15:12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8E214-C07B-2B49-BD06-99860A4CF6E9}"/>
              </a:ext>
            </a:extLst>
          </p:cNvPr>
          <p:cNvCxnSpPr/>
          <p:nvPr/>
        </p:nvCxnSpPr>
        <p:spPr>
          <a:xfrm>
            <a:off x="2959894" y="1471980"/>
            <a:ext cx="627221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FDB03E">
                    <a:alpha val="0"/>
                  </a:srgbClr>
                </a:gs>
                <a:gs pos="36000">
                  <a:srgbClr val="FDB03E">
                    <a:alpha val="85000"/>
                  </a:srgbClr>
                </a:gs>
                <a:gs pos="62000">
                  <a:srgbClr val="FDB03E">
                    <a:alpha val="85000"/>
                  </a:srgbClr>
                </a:gs>
                <a:gs pos="100000">
                  <a:srgbClr val="FDB03E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D1D3-487E-2B4B-AB55-85042B4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214680"/>
            <a:ext cx="11469438" cy="1257300"/>
          </a:xfrm>
          <a:ln w="38100">
            <a:gradFill flip="none" rotWithShape="1">
              <a:gsLst>
                <a:gs pos="18000">
                  <a:srgbClr val="FDB03E">
                    <a:alpha val="0"/>
                  </a:srgbClr>
                </a:gs>
                <a:gs pos="65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16200000" scaled="1"/>
              <a:tileRect/>
            </a:gradFill>
          </a:ln>
        </p:spPr>
        <p:txBody>
          <a:bodyPr/>
          <a:lstStyle/>
          <a:p>
            <a:r>
              <a:rPr lang="en-US" i="0" dirty="0">
                <a:latin typeface="American Typewriter" panose="02090604020004020304" pitchFamily="18" charset="77"/>
              </a:rPr>
              <a:t>Elders in the Will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F51A-2AC7-5446-BF15-7C34821D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57" y="1814521"/>
            <a:ext cx="11469438" cy="4828800"/>
          </a:xfrm>
          <a:ln w="38100">
            <a:gradFill flip="none" rotWithShape="1">
              <a:gsLst>
                <a:gs pos="25000">
                  <a:srgbClr val="FDB03E">
                    <a:alpha val="0"/>
                  </a:srgbClr>
                </a:gs>
                <a:gs pos="74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5400000" scaled="1"/>
              <a:tileRect/>
            </a:gradFill>
          </a:ln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sz="3600" b="1" dirty="0"/>
              <a:t>God’s Design of the Church Includes Elders</a:t>
            </a:r>
          </a:p>
          <a:p>
            <a:r>
              <a:rPr lang="en-US" sz="3200" dirty="0"/>
              <a:t>Elders mentioned for the first time – </a:t>
            </a:r>
            <a:r>
              <a:rPr lang="en-US" sz="3200" i="1" dirty="0"/>
              <a:t>Acts 11:27-30 </a:t>
            </a:r>
            <a:r>
              <a:rPr lang="en-US" sz="3200" dirty="0"/>
              <a:t>– there had been elders prior to the events of this text.</a:t>
            </a:r>
          </a:p>
          <a:p>
            <a:r>
              <a:rPr lang="en-US" sz="3200" dirty="0"/>
              <a:t>Part of Paul’s 1</a:t>
            </a:r>
            <a:r>
              <a:rPr lang="en-US" sz="3200" baseline="30000" dirty="0"/>
              <a:t>st</a:t>
            </a:r>
            <a:r>
              <a:rPr lang="en-US" sz="3200" dirty="0"/>
              <a:t> missionary journey included the appointment of elders in every church – </a:t>
            </a:r>
            <a:r>
              <a:rPr lang="en-US" sz="3200" i="1" dirty="0"/>
              <a:t>Acts 14:23</a:t>
            </a:r>
          </a:p>
          <a:p>
            <a:r>
              <a:rPr lang="en-US" sz="3200" dirty="0"/>
              <a:t>Paul’s instruction concerning proper conduct in the church included elders – </a:t>
            </a:r>
            <a:r>
              <a:rPr lang="en-US" sz="3200" i="1" dirty="0"/>
              <a:t>1 Timothy 3:1, 14-15</a:t>
            </a:r>
          </a:p>
          <a:p>
            <a:r>
              <a:rPr lang="en-US" sz="3200" dirty="0"/>
              <a:t>Titus was left in Crete by Paul to appoint elders – </a:t>
            </a:r>
            <a:r>
              <a:rPr lang="en-US" sz="3200" i="1" dirty="0"/>
              <a:t>Titus 1:5</a:t>
            </a:r>
            <a:endParaRPr lang="en-US" sz="2800" i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8E214-C07B-2B49-BD06-99860A4CF6E9}"/>
              </a:ext>
            </a:extLst>
          </p:cNvPr>
          <p:cNvCxnSpPr/>
          <p:nvPr/>
        </p:nvCxnSpPr>
        <p:spPr>
          <a:xfrm>
            <a:off x="2959894" y="1471980"/>
            <a:ext cx="627221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FDB03E">
                    <a:alpha val="0"/>
                  </a:srgbClr>
                </a:gs>
                <a:gs pos="36000">
                  <a:srgbClr val="FDB03E">
                    <a:alpha val="85000"/>
                  </a:srgbClr>
                </a:gs>
                <a:gs pos="62000">
                  <a:srgbClr val="FDB03E">
                    <a:alpha val="85000"/>
                  </a:srgbClr>
                </a:gs>
                <a:gs pos="100000">
                  <a:srgbClr val="FDB03E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4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D1D3-487E-2B4B-AB55-85042B4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214680"/>
            <a:ext cx="11469438" cy="1257300"/>
          </a:xfrm>
          <a:ln w="38100">
            <a:gradFill flip="none" rotWithShape="1">
              <a:gsLst>
                <a:gs pos="18000">
                  <a:srgbClr val="FDB03E">
                    <a:alpha val="0"/>
                  </a:srgbClr>
                </a:gs>
                <a:gs pos="65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16200000" scaled="1"/>
              <a:tileRect/>
            </a:gradFill>
          </a:ln>
        </p:spPr>
        <p:txBody>
          <a:bodyPr/>
          <a:lstStyle/>
          <a:p>
            <a:r>
              <a:rPr lang="en-US" i="0" dirty="0">
                <a:latin typeface="American Typewriter" panose="02090604020004020304" pitchFamily="18" charset="77"/>
              </a:rPr>
              <a:t>Elders in the Will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F51A-2AC7-5446-BF15-7C34821D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57" y="1814521"/>
            <a:ext cx="11469438" cy="4828800"/>
          </a:xfrm>
          <a:ln w="38100">
            <a:gradFill flip="none" rotWithShape="1">
              <a:gsLst>
                <a:gs pos="25000">
                  <a:srgbClr val="FDB03E">
                    <a:alpha val="0"/>
                  </a:srgbClr>
                </a:gs>
                <a:gs pos="74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5400000" scaled="1"/>
              <a:tileRect/>
            </a:gradFill>
          </a:ln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600" b="1" dirty="0"/>
              <a:t>Four Possible Ways a Church May Exist</a:t>
            </a:r>
          </a:p>
          <a:p>
            <a:r>
              <a:rPr lang="en-US" sz="3200" b="1" i="1" dirty="0"/>
              <a:t>Scripturally Organized </a:t>
            </a:r>
            <a:r>
              <a:rPr lang="en-US" sz="3200" i="1" dirty="0"/>
              <a:t>– </a:t>
            </a:r>
            <a:r>
              <a:rPr lang="en-US" sz="3200" dirty="0">
                <a:effectLst/>
              </a:rPr>
              <a:t>A church with qualified elders according to God’s pattern.</a:t>
            </a:r>
          </a:p>
          <a:p>
            <a:pPr lvl="1"/>
            <a:r>
              <a:rPr lang="en-US" sz="2800" dirty="0">
                <a:effectLst/>
              </a:rPr>
              <a:t>Desire to adhere to God’s pattern – </a:t>
            </a:r>
            <a:r>
              <a:rPr lang="en-US" sz="2800" i="1" dirty="0">
                <a:effectLst/>
              </a:rPr>
              <a:t>2 Timothy 1:13; Hebrews 8:5</a:t>
            </a:r>
          </a:p>
          <a:p>
            <a:pPr lvl="1"/>
            <a:r>
              <a:rPr lang="en-US" sz="2800" dirty="0">
                <a:effectLst/>
              </a:rPr>
              <a:t>Knowing elders are God’s will, qualified men were diligently sought –       </a:t>
            </a:r>
            <a:r>
              <a:rPr lang="en-US" sz="2800" i="1" dirty="0">
                <a:effectLst/>
              </a:rPr>
              <a:t>cf. Acts 6:3 </a:t>
            </a:r>
            <a:r>
              <a:rPr lang="en-US" sz="2800" dirty="0">
                <a:effectLst/>
              </a:rPr>
              <a:t>(“seek out from among you”); </a:t>
            </a:r>
            <a:r>
              <a:rPr lang="en-US" sz="2800" i="1" dirty="0">
                <a:effectLst/>
              </a:rPr>
              <a:t>1 Timothy 3:1 </a:t>
            </a:r>
            <a:r>
              <a:rPr lang="en-US" sz="2800" dirty="0">
                <a:effectLst/>
              </a:rPr>
              <a:t>(“MUST be”);          </a:t>
            </a:r>
            <a:r>
              <a:rPr lang="en-US" sz="2800" i="1" dirty="0">
                <a:effectLst/>
              </a:rPr>
              <a:t>Titus 1:6 </a:t>
            </a:r>
            <a:r>
              <a:rPr lang="en-US" sz="2800" dirty="0">
                <a:effectLst/>
              </a:rPr>
              <a:t>(“IF a man is”)</a:t>
            </a:r>
          </a:p>
          <a:p>
            <a:endParaRPr lang="en-US" sz="2800" i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8E214-C07B-2B49-BD06-99860A4CF6E9}"/>
              </a:ext>
            </a:extLst>
          </p:cNvPr>
          <p:cNvCxnSpPr/>
          <p:nvPr/>
        </p:nvCxnSpPr>
        <p:spPr>
          <a:xfrm>
            <a:off x="2959894" y="1471980"/>
            <a:ext cx="627221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FDB03E">
                    <a:alpha val="0"/>
                  </a:srgbClr>
                </a:gs>
                <a:gs pos="36000">
                  <a:srgbClr val="FDB03E">
                    <a:alpha val="85000"/>
                  </a:srgbClr>
                </a:gs>
                <a:gs pos="62000">
                  <a:srgbClr val="FDB03E">
                    <a:alpha val="85000"/>
                  </a:srgbClr>
                </a:gs>
                <a:gs pos="100000">
                  <a:srgbClr val="FDB03E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4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D1D3-487E-2B4B-AB55-85042B4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214680"/>
            <a:ext cx="11469438" cy="1257300"/>
          </a:xfrm>
          <a:ln w="38100">
            <a:gradFill flip="none" rotWithShape="1">
              <a:gsLst>
                <a:gs pos="18000">
                  <a:srgbClr val="FDB03E">
                    <a:alpha val="0"/>
                  </a:srgbClr>
                </a:gs>
                <a:gs pos="65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16200000" scaled="1"/>
              <a:tileRect/>
            </a:gradFill>
          </a:ln>
        </p:spPr>
        <p:txBody>
          <a:bodyPr/>
          <a:lstStyle/>
          <a:p>
            <a:r>
              <a:rPr lang="en-US" i="0" dirty="0">
                <a:latin typeface="American Typewriter" panose="02090604020004020304" pitchFamily="18" charset="77"/>
              </a:rPr>
              <a:t>Elders in the Will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F51A-2AC7-5446-BF15-7C34821D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57" y="1814521"/>
            <a:ext cx="11469438" cy="4828800"/>
          </a:xfrm>
          <a:ln w="38100">
            <a:gradFill flip="none" rotWithShape="1">
              <a:gsLst>
                <a:gs pos="25000">
                  <a:srgbClr val="FDB03E">
                    <a:alpha val="0"/>
                  </a:srgbClr>
                </a:gs>
                <a:gs pos="74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5400000" scaled="1"/>
              <a:tileRect/>
            </a:gradFill>
          </a:ln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600" b="1" dirty="0"/>
              <a:t>Four Possible Ways a Church May Exist</a:t>
            </a:r>
          </a:p>
          <a:p>
            <a:r>
              <a:rPr lang="en-US" sz="3200" b="1" i="1" dirty="0"/>
              <a:t>Scripturally Unorganized </a:t>
            </a:r>
            <a:r>
              <a:rPr lang="en-US" sz="3200" i="1" dirty="0"/>
              <a:t>– </a:t>
            </a:r>
            <a:r>
              <a:rPr lang="en-US" sz="3200" dirty="0">
                <a:effectLst/>
              </a:rPr>
              <a:t>A church without elders due to a lack of qualified men according to God’s pattern.</a:t>
            </a:r>
          </a:p>
          <a:p>
            <a:pPr lvl="1"/>
            <a:r>
              <a:rPr lang="en-US" sz="2800" dirty="0">
                <a:effectLst/>
              </a:rPr>
              <a:t>Desire to adhere to God’s pattern but does not meet the qualifications.</a:t>
            </a:r>
            <a:endParaRPr lang="en-US" sz="2800" i="1" dirty="0">
              <a:effectLst/>
            </a:endParaRPr>
          </a:p>
          <a:p>
            <a:pPr lvl="1"/>
            <a:r>
              <a:rPr lang="en-US" sz="2800" dirty="0">
                <a:effectLst/>
              </a:rPr>
              <a:t>Must understand they are lacking – </a:t>
            </a:r>
            <a:r>
              <a:rPr lang="en-US" sz="2800" i="1" dirty="0">
                <a:effectLst/>
              </a:rPr>
              <a:t>Titus 1:5</a:t>
            </a:r>
          </a:p>
          <a:p>
            <a:pPr lvl="1"/>
            <a:r>
              <a:rPr lang="en-US" sz="2800" dirty="0">
                <a:effectLst/>
              </a:rPr>
              <a:t>The seeking out of qualified men is to be perpetual – </a:t>
            </a:r>
            <a:r>
              <a:rPr lang="en-US" sz="2800" i="1" dirty="0">
                <a:effectLst/>
              </a:rPr>
              <a:t>Ephesians 4:11-14 </a:t>
            </a:r>
            <a:r>
              <a:rPr lang="en-US" sz="2800" dirty="0">
                <a:effectLst/>
              </a:rPr>
              <a:t>– through edification to maturity among members.</a:t>
            </a:r>
          </a:p>
          <a:p>
            <a:pPr lvl="1"/>
            <a:r>
              <a:rPr lang="en-US" sz="2800" dirty="0">
                <a:effectLst/>
              </a:rPr>
              <a:t>Fights contentment with the status-quo of no eldership.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8E214-C07B-2B49-BD06-99860A4CF6E9}"/>
              </a:ext>
            </a:extLst>
          </p:cNvPr>
          <p:cNvCxnSpPr/>
          <p:nvPr/>
        </p:nvCxnSpPr>
        <p:spPr>
          <a:xfrm>
            <a:off x="2959894" y="1471980"/>
            <a:ext cx="627221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FDB03E">
                    <a:alpha val="0"/>
                  </a:srgbClr>
                </a:gs>
                <a:gs pos="36000">
                  <a:srgbClr val="FDB03E">
                    <a:alpha val="85000"/>
                  </a:srgbClr>
                </a:gs>
                <a:gs pos="62000">
                  <a:srgbClr val="FDB03E">
                    <a:alpha val="85000"/>
                  </a:srgbClr>
                </a:gs>
                <a:gs pos="100000">
                  <a:srgbClr val="FDB03E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2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D1D3-487E-2B4B-AB55-85042B4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214680"/>
            <a:ext cx="11469438" cy="1257300"/>
          </a:xfrm>
          <a:ln w="38100">
            <a:gradFill flip="none" rotWithShape="1">
              <a:gsLst>
                <a:gs pos="18000">
                  <a:srgbClr val="FDB03E">
                    <a:alpha val="0"/>
                  </a:srgbClr>
                </a:gs>
                <a:gs pos="65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16200000" scaled="1"/>
              <a:tileRect/>
            </a:gradFill>
          </a:ln>
        </p:spPr>
        <p:txBody>
          <a:bodyPr/>
          <a:lstStyle/>
          <a:p>
            <a:r>
              <a:rPr lang="en-US" i="0" dirty="0">
                <a:latin typeface="American Typewriter" panose="02090604020004020304" pitchFamily="18" charset="77"/>
              </a:rPr>
              <a:t>Elders in the Will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F51A-2AC7-5446-BF15-7C34821D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57" y="1814521"/>
            <a:ext cx="11469438" cy="4828800"/>
          </a:xfrm>
          <a:ln w="38100">
            <a:gradFill flip="none" rotWithShape="1">
              <a:gsLst>
                <a:gs pos="25000">
                  <a:srgbClr val="FDB03E">
                    <a:alpha val="0"/>
                  </a:srgbClr>
                </a:gs>
                <a:gs pos="74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5400000" scaled="1"/>
              <a:tileRect/>
            </a:gradFill>
          </a:ln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en-US" sz="3900" b="1" dirty="0"/>
              <a:t>Four Possible Ways a Church May Exist</a:t>
            </a:r>
          </a:p>
          <a:p>
            <a:r>
              <a:rPr lang="en-US" sz="3500" b="1" i="1" dirty="0" err="1"/>
              <a:t>Unscripturally</a:t>
            </a:r>
            <a:r>
              <a:rPr lang="en-US" sz="3500" b="1" i="1" dirty="0"/>
              <a:t> Organized </a:t>
            </a:r>
            <a:r>
              <a:rPr lang="en-US" sz="3500" i="1" dirty="0"/>
              <a:t>– </a:t>
            </a:r>
            <a:r>
              <a:rPr lang="en-US" sz="3500" dirty="0">
                <a:effectLst/>
              </a:rPr>
              <a:t>A church with unqualified elders contrary to God’s pattern.</a:t>
            </a:r>
          </a:p>
          <a:p>
            <a:pPr lvl="1"/>
            <a:r>
              <a:rPr lang="en-US" sz="3000" dirty="0">
                <a:effectLst/>
              </a:rPr>
              <a:t>Rebellious spirit, and/or ignorance of the need for elders and the qualifications.</a:t>
            </a:r>
          </a:p>
          <a:p>
            <a:pPr lvl="1"/>
            <a:r>
              <a:rPr lang="en-US" sz="3000" dirty="0">
                <a:effectLst/>
              </a:rPr>
              <a:t>Qualifications show they are fit for effective spiritual leadership –               </a:t>
            </a:r>
            <a:r>
              <a:rPr lang="en-US" sz="3000" i="1" dirty="0">
                <a:effectLst/>
              </a:rPr>
              <a:t>1 Timothy 3:4-7</a:t>
            </a:r>
          </a:p>
          <a:p>
            <a:pPr lvl="1"/>
            <a:r>
              <a:rPr lang="en-US" sz="3000" dirty="0">
                <a:effectLst/>
              </a:rPr>
              <a:t>The appointment of elders then should not be hasty –                                </a:t>
            </a:r>
            <a:r>
              <a:rPr lang="en-US" sz="3000" i="1" dirty="0">
                <a:effectLst/>
              </a:rPr>
              <a:t>1 Timothy 5:21-22, 24-25</a:t>
            </a:r>
          </a:p>
          <a:p>
            <a:pPr lvl="1"/>
            <a:r>
              <a:rPr lang="en-US" sz="3000" dirty="0">
                <a:effectLst/>
              </a:rPr>
              <a:t>Appointing unqualified men will have the adverse effect – </a:t>
            </a:r>
            <a:r>
              <a:rPr lang="en-US" sz="3000" i="1" dirty="0">
                <a:effectLst/>
              </a:rPr>
              <a:t>cf. 3 John 9-10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8E214-C07B-2B49-BD06-99860A4CF6E9}"/>
              </a:ext>
            </a:extLst>
          </p:cNvPr>
          <p:cNvCxnSpPr/>
          <p:nvPr/>
        </p:nvCxnSpPr>
        <p:spPr>
          <a:xfrm>
            <a:off x="2959894" y="1471980"/>
            <a:ext cx="627221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FDB03E">
                    <a:alpha val="0"/>
                  </a:srgbClr>
                </a:gs>
                <a:gs pos="36000">
                  <a:srgbClr val="FDB03E">
                    <a:alpha val="85000"/>
                  </a:srgbClr>
                </a:gs>
                <a:gs pos="62000">
                  <a:srgbClr val="FDB03E">
                    <a:alpha val="85000"/>
                  </a:srgbClr>
                </a:gs>
                <a:gs pos="100000">
                  <a:srgbClr val="FDB03E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5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D1D3-487E-2B4B-AB55-85042B4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214680"/>
            <a:ext cx="11469438" cy="1257300"/>
          </a:xfrm>
          <a:ln w="38100">
            <a:gradFill flip="none" rotWithShape="1">
              <a:gsLst>
                <a:gs pos="18000">
                  <a:srgbClr val="FDB03E">
                    <a:alpha val="0"/>
                  </a:srgbClr>
                </a:gs>
                <a:gs pos="65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16200000" scaled="1"/>
              <a:tileRect/>
            </a:gradFill>
          </a:ln>
        </p:spPr>
        <p:txBody>
          <a:bodyPr/>
          <a:lstStyle/>
          <a:p>
            <a:r>
              <a:rPr lang="en-US" i="0" dirty="0">
                <a:latin typeface="American Typewriter" panose="02090604020004020304" pitchFamily="18" charset="77"/>
              </a:rPr>
              <a:t>Elders in the Will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F51A-2AC7-5446-BF15-7C34821D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57" y="1814521"/>
            <a:ext cx="11469438" cy="4828800"/>
          </a:xfrm>
          <a:ln w="38100">
            <a:gradFill flip="none" rotWithShape="1">
              <a:gsLst>
                <a:gs pos="25000">
                  <a:srgbClr val="FDB03E">
                    <a:alpha val="0"/>
                  </a:srgbClr>
                </a:gs>
                <a:gs pos="74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5400000" scaled="1"/>
              <a:tileRect/>
            </a:gradFill>
          </a:ln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sz="3600" b="1" dirty="0"/>
              <a:t>Four Possible Ways a Church May Exist</a:t>
            </a:r>
          </a:p>
          <a:p>
            <a:r>
              <a:rPr lang="en-US" sz="3200" b="1" i="1" dirty="0" err="1"/>
              <a:t>Unscripturally</a:t>
            </a:r>
            <a:r>
              <a:rPr lang="en-US" sz="3200" b="1" i="1" dirty="0"/>
              <a:t> Unorganized </a:t>
            </a:r>
            <a:r>
              <a:rPr lang="en-US" sz="3200" i="1" dirty="0"/>
              <a:t>– </a:t>
            </a:r>
            <a:r>
              <a:rPr lang="en-US" sz="3200" dirty="0">
                <a:effectLst/>
              </a:rPr>
              <a:t>A church with men qualified to be elders according to God’s pattern that refuses to appoint elders.</a:t>
            </a:r>
          </a:p>
          <a:p>
            <a:pPr lvl="1"/>
            <a:r>
              <a:rPr lang="en-US" sz="2800" dirty="0">
                <a:effectLst/>
              </a:rPr>
              <a:t>This church is in rebellion – </a:t>
            </a:r>
            <a:r>
              <a:rPr lang="en-US" sz="2800" i="1" dirty="0">
                <a:effectLst/>
              </a:rPr>
              <a:t>cf. 2 Corinthians 2:9</a:t>
            </a:r>
          </a:p>
          <a:p>
            <a:pPr lvl="1"/>
            <a:r>
              <a:rPr lang="en-US" sz="2800" dirty="0">
                <a:effectLst/>
              </a:rPr>
              <a:t>Likely has a problem with humility and submission to authority –                 </a:t>
            </a:r>
            <a:r>
              <a:rPr lang="en-US" sz="2800" i="1" dirty="0">
                <a:effectLst/>
              </a:rPr>
              <a:t>1 Peter 5:2, 5; Hebrews 13:17</a:t>
            </a:r>
          </a:p>
          <a:p>
            <a:pPr lvl="1"/>
            <a:r>
              <a:rPr lang="en-US" sz="2800" dirty="0">
                <a:effectLst/>
              </a:rPr>
              <a:t>Possibly has a distaste for the pattern of the eldership.</a:t>
            </a:r>
          </a:p>
          <a:p>
            <a:pPr lvl="1"/>
            <a:r>
              <a:rPr lang="en-US" sz="2800" dirty="0">
                <a:effectLst/>
              </a:rPr>
              <a:t>Must understand God’s ways are better, and they are lacking –               </a:t>
            </a:r>
            <a:r>
              <a:rPr lang="en-US" sz="2800" i="1" dirty="0">
                <a:effectLst/>
              </a:rPr>
              <a:t>Isaiah 55:8-9; Titus 1:5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8E214-C07B-2B49-BD06-99860A4CF6E9}"/>
              </a:ext>
            </a:extLst>
          </p:cNvPr>
          <p:cNvCxnSpPr/>
          <p:nvPr/>
        </p:nvCxnSpPr>
        <p:spPr>
          <a:xfrm>
            <a:off x="2959894" y="1471980"/>
            <a:ext cx="627221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FDB03E">
                    <a:alpha val="0"/>
                  </a:srgbClr>
                </a:gs>
                <a:gs pos="36000">
                  <a:srgbClr val="FDB03E">
                    <a:alpha val="85000"/>
                  </a:srgbClr>
                </a:gs>
                <a:gs pos="62000">
                  <a:srgbClr val="FDB03E">
                    <a:alpha val="85000"/>
                  </a:srgbClr>
                </a:gs>
                <a:gs pos="100000">
                  <a:srgbClr val="FDB03E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08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D1D3-487E-2B4B-AB55-85042B43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7" y="214680"/>
            <a:ext cx="11469438" cy="1257300"/>
          </a:xfrm>
          <a:ln w="38100">
            <a:gradFill flip="none" rotWithShape="1">
              <a:gsLst>
                <a:gs pos="18000">
                  <a:srgbClr val="FDB03E">
                    <a:alpha val="0"/>
                  </a:srgbClr>
                </a:gs>
                <a:gs pos="65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16200000" scaled="1"/>
              <a:tileRect/>
            </a:gradFill>
          </a:ln>
        </p:spPr>
        <p:txBody>
          <a:bodyPr>
            <a:normAutofit fontScale="90000"/>
          </a:bodyPr>
          <a:lstStyle/>
          <a:p>
            <a:r>
              <a:rPr lang="en-US" i="0" dirty="0">
                <a:latin typeface="American Typewriter" panose="02090604020004020304" pitchFamily="18" charset="77"/>
              </a:rPr>
              <a:t>Working Toward God’s Will            Concerning Elders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F51A-2AC7-5446-BF15-7C34821D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57" y="1814521"/>
            <a:ext cx="11469438" cy="4828800"/>
          </a:xfrm>
          <a:ln w="38100">
            <a:gradFill flip="none" rotWithShape="1">
              <a:gsLst>
                <a:gs pos="25000">
                  <a:srgbClr val="FDB03E">
                    <a:alpha val="0"/>
                  </a:srgbClr>
                </a:gs>
                <a:gs pos="74000">
                  <a:srgbClr val="FDB03E">
                    <a:alpha val="45000"/>
                  </a:srgbClr>
                </a:gs>
                <a:gs pos="83000">
                  <a:srgbClr val="FDB03E">
                    <a:alpha val="70000"/>
                  </a:srgbClr>
                </a:gs>
                <a:gs pos="100000">
                  <a:srgbClr val="FDB03E">
                    <a:alpha val="85000"/>
                  </a:srgbClr>
                </a:gs>
              </a:gsLst>
              <a:lin ang="5400000" scaled="1"/>
              <a:tileRect/>
            </a:gradFill>
          </a:ln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600" b="1" dirty="0">
                <a:effectLst/>
              </a:rPr>
              <a:t>Understanding the Need for Elders and Their Work</a:t>
            </a:r>
            <a:endParaRPr lang="en-US" sz="2800" b="1" dirty="0">
              <a:effectLst/>
            </a:endParaRPr>
          </a:p>
          <a:p>
            <a:pPr marL="36900" indent="0">
              <a:buNone/>
            </a:pPr>
            <a:r>
              <a:rPr lang="en-US" sz="3200" b="1" dirty="0">
                <a:effectLst/>
              </a:rPr>
              <a:t>Terms:</a:t>
            </a:r>
          </a:p>
          <a:p>
            <a:r>
              <a:rPr lang="en-US" sz="2800" dirty="0">
                <a:effectLst/>
              </a:rPr>
              <a:t>Elder – </a:t>
            </a:r>
            <a:r>
              <a:rPr lang="en-US" sz="2800" i="1" dirty="0" err="1">
                <a:effectLst/>
              </a:rPr>
              <a:t>presbyteros</a:t>
            </a:r>
            <a:r>
              <a:rPr lang="en-US" sz="2800" dirty="0">
                <a:effectLst/>
              </a:rPr>
              <a:t> – “an old man, an elder,” (VINE)</a:t>
            </a:r>
          </a:p>
          <a:p>
            <a:r>
              <a:rPr lang="en-US" sz="2800" dirty="0">
                <a:effectLst/>
              </a:rPr>
              <a:t>Bishop/Overseer – </a:t>
            </a:r>
            <a:r>
              <a:rPr lang="en-US" sz="2800" i="1" dirty="0" err="1">
                <a:effectLst/>
              </a:rPr>
              <a:t>episkopos</a:t>
            </a:r>
            <a:r>
              <a:rPr lang="en-US" sz="2800" dirty="0">
                <a:effectLst/>
              </a:rPr>
              <a:t> – “a superintendent” (STRONG); “one who has the responsibility of safeguarding or seeing to it that something is done in the correct way, guardian” (BDAG)</a:t>
            </a:r>
          </a:p>
          <a:p>
            <a:r>
              <a:rPr lang="en-US" sz="2800" dirty="0">
                <a:effectLst/>
              </a:rPr>
              <a:t>Pastor/Shepherd – </a:t>
            </a:r>
            <a:r>
              <a:rPr lang="en-US" sz="2800" i="1" dirty="0" err="1">
                <a:effectLst/>
              </a:rPr>
              <a:t>poimēn</a:t>
            </a:r>
            <a:r>
              <a:rPr lang="en-US" sz="2800" dirty="0">
                <a:effectLst/>
              </a:rPr>
              <a:t> – “a shepherd, one who tends herds or flocks” (VINE); “one who serves as guardian or leader, shepherd” (BDAG)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8E214-C07B-2B49-BD06-99860A4CF6E9}"/>
              </a:ext>
            </a:extLst>
          </p:cNvPr>
          <p:cNvCxnSpPr/>
          <p:nvPr/>
        </p:nvCxnSpPr>
        <p:spPr>
          <a:xfrm>
            <a:off x="2959894" y="1471980"/>
            <a:ext cx="627221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FDB03E">
                    <a:alpha val="0"/>
                  </a:srgbClr>
                </a:gs>
                <a:gs pos="36000">
                  <a:srgbClr val="FDB03E">
                    <a:alpha val="85000"/>
                  </a:srgbClr>
                </a:gs>
                <a:gs pos="62000">
                  <a:srgbClr val="FDB03E">
                    <a:alpha val="85000"/>
                  </a:srgbClr>
                </a:gs>
                <a:gs pos="100000">
                  <a:srgbClr val="FDB03E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C34D95"/>
      </a:accent1>
      <a:accent2>
        <a:srgbClr val="B13B52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1083</Words>
  <Application>Microsoft Macintosh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American Typewriter</vt:lpstr>
      <vt:lpstr>Goudy Old Style</vt:lpstr>
      <vt:lpstr>Wingdings 2</vt:lpstr>
      <vt:lpstr>SlateVTI</vt:lpstr>
      <vt:lpstr>PowerPoint Presentation</vt:lpstr>
      <vt:lpstr>When Things are Lacking</vt:lpstr>
      <vt:lpstr>Elders in the Will of God</vt:lpstr>
      <vt:lpstr>Elders in the Will of God</vt:lpstr>
      <vt:lpstr>Elders in the Will of God</vt:lpstr>
      <vt:lpstr>Elders in the Will of God</vt:lpstr>
      <vt:lpstr>Elders in the Will of God</vt:lpstr>
      <vt:lpstr>Elders in the Will of God</vt:lpstr>
      <vt:lpstr>Working Toward God’s Will            Concerning Elders</vt:lpstr>
      <vt:lpstr>Working Toward God’s Will            Concerning Elders</vt:lpstr>
      <vt:lpstr>Working Toward God’s Will            Concerning Elders</vt:lpstr>
      <vt:lpstr>Working Toward God’s Will            Concerning Elders</vt:lpstr>
      <vt:lpstr>Working Toward God’s Will            Concerning Elders</vt:lpstr>
      <vt:lpstr>Working Toward God’s Will            Concerning Elders</vt:lpstr>
      <vt:lpstr>Working Toward God’s Will            Concerning Elders</vt:lpstr>
      <vt:lpstr>When Things are Lacking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Things          are Lacking</dc:title>
  <dc:creator>Jeremiah Cox</dc:creator>
  <cp:lastModifiedBy>Jeremiah Cox</cp:lastModifiedBy>
  <cp:revision>20</cp:revision>
  <dcterms:created xsi:type="dcterms:W3CDTF">2019-12-20T21:28:01Z</dcterms:created>
  <dcterms:modified xsi:type="dcterms:W3CDTF">2020-01-19T14:21:55Z</dcterms:modified>
</cp:coreProperties>
</file>