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5"/>
  </p:normalViewPr>
  <p:slideViewPr>
    <p:cSldViewPr snapToGrid="0" snapToObjects="1">
      <p:cViewPr varScale="1">
        <p:scale>
          <a:sx n="107" d="100"/>
          <a:sy n="107" d="100"/>
        </p:scale>
        <p:origin x="73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00E1E-B6AC-C94E-97D6-75ABEC2ADB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A99A25-D101-E94A-B695-314991DD00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1D3BC18-1022-5841-8B75-424EFD62ACF9}"/>
              </a:ext>
            </a:extLst>
          </p:cNvPr>
          <p:cNvSpPr>
            <a:spLocks noGrp="1"/>
          </p:cNvSpPr>
          <p:nvPr>
            <p:ph type="dt" sz="half" idx="10"/>
          </p:nvPr>
        </p:nvSpPr>
        <p:spPr/>
        <p:txBody>
          <a:bodyPr/>
          <a:lstStyle/>
          <a:p>
            <a:fld id="{71788C29-DE2C-5944-932B-ACDE1E48D348}" type="datetimeFigureOut">
              <a:rPr lang="en-US" smtClean="0"/>
              <a:t>2/16/20</a:t>
            </a:fld>
            <a:endParaRPr lang="en-US"/>
          </a:p>
        </p:txBody>
      </p:sp>
      <p:sp>
        <p:nvSpPr>
          <p:cNvPr id="5" name="Footer Placeholder 4">
            <a:extLst>
              <a:ext uri="{FF2B5EF4-FFF2-40B4-BE49-F238E27FC236}">
                <a16:creationId xmlns:a16="http://schemas.microsoft.com/office/drawing/2014/main" id="{370D8B63-328A-E14E-B971-1B001DB125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4CCA97-7F91-DD4A-B23A-FF0FF38FB691}"/>
              </a:ext>
            </a:extLst>
          </p:cNvPr>
          <p:cNvSpPr>
            <a:spLocks noGrp="1"/>
          </p:cNvSpPr>
          <p:nvPr>
            <p:ph type="sldNum" sz="quarter" idx="12"/>
          </p:nvPr>
        </p:nvSpPr>
        <p:spPr/>
        <p:txBody>
          <a:bodyPr/>
          <a:lstStyle/>
          <a:p>
            <a:fld id="{DC4F2813-604D-4E4F-AC19-CAD947BE6EF4}" type="slidenum">
              <a:rPr lang="en-US" smtClean="0"/>
              <a:t>‹#›</a:t>
            </a:fld>
            <a:endParaRPr lang="en-US"/>
          </a:p>
        </p:txBody>
      </p:sp>
    </p:spTree>
    <p:extLst>
      <p:ext uri="{BB962C8B-B14F-4D97-AF65-F5344CB8AC3E}">
        <p14:creationId xmlns:p14="http://schemas.microsoft.com/office/powerpoint/2010/main" val="530244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DC99A-FC03-1F4A-8540-BA37C0AF8A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EACDEF-EA38-DB45-88BC-3295F5F108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0909D1-971D-0A41-8EA1-08E930A91BED}"/>
              </a:ext>
            </a:extLst>
          </p:cNvPr>
          <p:cNvSpPr>
            <a:spLocks noGrp="1"/>
          </p:cNvSpPr>
          <p:nvPr>
            <p:ph type="dt" sz="half" idx="10"/>
          </p:nvPr>
        </p:nvSpPr>
        <p:spPr/>
        <p:txBody>
          <a:bodyPr/>
          <a:lstStyle/>
          <a:p>
            <a:fld id="{71788C29-DE2C-5944-932B-ACDE1E48D348}" type="datetimeFigureOut">
              <a:rPr lang="en-US" smtClean="0"/>
              <a:t>2/16/20</a:t>
            </a:fld>
            <a:endParaRPr lang="en-US"/>
          </a:p>
        </p:txBody>
      </p:sp>
      <p:sp>
        <p:nvSpPr>
          <p:cNvPr id="5" name="Footer Placeholder 4">
            <a:extLst>
              <a:ext uri="{FF2B5EF4-FFF2-40B4-BE49-F238E27FC236}">
                <a16:creationId xmlns:a16="http://schemas.microsoft.com/office/drawing/2014/main" id="{D18AC844-FAB7-F644-82F0-DD729806F7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ED9DE8-3146-FA4C-97D0-18818B97824A}"/>
              </a:ext>
            </a:extLst>
          </p:cNvPr>
          <p:cNvSpPr>
            <a:spLocks noGrp="1"/>
          </p:cNvSpPr>
          <p:nvPr>
            <p:ph type="sldNum" sz="quarter" idx="12"/>
          </p:nvPr>
        </p:nvSpPr>
        <p:spPr/>
        <p:txBody>
          <a:bodyPr/>
          <a:lstStyle/>
          <a:p>
            <a:fld id="{DC4F2813-604D-4E4F-AC19-CAD947BE6EF4}" type="slidenum">
              <a:rPr lang="en-US" smtClean="0"/>
              <a:t>‹#›</a:t>
            </a:fld>
            <a:endParaRPr lang="en-US"/>
          </a:p>
        </p:txBody>
      </p:sp>
    </p:spTree>
    <p:extLst>
      <p:ext uri="{BB962C8B-B14F-4D97-AF65-F5344CB8AC3E}">
        <p14:creationId xmlns:p14="http://schemas.microsoft.com/office/powerpoint/2010/main" val="3163576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29A606-90FA-1D48-A704-D5BD28CF6B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EF4E59-A63A-534F-B367-75AE6A18C4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00CD2E-18A3-AF4F-8AA1-3EE1BEB3422C}"/>
              </a:ext>
            </a:extLst>
          </p:cNvPr>
          <p:cNvSpPr>
            <a:spLocks noGrp="1"/>
          </p:cNvSpPr>
          <p:nvPr>
            <p:ph type="dt" sz="half" idx="10"/>
          </p:nvPr>
        </p:nvSpPr>
        <p:spPr/>
        <p:txBody>
          <a:bodyPr/>
          <a:lstStyle/>
          <a:p>
            <a:fld id="{71788C29-DE2C-5944-932B-ACDE1E48D348}" type="datetimeFigureOut">
              <a:rPr lang="en-US" smtClean="0"/>
              <a:t>2/16/20</a:t>
            </a:fld>
            <a:endParaRPr lang="en-US"/>
          </a:p>
        </p:txBody>
      </p:sp>
      <p:sp>
        <p:nvSpPr>
          <p:cNvPr id="5" name="Footer Placeholder 4">
            <a:extLst>
              <a:ext uri="{FF2B5EF4-FFF2-40B4-BE49-F238E27FC236}">
                <a16:creationId xmlns:a16="http://schemas.microsoft.com/office/drawing/2014/main" id="{3EB2C069-3CC6-C849-8C65-3DC537970C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8E947C-14A6-D640-884F-7434D092489F}"/>
              </a:ext>
            </a:extLst>
          </p:cNvPr>
          <p:cNvSpPr>
            <a:spLocks noGrp="1"/>
          </p:cNvSpPr>
          <p:nvPr>
            <p:ph type="sldNum" sz="quarter" idx="12"/>
          </p:nvPr>
        </p:nvSpPr>
        <p:spPr/>
        <p:txBody>
          <a:bodyPr/>
          <a:lstStyle/>
          <a:p>
            <a:fld id="{DC4F2813-604D-4E4F-AC19-CAD947BE6EF4}" type="slidenum">
              <a:rPr lang="en-US" smtClean="0"/>
              <a:t>‹#›</a:t>
            </a:fld>
            <a:endParaRPr lang="en-US"/>
          </a:p>
        </p:txBody>
      </p:sp>
    </p:spTree>
    <p:extLst>
      <p:ext uri="{BB962C8B-B14F-4D97-AF65-F5344CB8AC3E}">
        <p14:creationId xmlns:p14="http://schemas.microsoft.com/office/powerpoint/2010/main" val="391524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B7EAD-2C69-BD49-B3E0-F0F25268CC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5B4DDD-F14F-7F43-84C3-FA7DBBEBDB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8ADE50-4130-584C-83B1-C4DE585D09BD}"/>
              </a:ext>
            </a:extLst>
          </p:cNvPr>
          <p:cNvSpPr>
            <a:spLocks noGrp="1"/>
          </p:cNvSpPr>
          <p:nvPr>
            <p:ph type="dt" sz="half" idx="10"/>
          </p:nvPr>
        </p:nvSpPr>
        <p:spPr/>
        <p:txBody>
          <a:bodyPr/>
          <a:lstStyle/>
          <a:p>
            <a:fld id="{71788C29-DE2C-5944-932B-ACDE1E48D348}" type="datetimeFigureOut">
              <a:rPr lang="en-US" smtClean="0"/>
              <a:t>2/16/20</a:t>
            </a:fld>
            <a:endParaRPr lang="en-US"/>
          </a:p>
        </p:txBody>
      </p:sp>
      <p:sp>
        <p:nvSpPr>
          <p:cNvPr id="5" name="Footer Placeholder 4">
            <a:extLst>
              <a:ext uri="{FF2B5EF4-FFF2-40B4-BE49-F238E27FC236}">
                <a16:creationId xmlns:a16="http://schemas.microsoft.com/office/drawing/2014/main" id="{4F3FCBA9-FAE7-834D-9200-F4BD3D7723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679E29-9F2E-2B49-A639-A975F997CD8C}"/>
              </a:ext>
            </a:extLst>
          </p:cNvPr>
          <p:cNvSpPr>
            <a:spLocks noGrp="1"/>
          </p:cNvSpPr>
          <p:nvPr>
            <p:ph type="sldNum" sz="quarter" idx="12"/>
          </p:nvPr>
        </p:nvSpPr>
        <p:spPr/>
        <p:txBody>
          <a:bodyPr/>
          <a:lstStyle/>
          <a:p>
            <a:fld id="{DC4F2813-604D-4E4F-AC19-CAD947BE6EF4}" type="slidenum">
              <a:rPr lang="en-US" smtClean="0"/>
              <a:t>‹#›</a:t>
            </a:fld>
            <a:endParaRPr lang="en-US"/>
          </a:p>
        </p:txBody>
      </p:sp>
    </p:spTree>
    <p:extLst>
      <p:ext uri="{BB962C8B-B14F-4D97-AF65-F5344CB8AC3E}">
        <p14:creationId xmlns:p14="http://schemas.microsoft.com/office/powerpoint/2010/main" val="504089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A89CC-6842-BC45-BFD6-6A34ED71AF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A20B3B-5AAF-7C41-91B1-EEDA4CDCF4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56BE7E-5028-1744-9CD3-FC37B9E1C37E}"/>
              </a:ext>
            </a:extLst>
          </p:cNvPr>
          <p:cNvSpPr>
            <a:spLocks noGrp="1"/>
          </p:cNvSpPr>
          <p:nvPr>
            <p:ph type="dt" sz="half" idx="10"/>
          </p:nvPr>
        </p:nvSpPr>
        <p:spPr/>
        <p:txBody>
          <a:bodyPr/>
          <a:lstStyle/>
          <a:p>
            <a:fld id="{71788C29-DE2C-5944-932B-ACDE1E48D348}" type="datetimeFigureOut">
              <a:rPr lang="en-US" smtClean="0"/>
              <a:t>2/16/20</a:t>
            </a:fld>
            <a:endParaRPr lang="en-US"/>
          </a:p>
        </p:txBody>
      </p:sp>
      <p:sp>
        <p:nvSpPr>
          <p:cNvPr id="5" name="Footer Placeholder 4">
            <a:extLst>
              <a:ext uri="{FF2B5EF4-FFF2-40B4-BE49-F238E27FC236}">
                <a16:creationId xmlns:a16="http://schemas.microsoft.com/office/drawing/2014/main" id="{2C84974E-0EC8-4840-94C3-9F7EC1CB54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C5EFC0-FACA-EE45-B8F2-7603E41E56CA}"/>
              </a:ext>
            </a:extLst>
          </p:cNvPr>
          <p:cNvSpPr>
            <a:spLocks noGrp="1"/>
          </p:cNvSpPr>
          <p:nvPr>
            <p:ph type="sldNum" sz="quarter" idx="12"/>
          </p:nvPr>
        </p:nvSpPr>
        <p:spPr/>
        <p:txBody>
          <a:bodyPr/>
          <a:lstStyle/>
          <a:p>
            <a:fld id="{DC4F2813-604D-4E4F-AC19-CAD947BE6EF4}" type="slidenum">
              <a:rPr lang="en-US" smtClean="0"/>
              <a:t>‹#›</a:t>
            </a:fld>
            <a:endParaRPr lang="en-US"/>
          </a:p>
        </p:txBody>
      </p:sp>
    </p:spTree>
    <p:extLst>
      <p:ext uri="{BB962C8B-B14F-4D97-AF65-F5344CB8AC3E}">
        <p14:creationId xmlns:p14="http://schemas.microsoft.com/office/powerpoint/2010/main" val="1996917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03443-E709-8C43-9D53-9BEF6C7523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56E454-2268-D545-9B0B-3BC62448A1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B4C950-E326-D545-8DA7-1505A692AB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059E79-0BFF-B34E-99F8-8294EEFBD824}"/>
              </a:ext>
            </a:extLst>
          </p:cNvPr>
          <p:cNvSpPr>
            <a:spLocks noGrp="1"/>
          </p:cNvSpPr>
          <p:nvPr>
            <p:ph type="dt" sz="half" idx="10"/>
          </p:nvPr>
        </p:nvSpPr>
        <p:spPr/>
        <p:txBody>
          <a:bodyPr/>
          <a:lstStyle/>
          <a:p>
            <a:fld id="{71788C29-DE2C-5944-932B-ACDE1E48D348}" type="datetimeFigureOut">
              <a:rPr lang="en-US" smtClean="0"/>
              <a:t>2/16/20</a:t>
            </a:fld>
            <a:endParaRPr lang="en-US"/>
          </a:p>
        </p:txBody>
      </p:sp>
      <p:sp>
        <p:nvSpPr>
          <p:cNvPr id="6" name="Footer Placeholder 5">
            <a:extLst>
              <a:ext uri="{FF2B5EF4-FFF2-40B4-BE49-F238E27FC236}">
                <a16:creationId xmlns:a16="http://schemas.microsoft.com/office/drawing/2014/main" id="{D0CB225D-13B4-DC43-8971-1869780DF0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A3288B-E4B9-5346-95A5-8A2E52C23ED8}"/>
              </a:ext>
            </a:extLst>
          </p:cNvPr>
          <p:cNvSpPr>
            <a:spLocks noGrp="1"/>
          </p:cNvSpPr>
          <p:nvPr>
            <p:ph type="sldNum" sz="quarter" idx="12"/>
          </p:nvPr>
        </p:nvSpPr>
        <p:spPr/>
        <p:txBody>
          <a:bodyPr/>
          <a:lstStyle/>
          <a:p>
            <a:fld id="{DC4F2813-604D-4E4F-AC19-CAD947BE6EF4}" type="slidenum">
              <a:rPr lang="en-US" smtClean="0"/>
              <a:t>‹#›</a:t>
            </a:fld>
            <a:endParaRPr lang="en-US"/>
          </a:p>
        </p:txBody>
      </p:sp>
    </p:spTree>
    <p:extLst>
      <p:ext uri="{BB962C8B-B14F-4D97-AF65-F5344CB8AC3E}">
        <p14:creationId xmlns:p14="http://schemas.microsoft.com/office/powerpoint/2010/main" val="869600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E7430-97DE-944B-A610-98A9F4BEBB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6F2828-FE6D-C94C-A3BF-E4C3F51158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2A63AE-AEE6-E94E-81FF-84C3DEFE1F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2A2C57-6577-D648-986B-340D4B7AB9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17CDD1-7913-C941-AFE6-5EEE25E7D1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0A81EB-B669-DE43-A9DF-2F1279CC28C1}"/>
              </a:ext>
            </a:extLst>
          </p:cNvPr>
          <p:cNvSpPr>
            <a:spLocks noGrp="1"/>
          </p:cNvSpPr>
          <p:nvPr>
            <p:ph type="dt" sz="half" idx="10"/>
          </p:nvPr>
        </p:nvSpPr>
        <p:spPr/>
        <p:txBody>
          <a:bodyPr/>
          <a:lstStyle/>
          <a:p>
            <a:fld id="{71788C29-DE2C-5944-932B-ACDE1E48D348}" type="datetimeFigureOut">
              <a:rPr lang="en-US" smtClean="0"/>
              <a:t>2/16/20</a:t>
            </a:fld>
            <a:endParaRPr lang="en-US"/>
          </a:p>
        </p:txBody>
      </p:sp>
      <p:sp>
        <p:nvSpPr>
          <p:cNvPr id="8" name="Footer Placeholder 7">
            <a:extLst>
              <a:ext uri="{FF2B5EF4-FFF2-40B4-BE49-F238E27FC236}">
                <a16:creationId xmlns:a16="http://schemas.microsoft.com/office/drawing/2014/main" id="{7EDC1E6D-14FF-E844-B320-47DBFE5011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F2D68C-26C6-EF4B-8B93-7CC0F761B7FE}"/>
              </a:ext>
            </a:extLst>
          </p:cNvPr>
          <p:cNvSpPr>
            <a:spLocks noGrp="1"/>
          </p:cNvSpPr>
          <p:nvPr>
            <p:ph type="sldNum" sz="quarter" idx="12"/>
          </p:nvPr>
        </p:nvSpPr>
        <p:spPr/>
        <p:txBody>
          <a:bodyPr/>
          <a:lstStyle/>
          <a:p>
            <a:fld id="{DC4F2813-604D-4E4F-AC19-CAD947BE6EF4}" type="slidenum">
              <a:rPr lang="en-US" smtClean="0"/>
              <a:t>‹#›</a:t>
            </a:fld>
            <a:endParaRPr lang="en-US"/>
          </a:p>
        </p:txBody>
      </p:sp>
    </p:spTree>
    <p:extLst>
      <p:ext uri="{BB962C8B-B14F-4D97-AF65-F5344CB8AC3E}">
        <p14:creationId xmlns:p14="http://schemas.microsoft.com/office/powerpoint/2010/main" val="2431273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2599D-3A88-F64B-AB3C-D9B1929243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FD2331-430E-CE42-9B57-F403BB95F4DA}"/>
              </a:ext>
            </a:extLst>
          </p:cNvPr>
          <p:cNvSpPr>
            <a:spLocks noGrp="1"/>
          </p:cNvSpPr>
          <p:nvPr>
            <p:ph type="dt" sz="half" idx="10"/>
          </p:nvPr>
        </p:nvSpPr>
        <p:spPr/>
        <p:txBody>
          <a:bodyPr/>
          <a:lstStyle/>
          <a:p>
            <a:fld id="{71788C29-DE2C-5944-932B-ACDE1E48D348}" type="datetimeFigureOut">
              <a:rPr lang="en-US" smtClean="0"/>
              <a:t>2/16/20</a:t>
            </a:fld>
            <a:endParaRPr lang="en-US"/>
          </a:p>
        </p:txBody>
      </p:sp>
      <p:sp>
        <p:nvSpPr>
          <p:cNvPr id="4" name="Footer Placeholder 3">
            <a:extLst>
              <a:ext uri="{FF2B5EF4-FFF2-40B4-BE49-F238E27FC236}">
                <a16:creationId xmlns:a16="http://schemas.microsoft.com/office/drawing/2014/main" id="{DC08C479-E5A1-1F43-A8C1-D364B4BC8B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E65E03-3D7D-6546-BA45-5FBB232C23D4}"/>
              </a:ext>
            </a:extLst>
          </p:cNvPr>
          <p:cNvSpPr>
            <a:spLocks noGrp="1"/>
          </p:cNvSpPr>
          <p:nvPr>
            <p:ph type="sldNum" sz="quarter" idx="12"/>
          </p:nvPr>
        </p:nvSpPr>
        <p:spPr/>
        <p:txBody>
          <a:bodyPr/>
          <a:lstStyle/>
          <a:p>
            <a:fld id="{DC4F2813-604D-4E4F-AC19-CAD947BE6EF4}" type="slidenum">
              <a:rPr lang="en-US" smtClean="0"/>
              <a:t>‹#›</a:t>
            </a:fld>
            <a:endParaRPr lang="en-US"/>
          </a:p>
        </p:txBody>
      </p:sp>
    </p:spTree>
    <p:extLst>
      <p:ext uri="{BB962C8B-B14F-4D97-AF65-F5344CB8AC3E}">
        <p14:creationId xmlns:p14="http://schemas.microsoft.com/office/powerpoint/2010/main" val="1967450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5D684E-CDCB-F24B-A44E-AC36EEC4E810}"/>
              </a:ext>
            </a:extLst>
          </p:cNvPr>
          <p:cNvSpPr>
            <a:spLocks noGrp="1"/>
          </p:cNvSpPr>
          <p:nvPr>
            <p:ph type="dt" sz="half" idx="10"/>
          </p:nvPr>
        </p:nvSpPr>
        <p:spPr/>
        <p:txBody>
          <a:bodyPr/>
          <a:lstStyle/>
          <a:p>
            <a:fld id="{71788C29-DE2C-5944-932B-ACDE1E48D348}" type="datetimeFigureOut">
              <a:rPr lang="en-US" smtClean="0"/>
              <a:t>2/16/20</a:t>
            </a:fld>
            <a:endParaRPr lang="en-US"/>
          </a:p>
        </p:txBody>
      </p:sp>
      <p:sp>
        <p:nvSpPr>
          <p:cNvPr id="3" name="Footer Placeholder 2">
            <a:extLst>
              <a:ext uri="{FF2B5EF4-FFF2-40B4-BE49-F238E27FC236}">
                <a16:creationId xmlns:a16="http://schemas.microsoft.com/office/drawing/2014/main" id="{E000E6EF-7388-7444-A71B-56D6985C35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26C7F60-7B54-B04E-87F3-3E5A5D90DEEC}"/>
              </a:ext>
            </a:extLst>
          </p:cNvPr>
          <p:cNvSpPr>
            <a:spLocks noGrp="1"/>
          </p:cNvSpPr>
          <p:nvPr>
            <p:ph type="sldNum" sz="quarter" idx="12"/>
          </p:nvPr>
        </p:nvSpPr>
        <p:spPr/>
        <p:txBody>
          <a:bodyPr/>
          <a:lstStyle/>
          <a:p>
            <a:fld id="{DC4F2813-604D-4E4F-AC19-CAD947BE6EF4}" type="slidenum">
              <a:rPr lang="en-US" smtClean="0"/>
              <a:t>‹#›</a:t>
            </a:fld>
            <a:endParaRPr lang="en-US"/>
          </a:p>
        </p:txBody>
      </p:sp>
    </p:spTree>
    <p:extLst>
      <p:ext uri="{BB962C8B-B14F-4D97-AF65-F5344CB8AC3E}">
        <p14:creationId xmlns:p14="http://schemas.microsoft.com/office/powerpoint/2010/main" val="2924163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B244-4F1B-324D-86E4-3A10098413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383981-65FA-8642-99ED-D2FAB5AB22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BDA3A9-8EE6-C24B-A15D-2C7FC4B42D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276F79-AC93-F44B-B764-D816E64C4F63}"/>
              </a:ext>
            </a:extLst>
          </p:cNvPr>
          <p:cNvSpPr>
            <a:spLocks noGrp="1"/>
          </p:cNvSpPr>
          <p:nvPr>
            <p:ph type="dt" sz="half" idx="10"/>
          </p:nvPr>
        </p:nvSpPr>
        <p:spPr/>
        <p:txBody>
          <a:bodyPr/>
          <a:lstStyle/>
          <a:p>
            <a:fld id="{71788C29-DE2C-5944-932B-ACDE1E48D348}" type="datetimeFigureOut">
              <a:rPr lang="en-US" smtClean="0"/>
              <a:t>2/16/20</a:t>
            </a:fld>
            <a:endParaRPr lang="en-US"/>
          </a:p>
        </p:txBody>
      </p:sp>
      <p:sp>
        <p:nvSpPr>
          <p:cNvPr id="6" name="Footer Placeholder 5">
            <a:extLst>
              <a:ext uri="{FF2B5EF4-FFF2-40B4-BE49-F238E27FC236}">
                <a16:creationId xmlns:a16="http://schemas.microsoft.com/office/drawing/2014/main" id="{DF0E1651-CF7F-9C4F-9A19-CDF12E28F6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ABA72D-7340-2B46-BFF9-620487E57EAA}"/>
              </a:ext>
            </a:extLst>
          </p:cNvPr>
          <p:cNvSpPr>
            <a:spLocks noGrp="1"/>
          </p:cNvSpPr>
          <p:nvPr>
            <p:ph type="sldNum" sz="quarter" idx="12"/>
          </p:nvPr>
        </p:nvSpPr>
        <p:spPr/>
        <p:txBody>
          <a:bodyPr/>
          <a:lstStyle/>
          <a:p>
            <a:fld id="{DC4F2813-604D-4E4F-AC19-CAD947BE6EF4}" type="slidenum">
              <a:rPr lang="en-US" smtClean="0"/>
              <a:t>‹#›</a:t>
            </a:fld>
            <a:endParaRPr lang="en-US"/>
          </a:p>
        </p:txBody>
      </p:sp>
    </p:spTree>
    <p:extLst>
      <p:ext uri="{BB962C8B-B14F-4D97-AF65-F5344CB8AC3E}">
        <p14:creationId xmlns:p14="http://schemas.microsoft.com/office/powerpoint/2010/main" val="3634953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C1C21-97C1-F14E-879F-24D4781F30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243D18-5216-1A44-B6A9-70F952F2CE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10142F-9140-9041-B62E-054511ADED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A13C19-0A2D-334F-877E-5DA9BC5DCFB8}"/>
              </a:ext>
            </a:extLst>
          </p:cNvPr>
          <p:cNvSpPr>
            <a:spLocks noGrp="1"/>
          </p:cNvSpPr>
          <p:nvPr>
            <p:ph type="dt" sz="half" idx="10"/>
          </p:nvPr>
        </p:nvSpPr>
        <p:spPr/>
        <p:txBody>
          <a:bodyPr/>
          <a:lstStyle/>
          <a:p>
            <a:fld id="{71788C29-DE2C-5944-932B-ACDE1E48D348}" type="datetimeFigureOut">
              <a:rPr lang="en-US" smtClean="0"/>
              <a:t>2/16/20</a:t>
            </a:fld>
            <a:endParaRPr lang="en-US"/>
          </a:p>
        </p:txBody>
      </p:sp>
      <p:sp>
        <p:nvSpPr>
          <p:cNvPr id="6" name="Footer Placeholder 5">
            <a:extLst>
              <a:ext uri="{FF2B5EF4-FFF2-40B4-BE49-F238E27FC236}">
                <a16:creationId xmlns:a16="http://schemas.microsoft.com/office/drawing/2014/main" id="{2F2EDE86-8151-934A-890E-673F796FC9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10675D-EADC-1946-89E9-8BCC8E2164FE}"/>
              </a:ext>
            </a:extLst>
          </p:cNvPr>
          <p:cNvSpPr>
            <a:spLocks noGrp="1"/>
          </p:cNvSpPr>
          <p:nvPr>
            <p:ph type="sldNum" sz="quarter" idx="12"/>
          </p:nvPr>
        </p:nvSpPr>
        <p:spPr/>
        <p:txBody>
          <a:bodyPr/>
          <a:lstStyle/>
          <a:p>
            <a:fld id="{DC4F2813-604D-4E4F-AC19-CAD947BE6EF4}" type="slidenum">
              <a:rPr lang="en-US" smtClean="0"/>
              <a:t>‹#›</a:t>
            </a:fld>
            <a:endParaRPr lang="en-US"/>
          </a:p>
        </p:txBody>
      </p:sp>
    </p:spTree>
    <p:extLst>
      <p:ext uri="{BB962C8B-B14F-4D97-AF65-F5344CB8AC3E}">
        <p14:creationId xmlns:p14="http://schemas.microsoft.com/office/powerpoint/2010/main" val="2072121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950BAF-9ECD-BD4B-8E1D-303A428F9A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D96F31-87AF-2146-8AD4-B7C2699992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4CDBB5-5ABB-D845-B535-CFEA588867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788C29-DE2C-5944-932B-ACDE1E48D348}" type="datetimeFigureOut">
              <a:rPr lang="en-US" smtClean="0"/>
              <a:t>2/16/20</a:t>
            </a:fld>
            <a:endParaRPr lang="en-US"/>
          </a:p>
        </p:txBody>
      </p:sp>
      <p:sp>
        <p:nvSpPr>
          <p:cNvPr id="5" name="Footer Placeholder 4">
            <a:extLst>
              <a:ext uri="{FF2B5EF4-FFF2-40B4-BE49-F238E27FC236}">
                <a16:creationId xmlns:a16="http://schemas.microsoft.com/office/drawing/2014/main" id="{0AA82880-EE0C-D148-8B0B-83B0746C2A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EE42176-BAE5-6946-8D64-B9D8E80C9F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4F2813-604D-4E4F-AC19-CAD947BE6EF4}" type="slidenum">
              <a:rPr lang="en-US" smtClean="0"/>
              <a:t>‹#›</a:t>
            </a:fld>
            <a:endParaRPr lang="en-US"/>
          </a:p>
        </p:txBody>
      </p:sp>
    </p:spTree>
    <p:extLst>
      <p:ext uri="{BB962C8B-B14F-4D97-AF65-F5344CB8AC3E}">
        <p14:creationId xmlns:p14="http://schemas.microsoft.com/office/powerpoint/2010/main" val="3705352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81653-6B73-B74C-B027-1DCB864B656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51E3B8-A542-4540-AD86-4D5F264447C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75794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bg>
      <p:bgPr>
        <a:gradFill flip="none" rotWithShape="1">
          <a:gsLst>
            <a:gs pos="0">
              <a:schemeClr val="accent4">
                <a:lumMod val="75000"/>
              </a:schemeClr>
            </a:gs>
            <a:gs pos="48000">
              <a:schemeClr val="tx1"/>
            </a:gs>
            <a:gs pos="83000">
              <a:schemeClr val="tx1"/>
            </a:gs>
            <a:gs pos="100000">
              <a:schemeClr val="tx1"/>
            </a:gs>
          </a:gsLst>
          <a:lin ang="135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6700E-13A4-AE42-A286-7400E672186A}"/>
              </a:ext>
            </a:extLst>
          </p:cNvPr>
          <p:cNvSpPr>
            <a:spLocks noGrp="1"/>
          </p:cNvSpPr>
          <p:nvPr>
            <p:ph type="title"/>
          </p:nvPr>
        </p:nvSpPr>
        <p:spPr>
          <a:xfrm>
            <a:off x="319086" y="220181"/>
            <a:ext cx="11553825" cy="1325563"/>
          </a:xfrm>
        </p:spPr>
        <p:txBody>
          <a:bodyPr>
            <a:normAutofit/>
          </a:bodyPr>
          <a:lstStyle/>
          <a:p>
            <a:pPr algn="ctr"/>
            <a:r>
              <a:rPr lang="en-US" sz="4000" dirty="0">
                <a:solidFill>
                  <a:schemeClr val="bg1"/>
                </a:solidFill>
                <a:latin typeface="Engravers MT" panose="02090707080505020304" pitchFamily="18" charset="77"/>
              </a:rPr>
              <a:t>The Imputation of the            Sins of Adam to Mankind</a:t>
            </a:r>
          </a:p>
        </p:txBody>
      </p:sp>
      <p:sp>
        <p:nvSpPr>
          <p:cNvPr id="3" name="Content Placeholder 2">
            <a:extLst>
              <a:ext uri="{FF2B5EF4-FFF2-40B4-BE49-F238E27FC236}">
                <a16:creationId xmlns:a16="http://schemas.microsoft.com/office/drawing/2014/main" id="{AD5CEB60-BEBE-FD47-A47B-C60BCD3EB28A}"/>
              </a:ext>
            </a:extLst>
          </p:cNvPr>
          <p:cNvSpPr>
            <a:spLocks noGrp="1"/>
          </p:cNvSpPr>
          <p:nvPr>
            <p:ph idx="1"/>
          </p:nvPr>
        </p:nvSpPr>
        <p:spPr>
          <a:xfrm>
            <a:off x="319087" y="1718140"/>
            <a:ext cx="11553825" cy="4847119"/>
          </a:xfrm>
        </p:spPr>
        <p:txBody>
          <a:bodyPr>
            <a:normAutofit/>
          </a:bodyPr>
          <a:lstStyle/>
          <a:p>
            <a:pPr marL="0" indent="0">
              <a:buNone/>
            </a:pPr>
            <a:r>
              <a:rPr lang="en-US" sz="3600" b="1" dirty="0">
                <a:solidFill>
                  <a:schemeClr val="bg1"/>
                </a:solidFill>
              </a:rPr>
              <a:t>Judgment of Sin is On an Individual Basis</a:t>
            </a:r>
          </a:p>
          <a:p>
            <a:r>
              <a:rPr lang="en-US" sz="3200" i="1" dirty="0">
                <a:solidFill>
                  <a:schemeClr val="bg1"/>
                </a:solidFill>
              </a:rPr>
              <a:t>1 John 3:4 </a:t>
            </a:r>
            <a:r>
              <a:rPr lang="en-US" sz="3200" dirty="0">
                <a:solidFill>
                  <a:schemeClr val="bg1"/>
                </a:solidFill>
              </a:rPr>
              <a:t>– sin is lawlessness (when ONE transgresses law).</a:t>
            </a:r>
          </a:p>
          <a:p>
            <a:r>
              <a:rPr lang="en-US" sz="3200" i="1" dirty="0">
                <a:solidFill>
                  <a:schemeClr val="bg1"/>
                </a:solidFill>
              </a:rPr>
              <a:t>Galatians 6:5 </a:t>
            </a:r>
            <a:r>
              <a:rPr lang="en-US" sz="3200" dirty="0">
                <a:solidFill>
                  <a:schemeClr val="bg1"/>
                </a:solidFill>
              </a:rPr>
              <a:t>– each one is responsible for his own load.</a:t>
            </a:r>
          </a:p>
          <a:p>
            <a:r>
              <a:rPr lang="en-US" sz="3200" i="1" dirty="0">
                <a:solidFill>
                  <a:schemeClr val="bg1"/>
                </a:solidFill>
              </a:rPr>
              <a:t>Romans 14:12 </a:t>
            </a:r>
            <a:r>
              <a:rPr lang="en-US" sz="3200" dirty="0">
                <a:solidFill>
                  <a:schemeClr val="bg1"/>
                </a:solidFill>
              </a:rPr>
              <a:t>– we will give account of ourselves.</a:t>
            </a:r>
          </a:p>
          <a:p>
            <a:r>
              <a:rPr lang="en-US" sz="3200" i="1" dirty="0">
                <a:solidFill>
                  <a:schemeClr val="bg1"/>
                </a:solidFill>
              </a:rPr>
              <a:t>Matthew 16:27 </a:t>
            </a:r>
            <a:r>
              <a:rPr lang="en-US" sz="3200" dirty="0">
                <a:solidFill>
                  <a:schemeClr val="bg1"/>
                </a:solidFill>
              </a:rPr>
              <a:t>– judgment is according to each one’s works.</a:t>
            </a:r>
          </a:p>
          <a:p>
            <a:r>
              <a:rPr lang="en-US" sz="3200" i="1" dirty="0">
                <a:solidFill>
                  <a:schemeClr val="bg1"/>
                </a:solidFill>
              </a:rPr>
              <a:t>Romans 2:6 </a:t>
            </a:r>
            <a:r>
              <a:rPr lang="en-US" sz="3200" dirty="0">
                <a:solidFill>
                  <a:schemeClr val="bg1"/>
                </a:solidFill>
              </a:rPr>
              <a:t>– judgment according to each one’s deeds.</a:t>
            </a:r>
          </a:p>
        </p:txBody>
      </p:sp>
      <p:grpSp>
        <p:nvGrpSpPr>
          <p:cNvPr id="4" name="Group 3">
            <a:extLst>
              <a:ext uri="{FF2B5EF4-FFF2-40B4-BE49-F238E27FC236}">
                <a16:creationId xmlns:a16="http://schemas.microsoft.com/office/drawing/2014/main" id="{0079C447-811B-2A4A-BD13-36C46D548B93}"/>
              </a:ext>
            </a:extLst>
          </p:cNvPr>
          <p:cNvGrpSpPr/>
          <p:nvPr/>
        </p:nvGrpSpPr>
        <p:grpSpPr>
          <a:xfrm>
            <a:off x="10046506" y="5723906"/>
            <a:ext cx="1982926" cy="968626"/>
            <a:chOff x="4591694" y="2672603"/>
            <a:chExt cx="3008614" cy="1469657"/>
          </a:xfrm>
        </p:grpSpPr>
        <p:sp>
          <p:nvSpPr>
            <p:cNvPr id="5" name="Curved Up Arrow 4">
              <a:extLst>
                <a:ext uri="{FF2B5EF4-FFF2-40B4-BE49-F238E27FC236}">
                  <a16:creationId xmlns:a16="http://schemas.microsoft.com/office/drawing/2014/main" id="{AC38F9ED-F718-534D-8E76-58A41C7E8A9A}"/>
                </a:ext>
              </a:extLst>
            </p:cNvPr>
            <p:cNvSpPr/>
            <p:nvPr/>
          </p:nvSpPr>
          <p:spPr>
            <a:xfrm rot="21258391" flipH="1">
              <a:off x="4674913" y="3472793"/>
              <a:ext cx="2891711" cy="669467"/>
            </a:xfrm>
            <a:prstGeom prst="curvedUpArrow">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Down Arrow 5">
              <a:extLst>
                <a:ext uri="{FF2B5EF4-FFF2-40B4-BE49-F238E27FC236}">
                  <a16:creationId xmlns:a16="http://schemas.microsoft.com/office/drawing/2014/main" id="{0E909813-C850-2845-A505-20B2C8078760}"/>
                </a:ext>
              </a:extLst>
            </p:cNvPr>
            <p:cNvSpPr/>
            <p:nvPr/>
          </p:nvSpPr>
          <p:spPr>
            <a:xfrm rot="21228535">
              <a:off x="4631161" y="2672603"/>
              <a:ext cx="2865214" cy="613537"/>
            </a:xfrm>
            <a:prstGeom prst="curvedDownArrow">
              <a:avLst/>
            </a:prstGeom>
            <a:solidFill>
              <a:schemeClr val="accent4">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iamond 6">
              <a:extLst>
                <a:ext uri="{FF2B5EF4-FFF2-40B4-BE49-F238E27FC236}">
                  <a16:creationId xmlns:a16="http://schemas.microsoft.com/office/drawing/2014/main" id="{7507055F-B461-E343-A42A-E218C5C16A43}"/>
                </a:ext>
              </a:extLst>
            </p:cNvPr>
            <p:cNvSpPr/>
            <p:nvPr/>
          </p:nvSpPr>
          <p:spPr>
            <a:xfrm>
              <a:off x="4591694" y="3130388"/>
              <a:ext cx="453836" cy="453836"/>
            </a:xfrm>
            <a:prstGeom prst="diamond">
              <a:avLst/>
            </a:prstGeom>
            <a:solidFill>
              <a:schemeClr val="accent4">
                <a:lumMod val="75000"/>
              </a:schemeClr>
            </a:solidFill>
            <a:ln w="38100">
              <a:solidFill>
                <a:schemeClr val="tx1"/>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a:extLst>
                <a:ext uri="{FF2B5EF4-FFF2-40B4-BE49-F238E27FC236}">
                  <a16:creationId xmlns:a16="http://schemas.microsoft.com/office/drawing/2014/main" id="{ED38F752-DEA7-324C-AB50-253B2240BC27}"/>
                </a:ext>
              </a:extLst>
            </p:cNvPr>
            <p:cNvSpPr/>
            <p:nvPr/>
          </p:nvSpPr>
          <p:spPr>
            <a:xfrm>
              <a:off x="7146472" y="3140847"/>
              <a:ext cx="453836" cy="453836"/>
            </a:xfrm>
            <a:prstGeom prst="diamond">
              <a:avLst/>
            </a:prstGeom>
            <a:solidFill>
              <a:schemeClr val="tx1"/>
            </a:solidFill>
            <a:ln w="38100">
              <a:solidFill>
                <a:schemeClr val="accent4">
                  <a:lumMod val="75000"/>
                </a:schemeClr>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6CF2D131-07C4-414F-B203-C5AA37F573AC}"/>
              </a:ext>
            </a:extLst>
          </p:cNvPr>
          <p:cNvSpPr txBox="1">
            <a:spLocks/>
          </p:cNvSpPr>
          <p:nvPr/>
        </p:nvSpPr>
        <p:spPr>
          <a:xfrm>
            <a:off x="9854377" y="5571924"/>
            <a:ext cx="2399830" cy="7896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dirty="0">
                <a:effectLst>
                  <a:outerShdw blurRad="50800" dist="38100" dir="5400000" algn="t" rotWithShape="0">
                    <a:prstClr val="black"/>
                  </a:outerShdw>
                </a:effectLst>
                <a:latin typeface="Engravers MT" panose="02090707080505020304" pitchFamily="18" charset="77"/>
                <a:ea typeface="Impact Label Reversed" pitchFamily="2" charset="0"/>
              </a:rPr>
              <a:t>Imput</a:t>
            </a:r>
            <a:r>
              <a:rPr lang="en-US" sz="1200" dirty="0">
                <a:solidFill>
                  <a:schemeClr val="accent4">
                    <a:lumMod val="75000"/>
                  </a:schemeClr>
                </a:solidFill>
                <a:effectLst>
                  <a:outerShdw blurRad="50800" dist="38100" dir="5400000" algn="t" rotWithShape="0">
                    <a:prstClr val="black"/>
                  </a:outerShdw>
                </a:effectLst>
                <a:latin typeface="Engravers MT" panose="02090707080505020304" pitchFamily="18" charset="77"/>
                <a:ea typeface="Impact Label Reversed" pitchFamily="2" charset="0"/>
              </a:rPr>
              <a:t>ation</a:t>
            </a:r>
          </a:p>
        </p:txBody>
      </p:sp>
    </p:spTree>
    <p:extLst>
      <p:ext uri="{BB962C8B-B14F-4D97-AF65-F5344CB8AC3E}">
        <p14:creationId xmlns:p14="http://schemas.microsoft.com/office/powerpoint/2010/main" val="426161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0">
  <p:cSld>
    <p:bg>
      <p:bgPr>
        <a:gradFill flip="none" rotWithShape="1">
          <a:gsLst>
            <a:gs pos="0">
              <a:schemeClr val="accent4">
                <a:lumMod val="75000"/>
              </a:schemeClr>
            </a:gs>
            <a:gs pos="48000">
              <a:schemeClr val="tx1"/>
            </a:gs>
            <a:gs pos="83000">
              <a:schemeClr val="tx1"/>
            </a:gs>
            <a:gs pos="100000">
              <a:schemeClr val="tx1"/>
            </a:gs>
          </a:gsLst>
          <a:lin ang="135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6700E-13A4-AE42-A286-7400E672186A}"/>
              </a:ext>
            </a:extLst>
          </p:cNvPr>
          <p:cNvSpPr>
            <a:spLocks noGrp="1"/>
          </p:cNvSpPr>
          <p:nvPr>
            <p:ph type="title"/>
          </p:nvPr>
        </p:nvSpPr>
        <p:spPr>
          <a:xfrm>
            <a:off x="319086" y="220181"/>
            <a:ext cx="11553825" cy="1325563"/>
          </a:xfrm>
        </p:spPr>
        <p:txBody>
          <a:bodyPr>
            <a:normAutofit/>
          </a:bodyPr>
          <a:lstStyle/>
          <a:p>
            <a:pPr algn="ctr"/>
            <a:r>
              <a:rPr lang="en-US" sz="4000" dirty="0">
                <a:solidFill>
                  <a:schemeClr val="bg1"/>
                </a:solidFill>
                <a:latin typeface="Engravers MT" panose="02090707080505020304" pitchFamily="18" charset="77"/>
              </a:rPr>
              <a:t>The Imputation of the            Sins of Adam to Mankind</a:t>
            </a:r>
          </a:p>
        </p:txBody>
      </p:sp>
      <p:sp>
        <p:nvSpPr>
          <p:cNvPr id="3" name="Content Placeholder 2">
            <a:extLst>
              <a:ext uri="{FF2B5EF4-FFF2-40B4-BE49-F238E27FC236}">
                <a16:creationId xmlns:a16="http://schemas.microsoft.com/office/drawing/2014/main" id="{AD5CEB60-BEBE-FD47-A47B-C60BCD3EB28A}"/>
              </a:ext>
            </a:extLst>
          </p:cNvPr>
          <p:cNvSpPr>
            <a:spLocks noGrp="1"/>
          </p:cNvSpPr>
          <p:nvPr>
            <p:ph idx="1"/>
          </p:nvPr>
        </p:nvSpPr>
        <p:spPr>
          <a:xfrm>
            <a:off x="319087" y="1718140"/>
            <a:ext cx="11553825" cy="4847119"/>
          </a:xfrm>
        </p:spPr>
        <p:txBody>
          <a:bodyPr>
            <a:normAutofit/>
          </a:bodyPr>
          <a:lstStyle/>
          <a:p>
            <a:pPr marL="0" indent="0">
              <a:buNone/>
            </a:pPr>
            <a:r>
              <a:rPr lang="en-US" sz="3600" b="1" dirty="0">
                <a:solidFill>
                  <a:schemeClr val="bg1"/>
                </a:solidFill>
              </a:rPr>
              <a:t>Sin Cannot be Transferred</a:t>
            </a:r>
          </a:p>
          <a:p>
            <a:r>
              <a:rPr lang="en-US" sz="3200" i="1" dirty="0">
                <a:solidFill>
                  <a:schemeClr val="bg1"/>
                </a:solidFill>
              </a:rPr>
              <a:t>Ezekiel 18:19-20 </a:t>
            </a:r>
            <a:r>
              <a:rPr lang="en-US" sz="3200" dirty="0">
                <a:solidFill>
                  <a:schemeClr val="bg1"/>
                </a:solidFill>
              </a:rPr>
              <a:t>– sin is upon the sinner only.</a:t>
            </a:r>
          </a:p>
          <a:p>
            <a:r>
              <a:rPr lang="en-US" sz="3200" dirty="0">
                <a:solidFill>
                  <a:schemeClr val="bg1"/>
                </a:solidFill>
              </a:rPr>
              <a:t>See David – </a:t>
            </a:r>
            <a:r>
              <a:rPr lang="en-US" sz="3200" i="1" dirty="0">
                <a:solidFill>
                  <a:schemeClr val="bg1"/>
                </a:solidFill>
              </a:rPr>
              <a:t>Romans 4:7-8 (cf. Psalm 32:1-2) </a:t>
            </a:r>
            <a:r>
              <a:rPr lang="en-US" sz="3200" dirty="0">
                <a:solidFill>
                  <a:schemeClr val="bg1"/>
                </a:solidFill>
              </a:rPr>
              <a:t>– the lawless deeds and sin belonged to </a:t>
            </a:r>
            <a:r>
              <a:rPr lang="en-US" sz="3200" i="1" dirty="0">
                <a:solidFill>
                  <a:schemeClr val="bg1"/>
                </a:solidFill>
              </a:rPr>
              <a:t>“the man.”</a:t>
            </a:r>
          </a:p>
          <a:p>
            <a:pPr lvl="1"/>
            <a:r>
              <a:rPr lang="en-US" sz="3200" dirty="0">
                <a:solidFill>
                  <a:schemeClr val="bg1"/>
                </a:solidFill>
              </a:rPr>
              <a:t>Also – </a:t>
            </a:r>
            <a:r>
              <a:rPr lang="en-US" sz="3200" i="1" dirty="0">
                <a:solidFill>
                  <a:schemeClr val="bg1"/>
                </a:solidFill>
              </a:rPr>
              <a:t>Romans 3:3-4 (cf. Psalm 51:1-2, 3-4) </a:t>
            </a:r>
            <a:r>
              <a:rPr lang="en-US" sz="3200" dirty="0">
                <a:solidFill>
                  <a:schemeClr val="bg1"/>
                </a:solidFill>
              </a:rPr>
              <a:t>– he acknowledged his own sins.</a:t>
            </a:r>
          </a:p>
        </p:txBody>
      </p:sp>
      <p:grpSp>
        <p:nvGrpSpPr>
          <p:cNvPr id="4" name="Group 3">
            <a:extLst>
              <a:ext uri="{FF2B5EF4-FFF2-40B4-BE49-F238E27FC236}">
                <a16:creationId xmlns:a16="http://schemas.microsoft.com/office/drawing/2014/main" id="{0079C447-811B-2A4A-BD13-36C46D548B93}"/>
              </a:ext>
            </a:extLst>
          </p:cNvPr>
          <p:cNvGrpSpPr/>
          <p:nvPr/>
        </p:nvGrpSpPr>
        <p:grpSpPr>
          <a:xfrm>
            <a:off x="10046506" y="5723906"/>
            <a:ext cx="1982926" cy="968626"/>
            <a:chOff x="4591694" y="2672603"/>
            <a:chExt cx="3008614" cy="1469657"/>
          </a:xfrm>
        </p:grpSpPr>
        <p:sp>
          <p:nvSpPr>
            <p:cNvPr id="5" name="Curved Up Arrow 4">
              <a:extLst>
                <a:ext uri="{FF2B5EF4-FFF2-40B4-BE49-F238E27FC236}">
                  <a16:creationId xmlns:a16="http://schemas.microsoft.com/office/drawing/2014/main" id="{AC38F9ED-F718-534D-8E76-58A41C7E8A9A}"/>
                </a:ext>
              </a:extLst>
            </p:cNvPr>
            <p:cNvSpPr/>
            <p:nvPr/>
          </p:nvSpPr>
          <p:spPr>
            <a:xfrm rot="21258391" flipH="1">
              <a:off x="4674913" y="3472793"/>
              <a:ext cx="2891711" cy="669467"/>
            </a:xfrm>
            <a:prstGeom prst="curvedUpArrow">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Down Arrow 5">
              <a:extLst>
                <a:ext uri="{FF2B5EF4-FFF2-40B4-BE49-F238E27FC236}">
                  <a16:creationId xmlns:a16="http://schemas.microsoft.com/office/drawing/2014/main" id="{0E909813-C850-2845-A505-20B2C8078760}"/>
                </a:ext>
              </a:extLst>
            </p:cNvPr>
            <p:cNvSpPr/>
            <p:nvPr/>
          </p:nvSpPr>
          <p:spPr>
            <a:xfrm rot="21228535">
              <a:off x="4631161" y="2672603"/>
              <a:ext cx="2865214" cy="613537"/>
            </a:xfrm>
            <a:prstGeom prst="curvedDownArrow">
              <a:avLst/>
            </a:prstGeom>
            <a:solidFill>
              <a:schemeClr val="accent4">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iamond 6">
              <a:extLst>
                <a:ext uri="{FF2B5EF4-FFF2-40B4-BE49-F238E27FC236}">
                  <a16:creationId xmlns:a16="http://schemas.microsoft.com/office/drawing/2014/main" id="{7507055F-B461-E343-A42A-E218C5C16A43}"/>
                </a:ext>
              </a:extLst>
            </p:cNvPr>
            <p:cNvSpPr/>
            <p:nvPr/>
          </p:nvSpPr>
          <p:spPr>
            <a:xfrm>
              <a:off x="4591694" y="3130388"/>
              <a:ext cx="453836" cy="453836"/>
            </a:xfrm>
            <a:prstGeom prst="diamond">
              <a:avLst/>
            </a:prstGeom>
            <a:solidFill>
              <a:schemeClr val="accent4">
                <a:lumMod val="75000"/>
              </a:schemeClr>
            </a:solidFill>
            <a:ln w="38100">
              <a:solidFill>
                <a:schemeClr val="tx1"/>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a:extLst>
                <a:ext uri="{FF2B5EF4-FFF2-40B4-BE49-F238E27FC236}">
                  <a16:creationId xmlns:a16="http://schemas.microsoft.com/office/drawing/2014/main" id="{ED38F752-DEA7-324C-AB50-253B2240BC27}"/>
                </a:ext>
              </a:extLst>
            </p:cNvPr>
            <p:cNvSpPr/>
            <p:nvPr/>
          </p:nvSpPr>
          <p:spPr>
            <a:xfrm>
              <a:off x="7146472" y="3140847"/>
              <a:ext cx="453836" cy="453836"/>
            </a:xfrm>
            <a:prstGeom prst="diamond">
              <a:avLst/>
            </a:prstGeom>
            <a:solidFill>
              <a:schemeClr val="tx1"/>
            </a:solidFill>
            <a:ln w="38100">
              <a:solidFill>
                <a:schemeClr val="accent4">
                  <a:lumMod val="75000"/>
                </a:schemeClr>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6CF2D131-07C4-414F-B203-C5AA37F573AC}"/>
              </a:ext>
            </a:extLst>
          </p:cNvPr>
          <p:cNvSpPr txBox="1">
            <a:spLocks/>
          </p:cNvSpPr>
          <p:nvPr/>
        </p:nvSpPr>
        <p:spPr>
          <a:xfrm>
            <a:off x="9854377" y="5571924"/>
            <a:ext cx="2399830" cy="7896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dirty="0">
                <a:effectLst>
                  <a:outerShdw blurRad="50800" dist="38100" dir="5400000" algn="t" rotWithShape="0">
                    <a:prstClr val="black"/>
                  </a:outerShdw>
                </a:effectLst>
                <a:latin typeface="Engravers MT" panose="02090707080505020304" pitchFamily="18" charset="77"/>
                <a:ea typeface="Impact Label Reversed" pitchFamily="2" charset="0"/>
              </a:rPr>
              <a:t>Imput</a:t>
            </a:r>
            <a:r>
              <a:rPr lang="en-US" sz="1200" dirty="0">
                <a:solidFill>
                  <a:schemeClr val="accent4">
                    <a:lumMod val="75000"/>
                  </a:schemeClr>
                </a:solidFill>
                <a:effectLst>
                  <a:outerShdw blurRad="50800" dist="38100" dir="5400000" algn="t" rotWithShape="0">
                    <a:prstClr val="black"/>
                  </a:outerShdw>
                </a:effectLst>
                <a:latin typeface="Engravers MT" panose="02090707080505020304" pitchFamily="18" charset="77"/>
                <a:ea typeface="Impact Label Reversed" pitchFamily="2" charset="0"/>
              </a:rPr>
              <a:t>ation</a:t>
            </a:r>
          </a:p>
        </p:txBody>
      </p:sp>
    </p:spTree>
    <p:extLst>
      <p:ext uri="{BB962C8B-B14F-4D97-AF65-F5344CB8AC3E}">
        <p14:creationId xmlns:p14="http://schemas.microsoft.com/office/powerpoint/2010/main" val="268178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0">
  <p:cSld>
    <p:bg>
      <p:bgPr>
        <a:gradFill flip="none" rotWithShape="1">
          <a:gsLst>
            <a:gs pos="0">
              <a:schemeClr val="accent4">
                <a:lumMod val="75000"/>
              </a:schemeClr>
            </a:gs>
            <a:gs pos="48000">
              <a:schemeClr val="tx1"/>
            </a:gs>
            <a:gs pos="83000">
              <a:schemeClr val="tx1"/>
            </a:gs>
            <a:gs pos="100000">
              <a:schemeClr val="tx1"/>
            </a:gs>
          </a:gsLst>
          <a:lin ang="135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6700E-13A4-AE42-A286-7400E672186A}"/>
              </a:ext>
            </a:extLst>
          </p:cNvPr>
          <p:cNvSpPr>
            <a:spLocks noGrp="1"/>
          </p:cNvSpPr>
          <p:nvPr>
            <p:ph type="title"/>
          </p:nvPr>
        </p:nvSpPr>
        <p:spPr>
          <a:xfrm>
            <a:off x="319086" y="220181"/>
            <a:ext cx="11553825" cy="1325563"/>
          </a:xfrm>
        </p:spPr>
        <p:txBody>
          <a:bodyPr>
            <a:normAutofit/>
          </a:bodyPr>
          <a:lstStyle/>
          <a:p>
            <a:pPr algn="ctr"/>
            <a:r>
              <a:rPr lang="en-US" sz="4000" dirty="0">
                <a:solidFill>
                  <a:schemeClr val="bg1"/>
                </a:solidFill>
                <a:latin typeface="Engravers MT" panose="02090707080505020304" pitchFamily="18" charset="77"/>
              </a:rPr>
              <a:t>The Imputation of the            Sins of Adam to Mankind</a:t>
            </a:r>
          </a:p>
        </p:txBody>
      </p:sp>
      <p:sp>
        <p:nvSpPr>
          <p:cNvPr id="3" name="Content Placeholder 2">
            <a:extLst>
              <a:ext uri="{FF2B5EF4-FFF2-40B4-BE49-F238E27FC236}">
                <a16:creationId xmlns:a16="http://schemas.microsoft.com/office/drawing/2014/main" id="{AD5CEB60-BEBE-FD47-A47B-C60BCD3EB28A}"/>
              </a:ext>
            </a:extLst>
          </p:cNvPr>
          <p:cNvSpPr>
            <a:spLocks noGrp="1"/>
          </p:cNvSpPr>
          <p:nvPr>
            <p:ph idx="1"/>
          </p:nvPr>
        </p:nvSpPr>
        <p:spPr>
          <a:xfrm>
            <a:off x="319087" y="1718140"/>
            <a:ext cx="11553825" cy="4847119"/>
          </a:xfrm>
        </p:spPr>
        <p:txBody>
          <a:bodyPr>
            <a:normAutofit/>
          </a:bodyPr>
          <a:lstStyle/>
          <a:p>
            <a:pPr marL="0" indent="0">
              <a:buNone/>
            </a:pPr>
            <a:r>
              <a:rPr lang="en-US" sz="3600" b="1" dirty="0">
                <a:solidFill>
                  <a:schemeClr val="bg1"/>
                </a:solidFill>
              </a:rPr>
              <a:t>Sin Cannot be Transferred</a:t>
            </a:r>
          </a:p>
          <a:p>
            <a:r>
              <a:rPr lang="en-US" sz="3200" i="1" dirty="0">
                <a:solidFill>
                  <a:schemeClr val="bg1"/>
                </a:solidFill>
              </a:rPr>
              <a:t>Ezekiel 18:19-20 </a:t>
            </a:r>
            <a:r>
              <a:rPr lang="en-US" sz="3200" dirty="0">
                <a:solidFill>
                  <a:schemeClr val="bg1"/>
                </a:solidFill>
              </a:rPr>
              <a:t>– sin is upon the sinner only.</a:t>
            </a:r>
          </a:p>
          <a:p>
            <a:r>
              <a:rPr lang="en-US" sz="3200" dirty="0">
                <a:solidFill>
                  <a:schemeClr val="bg1"/>
                </a:solidFill>
              </a:rPr>
              <a:t>What about </a:t>
            </a:r>
            <a:r>
              <a:rPr lang="en-US" sz="3200" i="1" dirty="0">
                <a:solidFill>
                  <a:schemeClr val="bg1"/>
                </a:solidFill>
              </a:rPr>
              <a:t>Romans 5:18-19</a:t>
            </a:r>
            <a:r>
              <a:rPr lang="en-US" sz="3200" dirty="0">
                <a:solidFill>
                  <a:schemeClr val="bg1"/>
                </a:solidFill>
              </a:rPr>
              <a:t>?</a:t>
            </a:r>
          </a:p>
          <a:p>
            <a:pPr lvl="1"/>
            <a:r>
              <a:rPr lang="en-US" sz="3200" dirty="0">
                <a:solidFill>
                  <a:schemeClr val="bg1"/>
                </a:solidFill>
              </a:rPr>
              <a:t>Must remember the context – </a:t>
            </a:r>
            <a:r>
              <a:rPr lang="en-US" sz="3200" i="1" dirty="0">
                <a:solidFill>
                  <a:schemeClr val="bg1"/>
                </a:solidFill>
              </a:rPr>
              <a:t>(v. 12) </a:t>
            </a:r>
            <a:r>
              <a:rPr lang="en-US" sz="3200" dirty="0">
                <a:solidFill>
                  <a:schemeClr val="bg1"/>
                </a:solidFill>
              </a:rPr>
              <a:t>– </a:t>
            </a:r>
            <a:r>
              <a:rPr lang="en-US" sz="3200" i="1" dirty="0">
                <a:solidFill>
                  <a:schemeClr val="bg1"/>
                </a:solidFill>
              </a:rPr>
              <a:t>“because ALL sinned”</a:t>
            </a:r>
          </a:p>
          <a:p>
            <a:pPr lvl="2"/>
            <a:r>
              <a:rPr lang="en-US" sz="3200" i="1" dirty="0">
                <a:solidFill>
                  <a:schemeClr val="bg1"/>
                </a:solidFill>
              </a:rPr>
              <a:t>(v. 14) </a:t>
            </a:r>
            <a:r>
              <a:rPr lang="en-US" sz="3200" dirty="0">
                <a:solidFill>
                  <a:schemeClr val="bg1"/>
                </a:solidFill>
              </a:rPr>
              <a:t>– in their own way.</a:t>
            </a:r>
          </a:p>
          <a:p>
            <a:pPr lvl="1"/>
            <a:r>
              <a:rPr lang="en-US" sz="3200" i="1" dirty="0">
                <a:solidFill>
                  <a:schemeClr val="bg1"/>
                </a:solidFill>
              </a:rPr>
              <a:t>(v. 17) </a:t>
            </a:r>
            <a:r>
              <a:rPr lang="en-US" sz="3200" dirty="0">
                <a:solidFill>
                  <a:schemeClr val="bg1"/>
                </a:solidFill>
              </a:rPr>
              <a:t>– </a:t>
            </a:r>
            <a:r>
              <a:rPr lang="en-US" sz="3200" i="1" dirty="0">
                <a:solidFill>
                  <a:schemeClr val="bg1"/>
                </a:solidFill>
              </a:rPr>
              <a:t>“reigned” </a:t>
            </a:r>
            <a:r>
              <a:rPr lang="en-US" sz="3200" dirty="0">
                <a:solidFill>
                  <a:schemeClr val="bg1"/>
                </a:solidFill>
              </a:rPr>
              <a:t>through Adam – </a:t>
            </a:r>
            <a:r>
              <a:rPr lang="en-US" sz="3200" i="1" dirty="0">
                <a:solidFill>
                  <a:schemeClr val="bg1"/>
                </a:solidFill>
              </a:rPr>
              <a:t>(v. 21) </a:t>
            </a:r>
            <a:r>
              <a:rPr lang="en-US" sz="3200" dirty="0">
                <a:solidFill>
                  <a:schemeClr val="bg1"/>
                </a:solidFill>
              </a:rPr>
              <a:t>– with sin.</a:t>
            </a:r>
          </a:p>
          <a:p>
            <a:pPr lvl="2"/>
            <a:r>
              <a:rPr lang="en-US" sz="3200" dirty="0">
                <a:solidFill>
                  <a:schemeClr val="bg1"/>
                </a:solidFill>
              </a:rPr>
              <a:t>Reign – </a:t>
            </a:r>
            <a:r>
              <a:rPr lang="en-US" sz="3200" i="1" dirty="0" err="1">
                <a:solidFill>
                  <a:schemeClr val="bg1"/>
                </a:solidFill>
              </a:rPr>
              <a:t>basileuo</a:t>
            </a:r>
            <a:r>
              <a:rPr lang="en-US" sz="3200" i="1" dirty="0">
                <a:solidFill>
                  <a:schemeClr val="bg1"/>
                </a:solidFill>
              </a:rPr>
              <a:t>̄</a:t>
            </a:r>
            <a:r>
              <a:rPr lang="en-US" sz="3200" dirty="0">
                <a:solidFill>
                  <a:schemeClr val="bg1"/>
                </a:solidFill>
              </a:rPr>
              <a:t>; is “ingressive,” stressing the point of entrance. (VINE) </a:t>
            </a:r>
          </a:p>
        </p:txBody>
      </p:sp>
      <p:grpSp>
        <p:nvGrpSpPr>
          <p:cNvPr id="4" name="Group 3">
            <a:extLst>
              <a:ext uri="{FF2B5EF4-FFF2-40B4-BE49-F238E27FC236}">
                <a16:creationId xmlns:a16="http://schemas.microsoft.com/office/drawing/2014/main" id="{0079C447-811B-2A4A-BD13-36C46D548B93}"/>
              </a:ext>
            </a:extLst>
          </p:cNvPr>
          <p:cNvGrpSpPr/>
          <p:nvPr/>
        </p:nvGrpSpPr>
        <p:grpSpPr>
          <a:xfrm>
            <a:off x="10046506" y="5723906"/>
            <a:ext cx="1982926" cy="968626"/>
            <a:chOff x="4591694" y="2672603"/>
            <a:chExt cx="3008614" cy="1469657"/>
          </a:xfrm>
        </p:grpSpPr>
        <p:sp>
          <p:nvSpPr>
            <p:cNvPr id="5" name="Curved Up Arrow 4">
              <a:extLst>
                <a:ext uri="{FF2B5EF4-FFF2-40B4-BE49-F238E27FC236}">
                  <a16:creationId xmlns:a16="http://schemas.microsoft.com/office/drawing/2014/main" id="{AC38F9ED-F718-534D-8E76-58A41C7E8A9A}"/>
                </a:ext>
              </a:extLst>
            </p:cNvPr>
            <p:cNvSpPr/>
            <p:nvPr/>
          </p:nvSpPr>
          <p:spPr>
            <a:xfrm rot="21258391" flipH="1">
              <a:off x="4674913" y="3472793"/>
              <a:ext cx="2891711" cy="669467"/>
            </a:xfrm>
            <a:prstGeom prst="curvedUpArrow">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Down Arrow 5">
              <a:extLst>
                <a:ext uri="{FF2B5EF4-FFF2-40B4-BE49-F238E27FC236}">
                  <a16:creationId xmlns:a16="http://schemas.microsoft.com/office/drawing/2014/main" id="{0E909813-C850-2845-A505-20B2C8078760}"/>
                </a:ext>
              </a:extLst>
            </p:cNvPr>
            <p:cNvSpPr/>
            <p:nvPr/>
          </p:nvSpPr>
          <p:spPr>
            <a:xfrm rot="21228535">
              <a:off x="4631161" y="2672603"/>
              <a:ext cx="2865214" cy="613537"/>
            </a:xfrm>
            <a:prstGeom prst="curvedDownArrow">
              <a:avLst/>
            </a:prstGeom>
            <a:solidFill>
              <a:schemeClr val="accent4">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iamond 6">
              <a:extLst>
                <a:ext uri="{FF2B5EF4-FFF2-40B4-BE49-F238E27FC236}">
                  <a16:creationId xmlns:a16="http://schemas.microsoft.com/office/drawing/2014/main" id="{7507055F-B461-E343-A42A-E218C5C16A43}"/>
                </a:ext>
              </a:extLst>
            </p:cNvPr>
            <p:cNvSpPr/>
            <p:nvPr/>
          </p:nvSpPr>
          <p:spPr>
            <a:xfrm>
              <a:off x="4591694" y="3130388"/>
              <a:ext cx="453836" cy="453836"/>
            </a:xfrm>
            <a:prstGeom prst="diamond">
              <a:avLst/>
            </a:prstGeom>
            <a:solidFill>
              <a:schemeClr val="accent4">
                <a:lumMod val="75000"/>
              </a:schemeClr>
            </a:solidFill>
            <a:ln w="38100">
              <a:solidFill>
                <a:schemeClr val="tx1"/>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a:extLst>
                <a:ext uri="{FF2B5EF4-FFF2-40B4-BE49-F238E27FC236}">
                  <a16:creationId xmlns:a16="http://schemas.microsoft.com/office/drawing/2014/main" id="{ED38F752-DEA7-324C-AB50-253B2240BC27}"/>
                </a:ext>
              </a:extLst>
            </p:cNvPr>
            <p:cNvSpPr/>
            <p:nvPr/>
          </p:nvSpPr>
          <p:spPr>
            <a:xfrm>
              <a:off x="7146472" y="3140847"/>
              <a:ext cx="453836" cy="453836"/>
            </a:xfrm>
            <a:prstGeom prst="diamond">
              <a:avLst/>
            </a:prstGeom>
            <a:solidFill>
              <a:schemeClr val="tx1"/>
            </a:solidFill>
            <a:ln w="38100">
              <a:solidFill>
                <a:schemeClr val="accent4">
                  <a:lumMod val="75000"/>
                </a:schemeClr>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6CF2D131-07C4-414F-B203-C5AA37F573AC}"/>
              </a:ext>
            </a:extLst>
          </p:cNvPr>
          <p:cNvSpPr txBox="1">
            <a:spLocks/>
          </p:cNvSpPr>
          <p:nvPr/>
        </p:nvSpPr>
        <p:spPr>
          <a:xfrm>
            <a:off x="9854377" y="5571924"/>
            <a:ext cx="2399830" cy="7896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dirty="0">
                <a:effectLst>
                  <a:outerShdw blurRad="50800" dist="38100" dir="5400000" algn="t" rotWithShape="0">
                    <a:prstClr val="black"/>
                  </a:outerShdw>
                </a:effectLst>
                <a:latin typeface="Engravers MT" panose="02090707080505020304" pitchFamily="18" charset="77"/>
                <a:ea typeface="Impact Label Reversed" pitchFamily="2" charset="0"/>
              </a:rPr>
              <a:t>Imput</a:t>
            </a:r>
            <a:r>
              <a:rPr lang="en-US" sz="1200" dirty="0">
                <a:solidFill>
                  <a:schemeClr val="accent4">
                    <a:lumMod val="75000"/>
                  </a:schemeClr>
                </a:solidFill>
                <a:effectLst>
                  <a:outerShdw blurRad="50800" dist="38100" dir="5400000" algn="t" rotWithShape="0">
                    <a:prstClr val="black"/>
                  </a:outerShdw>
                </a:effectLst>
                <a:latin typeface="Engravers MT" panose="02090707080505020304" pitchFamily="18" charset="77"/>
                <a:ea typeface="Impact Label Reversed" pitchFamily="2" charset="0"/>
              </a:rPr>
              <a:t>ation</a:t>
            </a:r>
          </a:p>
        </p:txBody>
      </p:sp>
    </p:spTree>
    <p:extLst>
      <p:ext uri="{BB962C8B-B14F-4D97-AF65-F5344CB8AC3E}">
        <p14:creationId xmlns:p14="http://schemas.microsoft.com/office/powerpoint/2010/main" val="2447901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48000">
              <a:schemeClr val="tx1"/>
            </a:gs>
            <a:gs pos="83000">
              <a:schemeClr val="tx1"/>
            </a:gs>
            <a:gs pos="100000">
              <a:schemeClr val="tx1"/>
            </a:gs>
          </a:gsLst>
          <a:lin ang="135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6700E-13A4-AE42-A286-7400E672186A}"/>
              </a:ext>
            </a:extLst>
          </p:cNvPr>
          <p:cNvSpPr>
            <a:spLocks noGrp="1"/>
          </p:cNvSpPr>
          <p:nvPr>
            <p:ph type="title"/>
          </p:nvPr>
        </p:nvSpPr>
        <p:spPr>
          <a:xfrm>
            <a:off x="319086" y="220181"/>
            <a:ext cx="11553825" cy="1325563"/>
          </a:xfrm>
        </p:spPr>
        <p:txBody>
          <a:bodyPr>
            <a:normAutofit/>
          </a:bodyPr>
          <a:lstStyle/>
          <a:p>
            <a:pPr algn="ctr"/>
            <a:r>
              <a:rPr lang="en-US" sz="4000" dirty="0">
                <a:solidFill>
                  <a:schemeClr val="bg1"/>
                </a:solidFill>
                <a:latin typeface="Engravers MT" panose="02090707080505020304" pitchFamily="18" charset="77"/>
              </a:rPr>
              <a:t>The Imputation of the            Sins of Mankind to Christ</a:t>
            </a:r>
          </a:p>
        </p:txBody>
      </p:sp>
      <p:sp>
        <p:nvSpPr>
          <p:cNvPr id="3" name="Content Placeholder 2">
            <a:extLst>
              <a:ext uri="{FF2B5EF4-FFF2-40B4-BE49-F238E27FC236}">
                <a16:creationId xmlns:a16="http://schemas.microsoft.com/office/drawing/2014/main" id="{AD5CEB60-BEBE-FD47-A47B-C60BCD3EB28A}"/>
              </a:ext>
            </a:extLst>
          </p:cNvPr>
          <p:cNvSpPr>
            <a:spLocks noGrp="1"/>
          </p:cNvSpPr>
          <p:nvPr>
            <p:ph idx="1"/>
          </p:nvPr>
        </p:nvSpPr>
        <p:spPr>
          <a:xfrm>
            <a:off x="319087" y="1718140"/>
            <a:ext cx="11553825" cy="4847119"/>
          </a:xfrm>
        </p:spPr>
        <p:txBody>
          <a:bodyPr>
            <a:normAutofit/>
          </a:bodyPr>
          <a:lstStyle/>
          <a:p>
            <a:pPr marL="0" indent="0">
              <a:buNone/>
            </a:pPr>
            <a:r>
              <a:rPr lang="en-US" sz="3600" b="1" dirty="0">
                <a:solidFill>
                  <a:schemeClr val="bg1"/>
                </a:solidFill>
              </a:rPr>
              <a:t>Sin Cannot be Transferred</a:t>
            </a:r>
          </a:p>
          <a:p>
            <a:r>
              <a:rPr lang="en-US" sz="3200" i="1" dirty="0">
                <a:solidFill>
                  <a:schemeClr val="bg1"/>
                </a:solidFill>
              </a:rPr>
              <a:t>Ezekiel 18:19-20 </a:t>
            </a:r>
            <a:r>
              <a:rPr lang="en-US" sz="3200" dirty="0">
                <a:solidFill>
                  <a:schemeClr val="bg1"/>
                </a:solidFill>
              </a:rPr>
              <a:t>– sin is upon the sinner only.</a:t>
            </a:r>
          </a:p>
          <a:p>
            <a:r>
              <a:rPr lang="en-US" sz="3200" dirty="0">
                <a:solidFill>
                  <a:schemeClr val="bg1"/>
                </a:solidFill>
              </a:rPr>
              <a:t>The Bible does not speak of the transfer of sin, but the forgiveness of sin – </a:t>
            </a:r>
            <a:r>
              <a:rPr lang="en-US" sz="3200" i="1" dirty="0">
                <a:solidFill>
                  <a:schemeClr val="bg1"/>
                </a:solidFill>
              </a:rPr>
              <a:t>Hebrews 8:12</a:t>
            </a:r>
          </a:p>
        </p:txBody>
      </p:sp>
      <p:grpSp>
        <p:nvGrpSpPr>
          <p:cNvPr id="4" name="Group 3">
            <a:extLst>
              <a:ext uri="{FF2B5EF4-FFF2-40B4-BE49-F238E27FC236}">
                <a16:creationId xmlns:a16="http://schemas.microsoft.com/office/drawing/2014/main" id="{0079C447-811B-2A4A-BD13-36C46D548B93}"/>
              </a:ext>
            </a:extLst>
          </p:cNvPr>
          <p:cNvGrpSpPr/>
          <p:nvPr/>
        </p:nvGrpSpPr>
        <p:grpSpPr>
          <a:xfrm>
            <a:off x="10046506" y="5723906"/>
            <a:ext cx="1982926" cy="968626"/>
            <a:chOff x="4591694" y="2672603"/>
            <a:chExt cx="3008614" cy="1469657"/>
          </a:xfrm>
        </p:grpSpPr>
        <p:sp>
          <p:nvSpPr>
            <p:cNvPr id="5" name="Curved Up Arrow 4">
              <a:extLst>
                <a:ext uri="{FF2B5EF4-FFF2-40B4-BE49-F238E27FC236}">
                  <a16:creationId xmlns:a16="http://schemas.microsoft.com/office/drawing/2014/main" id="{AC38F9ED-F718-534D-8E76-58A41C7E8A9A}"/>
                </a:ext>
              </a:extLst>
            </p:cNvPr>
            <p:cNvSpPr/>
            <p:nvPr/>
          </p:nvSpPr>
          <p:spPr>
            <a:xfrm rot="21258391" flipH="1">
              <a:off x="4674913" y="3472793"/>
              <a:ext cx="2891711" cy="669467"/>
            </a:xfrm>
            <a:prstGeom prst="curvedUpArrow">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Down Arrow 5">
              <a:extLst>
                <a:ext uri="{FF2B5EF4-FFF2-40B4-BE49-F238E27FC236}">
                  <a16:creationId xmlns:a16="http://schemas.microsoft.com/office/drawing/2014/main" id="{0E909813-C850-2845-A505-20B2C8078760}"/>
                </a:ext>
              </a:extLst>
            </p:cNvPr>
            <p:cNvSpPr/>
            <p:nvPr/>
          </p:nvSpPr>
          <p:spPr>
            <a:xfrm rot="21228535">
              <a:off x="4631161" y="2672603"/>
              <a:ext cx="2865214" cy="613537"/>
            </a:xfrm>
            <a:prstGeom prst="curvedDownArrow">
              <a:avLst/>
            </a:prstGeom>
            <a:solidFill>
              <a:schemeClr val="accent4">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iamond 6">
              <a:extLst>
                <a:ext uri="{FF2B5EF4-FFF2-40B4-BE49-F238E27FC236}">
                  <a16:creationId xmlns:a16="http://schemas.microsoft.com/office/drawing/2014/main" id="{7507055F-B461-E343-A42A-E218C5C16A43}"/>
                </a:ext>
              </a:extLst>
            </p:cNvPr>
            <p:cNvSpPr/>
            <p:nvPr/>
          </p:nvSpPr>
          <p:spPr>
            <a:xfrm>
              <a:off x="4591694" y="3130388"/>
              <a:ext cx="453836" cy="453836"/>
            </a:xfrm>
            <a:prstGeom prst="diamond">
              <a:avLst/>
            </a:prstGeom>
            <a:solidFill>
              <a:schemeClr val="accent4">
                <a:lumMod val="75000"/>
              </a:schemeClr>
            </a:solidFill>
            <a:ln w="38100">
              <a:solidFill>
                <a:schemeClr val="tx1"/>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a:extLst>
                <a:ext uri="{FF2B5EF4-FFF2-40B4-BE49-F238E27FC236}">
                  <a16:creationId xmlns:a16="http://schemas.microsoft.com/office/drawing/2014/main" id="{ED38F752-DEA7-324C-AB50-253B2240BC27}"/>
                </a:ext>
              </a:extLst>
            </p:cNvPr>
            <p:cNvSpPr/>
            <p:nvPr/>
          </p:nvSpPr>
          <p:spPr>
            <a:xfrm>
              <a:off x="7146472" y="3140847"/>
              <a:ext cx="453836" cy="453836"/>
            </a:xfrm>
            <a:prstGeom prst="diamond">
              <a:avLst/>
            </a:prstGeom>
            <a:solidFill>
              <a:schemeClr val="tx1"/>
            </a:solidFill>
            <a:ln w="38100">
              <a:solidFill>
                <a:schemeClr val="accent4">
                  <a:lumMod val="75000"/>
                </a:schemeClr>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6CF2D131-07C4-414F-B203-C5AA37F573AC}"/>
              </a:ext>
            </a:extLst>
          </p:cNvPr>
          <p:cNvSpPr txBox="1">
            <a:spLocks/>
          </p:cNvSpPr>
          <p:nvPr/>
        </p:nvSpPr>
        <p:spPr>
          <a:xfrm>
            <a:off x="9854377" y="5571924"/>
            <a:ext cx="2399830" cy="7896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dirty="0">
                <a:effectLst>
                  <a:outerShdw blurRad="50800" dist="38100" dir="5400000" algn="t" rotWithShape="0">
                    <a:prstClr val="black"/>
                  </a:outerShdw>
                </a:effectLst>
                <a:latin typeface="Engravers MT" panose="02090707080505020304" pitchFamily="18" charset="77"/>
                <a:ea typeface="Impact Label Reversed" pitchFamily="2" charset="0"/>
              </a:rPr>
              <a:t>Imput</a:t>
            </a:r>
            <a:r>
              <a:rPr lang="en-US" sz="1200" dirty="0">
                <a:solidFill>
                  <a:schemeClr val="accent4">
                    <a:lumMod val="75000"/>
                  </a:schemeClr>
                </a:solidFill>
                <a:effectLst>
                  <a:outerShdw blurRad="50800" dist="38100" dir="5400000" algn="t" rotWithShape="0">
                    <a:prstClr val="black"/>
                  </a:outerShdw>
                </a:effectLst>
                <a:latin typeface="Engravers MT" panose="02090707080505020304" pitchFamily="18" charset="77"/>
                <a:ea typeface="Impact Label Reversed" pitchFamily="2" charset="0"/>
              </a:rPr>
              <a:t>ation</a:t>
            </a:r>
          </a:p>
        </p:txBody>
      </p:sp>
    </p:spTree>
    <p:extLst>
      <p:ext uri="{BB962C8B-B14F-4D97-AF65-F5344CB8AC3E}">
        <p14:creationId xmlns:p14="http://schemas.microsoft.com/office/powerpoint/2010/main" val="106126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48000">
              <a:schemeClr val="tx1"/>
            </a:gs>
            <a:gs pos="83000">
              <a:schemeClr val="tx1"/>
            </a:gs>
            <a:gs pos="100000">
              <a:schemeClr val="tx1"/>
            </a:gs>
          </a:gsLst>
          <a:lin ang="135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6700E-13A4-AE42-A286-7400E672186A}"/>
              </a:ext>
            </a:extLst>
          </p:cNvPr>
          <p:cNvSpPr>
            <a:spLocks noGrp="1"/>
          </p:cNvSpPr>
          <p:nvPr>
            <p:ph type="title"/>
          </p:nvPr>
        </p:nvSpPr>
        <p:spPr>
          <a:xfrm>
            <a:off x="319086" y="220181"/>
            <a:ext cx="11553825" cy="1325563"/>
          </a:xfrm>
        </p:spPr>
        <p:txBody>
          <a:bodyPr>
            <a:normAutofit/>
          </a:bodyPr>
          <a:lstStyle/>
          <a:p>
            <a:pPr algn="ctr"/>
            <a:r>
              <a:rPr lang="en-US" sz="4000" dirty="0">
                <a:solidFill>
                  <a:schemeClr val="bg1"/>
                </a:solidFill>
                <a:latin typeface="Engravers MT" panose="02090707080505020304" pitchFamily="18" charset="77"/>
              </a:rPr>
              <a:t>The Imputation of the            Sins of Mankind to Christ</a:t>
            </a:r>
          </a:p>
        </p:txBody>
      </p:sp>
      <p:sp>
        <p:nvSpPr>
          <p:cNvPr id="3" name="Content Placeholder 2">
            <a:extLst>
              <a:ext uri="{FF2B5EF4-FFF2-40B4-BE49-F238E27FC236}">
                <a16:creationId xmlns:a16="http://schemas.microsoft.com/office/drawing/2014/main" id="{AD5CEB60-BEBE-FD47-A47B-C60BCD3EB28A}"/>
              </a:ext>
            </a:extLst>
          </p:cNvPr>
          <p:cNvSpPr>
            <a:spLocks noGrp="1"/>
          </p:cNvSpPr>
          <p:nvPr>
            <p:ph idx="1"/>
          </p:nvPr>
        </p:nvSpPr>
        <p:spPr>
          <a:xfrm>
            <a:off x="319087" y="1718140"/>
            <a:ext cx="11553825" cy="4847119"/>
          </a:xfrm>
        </p:spPr>
        <p:txBody>
          <a:bodyPr>
            <a:normAutofit/>
          </a:bodyPr>
          <a:lstStyle/>
          <a:p>
            <a:pPr marL="0" indent="0">
              <a:buNone/>
            </a:pPr>
            <a:r>
              <a:rPr lang="en-US" sz="3600" b="1" dirty="0">
                <a:solidFill>
                  <a:schemeClr val="bg1"/>
                </a:solidFill>
              </a:rPr>
              <a:t>The Necessary Component of Christ’s Sacrifice</a:t>
            </a:r>
          </a:p>
          <a:p>
            <a:r>
              <a:rPr lang="en-US" sz="3200" dirty="0">
                <a:solidFill>
                  <a:schemeClr val="bg1"/>
                </a:solidFill>
              </a:rPr>
              <a:t>Consider the shadow of the Passover – </a:t>
            </a:r>
            <a:r>
              <a:rPr lang="en-US" sz="3200" i="1" dirty="0">
                <a:solidFill>
                  <a:schemeClr val="bg1"/>
                </a:solidFill>
              </a:rPr>
              <a:t>Exodus 12:5 </a:t>
            </a:r>
            <a:r>
              <a:rPr lang="en-US" sz="3200" dirty="0">
                <a:solidFill>
                  <a:schemeClr val="bg1"/>
                </a:solidFill>
              </a:rPr>
              <a:t>– without blemish</a:t>
            </a:r>
          </a:p>
          <a:p>
            <a:pPr lvl="1"/>
            <a:r>
              <a:rPr lang="en-US" sz="3200" dirty="0">
                <a:solidFill>
                  <a:schemeClr val="bg1"/>
                </a:solidFill>
              </a:rPr>
              <a:t>Lord’s Supper – </a:t>
            </a:r>
            <a:r>
              <a:rPr lang="en-US" sz="3200" i="1" dirty="0">
                <a:solidFill>
                  <a:schemeClr val="bg1"/>
                </a:solidFill>
              </a:rPr>
              <a:t>Matthew 26:17, 26 </a:t>
            </a:r>
            <a:r>
              <a:rPr lang="en-US" sz="3200" dirty="0">
                <a:solidFill>
                  <a:schemeClr val="bg1"/>
                </a:solidFill>
              </a:rPr>
              <a:t>– unleavened bread             (</a:t>
            </a:r>
            <a:r>
              <a:rPr lang="en-US" sz="3200" i="1" dirty="0">
                <a:solidFill>
                  <a:schemeClr val="bg1"/>
                </a:solidFill>
              </a:rPr>
              <a:t>cf. 1 Corinthians 5:6-8</a:t>
            </a:r>
            <a:r>
              <a:rPr lang="en-US" sz="3200" dirty="0">
                <a:solidFill>
                  <a:schemeClr val="bg1"/>
                </a:solidFill>
              </a:rPr>
              <a:t> – without impurity.)</a:t>
            </a:r>
          </a:p>
          <a:p>
            <a:r>
              <a:rPr lang="en-US" sz="3200" dirty="0">
                <a:solidFill>
                  <a:schemeClr val="bg1"/>
                </a:solidFill>
              </a:rPr>
              <a:t>Jesus’ sacrifice had to be sinless – </a:t>
            </a:r>
            <a:r>
              <a:rPr lang="en-US" sz="3200" i="1" dirty="0">
                <a:solidFill>
                  <a:schemeClr val="bg1"/>
                </a:solidFill>
              </a:rPr>
              <a:t>Hebrews 4:15; 7:26-27; 9:11-14; 1 Peter 1:18-19</a:t>
            </a:r>
          </a:p>
        </p:txBody>
      </p:sp>
      <p:grpSp>
        <p:nvGrpSpPr>
          <p:cNvPr id="4" name="Group 3">
            <a:extLst>
              <a:ext uri="{FF2B5EF4-FFF2-40B4-BE49-F238E27FC236}">
                <a16:creationId xmlns:a16="http://schemas.microsoft.com/office/drawing/2014/main" id="{0079C447-811B-2A4A-BD13-36C46D548B93}"/>
              </a:ext>
            </a:extLst>
          </p:cNvPr>
          <p:cNvGrpSpPr/>
          <p:nvPr/>
        </p:nvGrpSpPr>
        <p:grpSpPr>
          <a:xfrm>
            <a:off x="10046506" y="5723906"/>
            <a:ext cx="1982926" cy="968626"/>
            <a:chOff x="4591694" y="2672603"/>
            <a:chExt cx="3008614" cy="1469657"/>
          </a:xfrm>
        </p:grpSpPr>
        <p:sp>
          <p:nvSpPr>
            <p:cNvPr id="5" name="Curved Up Arrow 4">
              <a:extLst>
                <a:ext uri="{FF2B5EF4-FFF2-40B4-BE49-F238E27FC236}">
                  <a16:creationId xmlns:a16="http://schemas.microsoft.com/office/drawing/2014/main" id="{AC38F9ED-F718-534D-8E76-58A41C7E8A9A}"/>
                </a:ext>
              </a:extLst>
            </p:cNvPr>
            <p:cNvSpPr/>
            <p:nvPr/>
          </p:nvSpPr>
          <p:spPr>
            <a:xfrm rot="21258391" flipH="1">
              <a:off x="4674913" y="3472793"/>
              <a:ext cx="2891711" cy="669467"/>
            </a:xfrm>
            <a:prstGeom prst="curvedUpArrow">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Down Arrow 5">
              <a:extLst>
                <a:ext uri="{FF2B5EF4-FFF2-40B4-BE49-F238E27FC236}">
                  <a16:creationId xmlns:a16="http://schemas.microsoft.com/office/drawing/2014/main" id="{0E909813-C850-2845-A505-20B2C8078760}"/>
                </a:ext>
              </a:extLst>
            </p:cNvPr>
            <p:cNvSpPr/>
            <p:nvPr/>
          </p:nvSpPr>
          <p:spPr>
            <a:xfrm rot="21228535">
              <a:off x="4631161" y="2672603"/>
              <a:ext cx="2865214" cy="613537"/>
            </a:xfrm>
            <a:prstGeom prst="curvedDownArrow">
              <a:avLst/>
            </a:prstGeom>
            <a:solidFill>
              <a:schemeClr val="accent4">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iamond 6">
              <a:extLst>
                <a:ext uri="{FF2B5EF4-FFF2-40B4-BE49-F238E27FC236}">
                  <a16:creationId xmlns:a16="http://schemas.microsoft.com/office/drawing/2014/main" id="{7507055F-B461-E343-A42A-E218C5C16A43}"/>
                </a:ext>
              </a:extLst>
            </p:cNvPr>
            <p:cNvSpPr/>
            <p:nvPr/>
          </p:nvSpPr>
          <p:spPr>
            <a:xfrm>
              <a:off x="4591694" y="3130388"/>
              <a:ext cx="453836" cy="453836"/>
            </a:xfrm>
            <a:prstGeom prst="diamond">
              <a:avLst/>
            </a:prstGeom>
            <a:solidFill>
              <a:schemeClr val="accent4">
                <a:lumMod val="75000"/>
              </a:schemeClr>
            </a:solidFill>
            <a:ln w="38100">
              <a:solidFill>
                <a:schemeClr val="tx1"/>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a:extLst>
                <a:ext uri="{FF2B5EF4-FFF2-40B4-BE49-F238E27FC236}">
                  <a16:creationId xmlns:a16="http://schemas.microsoft.com/office/drawing/2014/main" id="{ED38F752-DEA7-324C-AB50-253B2240BC27}"/>
                </a:ext>
              </a:extLst>
            </p:cNvPr>
            <p:cNvSpPr/>
            <p:nvPr/>
          </p:nvSpPr>
          <p:spPr>
            <a:xfrm>
              <a:off x="7146472" y="3140847"/>
              <a:ext cx="453836" cy="453836"/>
            </a:xfrm>
            <a:prstGeom prst="diamond">
              <a:avLst/>
            </a:prstGeom>
            <a:solidFill>
              <a:schemeClr val="tx1"/>
            </a:solidFill>
            <a:ln w="38100">
              <a:solidFill>
                <a:schemeClr val="accent4">
                  <a:lumMod val="75000"/>
                </a:schemeClr>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6CF2D131-07C4-414F-B203-C5AA37F573AC}"/>
              </a:ext>
            </a:extLst>
          </p:cNvPr>
          <p:cNvSpPr txBox="1">
            <a:spLocks/>
          </p:cNvSpPr>
          <p:nvPr/>
        </p:nvSpPr>
        <p:spPr>
          <a:xfrm>
            <a:off x="9854377" y="5571924"/>
            <a:ext cx="2399830" cy="7896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dirty="0">
                <a:effectLst>
                  <a:outerShdw blurRad="50800" dist="38100" dir="5400000" algn="t" rotWithShape="0">
                    <a:prstClr val="black"/>
                  </a:outerShdw>
                </a:effectLst>
                <a:latin typeface="Engravers MT" panose="02090707080505020304" pitchFamily="18" charset="77"/>
                <a:ea typeface="Impact Label Reversed" pitchFamily="2" charset="0"/>
              </a:rPr>
              <a:t>Imput</a:t>
            </a:r>
            <a:r>
              <a:rPr lang="en-US" sz="1200" dirty="0">
                <a:solidFill>
                  <a:schemeClr val="accent4">
                    <a:lumMod val="75000"/>
                  </a:schemeClr>
                </a:solidFill>
                <a:effectLst>
                  <a:outerShdw blurRad="50800" dist="38100" dir="5400000" algn="t" rotWithShape="0">
                    <a:prstClr val="black"/>
                  </a:outerShdw>
                </a:effectLst>
                <a:latin typeface="Engravers MT" panose="02090707080505020304" pitchFamily="18" charset="77"/>
                <a:ea typeface="Impact Label Reversed" pitchFamily="2" charset="0"/>
              </a:rPr>
              <a:t>ation</a:t>
            </a:r>
          </a:p>
        </p:txBody>
      </p:sp>
    </p:spTree>
    <p:extLst>
      <p:ext uri="{BB962C8B-B14F-4D97-AF65-F5344CB8AC3E}">
        <p14:creationId xmlns:p14="http://schemas.microsoft.com/office/powerpoint/2010/main" val="1040430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48000">
              <a:schemeClr val="tx1"/>
            </a:gs>
            <a:gs pos="83000">
              <a:schemeClr val="tx1"/>
            </a:gs>
            <a:gs pos="100000">
              <a:schemeClr val="tx1"/>
            </a:gs>
          </a:gsLst>
          <a:lin ang="135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6700E-13A4-AE42-A286-7400E672186A}"/>
              </a:ext>
            </a:extLst>
          </p:cNvPr>
          <p:cNvSpPr>
            <a:spLocks noGrp="1"/>
          </p:cNvSpPr>
          <p:nvPr>
            <p:ph type="title"/>
          </p:nvPr>
        </p:nvSpPr>
        <p:spPr>
          <a:xfrm>
            <a:off x="319086" y="220181"/>
            <a:ext cx="11553825" cy="1325563"/>
          </a:xfrm>
        </p:spPr>
        <p:txBody>
          <a:bodyPr>
            <a:normAutofit/>
          </a:bodyPr>
          <a:lstStyle/>
          <a:p>
            <a:pPr algn="ctr"/>
            <a:r>
              <a:rPr lang="en-US" sz="4000" dirty="0">
                <a:solidFill>
                  <a:schemeClr val="bg1"/>
                </a:solidFill>
                <a:latin typeface="Engravers MT" panose="02090707080505020304" pitchFamily="18" charset="77"/>
              </a:rPr>
              <a:t>The Imputation of the            Sins of Mankind to Christ</a:t>
            </a:r>
          </a:p>
        </p:txBody>
      </p:sp>
      <p:sp>
        <p:nvSpPr>
          <p:cNvPr id="3" name="Content Placeholder 2">
            <a:extLst>
              <a:ext uri="{FF2B5EF4-FFF2-40B4-BE49-F238E27FC236}">
                <a16:creationId xmlns:a16="http://schemas.microsoft.com/office/drawing/2014/main" id="{AD5CEB60-BEBE-FD47-A47B-C60BCD3EB28A}"/>
              </a:ext>
            </a:extLst>
          </p:cNvPr>
          <p:cNvSpPr>
            <a:spLocks noGrp="1"/>
          </p:cNvSpPr>
          <p:nvPr>
            <p:ph idx="1"/>
          </p:nvPr>
        </p:nvSpPr>
        <p:spPr>
          <a:xfrm>
            <a:off x="319087" y="1718140"/>
            <a:ext cx="11553825" cy="4847119"/>
          </a:xfrm>
        </p:spPr>
        <p:txBody>
          <a:bodyPr>
            <a:normAutofit/>
          </a:bodyPr>
          <a:lstStyle/>
          <a:p>
            <a:pPr marL="0" indent="0">
              <a:buNone/>
            </a:pPr>
            <a:r>
              <a:rPr lang="en-US" sz="3600" b="1" dirty="0">
                <a:solidFill>
                  <a:schemeClr val="bg1"/>
                </a:solidFill>
              </a:rPr>
              <a:t>The Necessary Component of Christ’s Sacrifice</a:t>
            </a:r>
          </a:p>
          <a:p>
            <a:r>
              <a:rPr lang="en-US" sz="3200" dirty="0">
                <a:solidFill>
                  <a:schemeClr val="bg1"/>
                </a:solidFill>
              </a:rPr>
              <a:t>If our sins were transferred to Him, then when? If they were transferred to Him, and that is why He died, then isn’t His offering with spot and blemish – sin?</a:t>
            </a:r>
          </a:p>
          <a:p>
            <a:pPr lvl="1"/>
            <a:r>
              <a:rPr lang="en-US" sz="3200" dirty="0">
                <a:solidFill>
                  <a:schemeClr val="bg1"/>
                </a:solidFill>
              </a:rPr>
              <a:t>Did God forsake Jesus due to the sin transferred to Him? – </a:t>
            </a:r>
            <a:r>
              <a:rPr lang="en-US" sz="3200" i="1" dirty="0">
                <a:solidFill>
                  <a:schemeClr val="bg1"/>
                </a:solidFill>
              </a:rPr>
              <a:t>Matthew 26:45-46</a:t>
            </a:r>
          </a:p>
          <a:p>
            <a:pPr lvl="1"/>
            <a:r>
              <a:rPr lang="en-US" sz="3200" dirty="0">
                <a:solidFill>
                  <a:schemeClr val="bg1"/>
                </a:solidFill>
              </a:rPr>
              <a:t>No! God did not forsake Him, and our sins were not transferred to Him – </a:t>
            </a:r>
            <a:r>
              <a:rPr lang="en-US" sz="3200" i="1">
                <a:solidFill>
                  <a:schemeClr val="bg1"/>
                </a:solidFill>
              </a:rPr>
              <a:t>Psalm 22:1</a:t>
            </a:r>
            <a:r>
              <a:rPr lang="en-US" sz="3200" i="1" dirty="0">
                <a:solidFill>
                  <a:schemeClr val="bg1"/>
                </a:solidFill>
              </a:rPr>
              <a:t>, 21; Luke 23:43, 46</a:t>
            </a:r>
          </a:p>
        </p:txBody>
      </p:sp>
      <p:grpSp>
        <p:nvGrpSpPr>
          <p:cNvPr id="4" name="Group 3">
            <a:extLst>
              <a:ext uri="{FF2B5EF4-FFF2-40B4-BE49-F238E27FC236}">
                <a16:creationId xmlns:a16="http://schemas.microsoft.com/office/drawing/2014/main" id="{0079C447-811B-2A4A-BD13-36C46D548B93}"/>
              </a:ext>
            </a:extLst>
          </p:cNvPr>
          <p:cNvGrpSpPr/>
          <p:nvPr/>
        </p:nvGrpSpPr>
        <p:grpSpPr>
          <a:xfrm>
            <a:off x="10046506" y="5723906"/>
            <a:ext cx="1982926" cy="968626"/>
            <a:chOff x="4591694" y="2672603"/>
            <a:chExt cx="3008614" cy="1469657"/>
          </a:xfrm>
        </p:grpSpPr>
        <p:sp>
          <p:nvSpPr>
            <p:cNvPr id="5" name="Curved Up Arrow 4">
              <a:extLst>
                <a:ext uri="{FF2B5EF4-FFF2-40B4-BE49-F238E27FC236}">
                  <a16:creationId xmlns:a16="http://schemas.microsoft.com/office/drawing/2014/main" id="{AC38F9ED-F718-534D-8E76-58A41C7E8A9A}"/>
                </a:ext>
              </a:extLst>
            </p:cNvPr>
            <p:cNvSpPr/>
            <p:nvPr/>
          </p:nvSpPr>
          <p:spPr>
            <a:xfrm rot="21258391" flipH="1">
              <a:off x="4674913" y="3472793"/>
              <a:ext cx="2891711" cy="669467"/>
            </a:xfrm>
            <a:prstGeom prst="curvedUpArrow">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Down Arrow 5">
              <a:extLst>
                <a:ext uri="{FF2B5EF4-FFF2-40B4-BE49-F238E27FC236}">
                  <a16:creationId xmlns:a16="http://schemas.microsoft.com/office/drawing/2014/main" id="{0E909813-C850-2845-A505-20B2C8078760}"/>
                </a:ext>
              </a:extLst>
            </p:cNvPr>
            <p:cNvSpPr/>
            <p:nvPr/>
          </p:nvSpPr>
          <p:spPr>
            <a:xfrm rot="21228535">
              <a:off x="4631161" y="2672603"/>
              <a:ext cx="2865214" cy="613537"/>
            </a:xfrm>
            <a:prstGeom prst="curvedDownArrow">
              <a:avLst/>
            </a:prstGeom>
            <a:solidFill>
              <a:schemeClr val="accent4">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iamond 6">
              <a:extLst>
                <a:ext uri="{FF2B5EF4-FFF2-40B4-BE49-F238E27FC236}">
                  <a16:creationId xmlns:a16="http://schemas.microsoft.com/office/drawing/2014/main" id="{7507055F-B461-E343-A42A-E218C5C16A43}"/>
                </a:ext>
              </a:extLst>
            </p:cNvPr>
            <p:cNvSpPr/>
            <p:nvPr/>
          </p:nvSpPr>
          <p:spPr>
            <a:xfrm>
              <a:off x="4591694" y="3130388"/>
              <a:ext cx="453836" cy="453836"/>
            </a:xfrm>
            <a:prstGeom prst="diamond">
              <a:avLst/>
            </a:prstGeom>
            <a:solidFill>
              <a:schemeClr val="accent4">
                <a:lumMod val="75000"/>
              </a:schemeClr>
            </a:solidFill>
            <a:ln w="38100">
              <a:solidFill>
                <a:schemeClr val="tx1"/>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a:extLst>
                <a:ext uri="{FF2B5EF4-FFF2-40B4-BE49-F238E27FC236}">
                  <a16:creationId xmlns:a16="http://schemas.microsoft.com/office/drawing/2014/main" id="{ED38F752-DEA7-324C-AB50-253B2240BC27}"/>
                </a:ext>
              </a:extLst>
            </p:cNvPr>
            <p:cNvSpPr/>
            <p:nvPr/>
          </p:nvSpPr>
          <p:spPr>
            <a:xfrm>
              <a:off x="7146472" y="3140847"/>
              <a:ext cx="453836" cy="453836"/>
            </a:xfrm>
            <a:prstGeom prst="diamond">
              <a:avLst/>
            </a:prstGeom>
            <a:solidFill>
              <a:schemeClr val="tx1"/>
            </a:solidFill>
            <a:ln w="38100">
              <a:solidFill>
                <a:schemeClr val="accent4">
                  <a:lumMod val="75000"/>
                </a:schemeClr>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6CF2D131-07C4-414F-B203-C5AA37F573AC}"/>
              </a:ext>
            </a:extLst>
          </p:cNvPr>
          <p:cNvSpPr txBox="1">
            <a:spLocks/>
          </p:cNvSpPr>
          <p:nvPr/>
        </p:nvSpPr>
        <p:spPr>
          <a:xfrm>
            <a:off x="9854377" y="5571924"/>
            <a:ext cx="2399830" cy="7896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dirty="0">
                <a:effectLst>
                  <a:outerShdw blurRad="50800" dist="38100" dir="5400000" algn="t" rotWithShape="0">
                    <a:prstClr val="black"/>
                  </a:outerShdw>
                </a:effectLst>
                <a:latin typeface="Engravers MT" panose="02090707080505020304" pitchFamily="18" charset="77"/>
                <a:ea typeface="Impact Label Reversed" pitchFamily="2" charset="0"/>
              </a:rPr>
              <a:t>Imput</a:t>
            </a:r>
            <a:r>
              <a:rPr lang="en-US" sz="1200" dirty="0">
                <a:solidFill>
                  <a:schemeClr val="accent4">
                    <a:lumMod val="75000"/>
                  </a:schemeClr>
                </a:solidFill>
                <a:effectLst>
                  <a:outerShdw blurRad="50800" dist="38100" dir="5400000" algn="t" rotWithShape="0">
                    <a:prstClr val="black"/>
                  </a:outerShdw>
                </a:effectLst>
                <a:latin typeface="Engravers MT" panose="02090707080505020304" pitchFamily="18" charset="77"/>
                <a:ea typeface="Impact Label Reversed" pitchFamily="2" charset="0"/>
              </a:rPr>
              <a:t>ation</a:t>
            </a:r>
          </a:p>
        </p:txBody>
      </p:sp>
    </p:spTree>
    <p:extLst>
      <p:ext uri="{BB962C8B-B14F-4D97-AF65-F5344CB8AC3E}">
        <p14:creationId xmlns:p14="http://schemas.microsoft.com/office/powerpoint/2010/main" val="2378807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48000">
              <a:schemeClr val="tx1"/>
            </a:gs>
            <a:gs pos="83000">
              <a:schemeClr val="tx1"/>
            </a:gs>
            <a:gs pos="100000">
              <a:schemeClr val="tx1"/>
            </a:gs>
          </a:gsLst>
          <a:lin ang="135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6700E-13A4-AE42-A286-7400E672186A}"/>
              </a:ext>
            </a:extLst>
          </p:cNvPr>
          <p:cNvSpPr>
            <a:spLocks noGrp="1"/>
          </p:cNvSpPr>
          <p:nvPr>
            <p:ph type="title"/>
          </p:nvPr>
        </p:nvSpPr>
        <p:spPr>
          <a:xfrm>
            <a:off x="319086" y="220181"/>
            <a:ext cx="11553825" cy="1325563"/>
          </a:xfrm>
        </p:spPr>
        <p:txBody>
          <a:bodyPr>
            <a:normAutofit/>
          </a:bodyPr>
          <a:lstStyle/>
          <a:p>
            <a:pPr algn="ctr"/>
            <a:r>
              <a:rPr lang="en-US" sz="4000" dirty="0">
                <a:solidFill>
                  <a:schemeClr val="bg1"/>
                </a:solidFill>
                <a:latin typeface="Engravers MT" panose="02090707080505020304" pitchFamily="18" charset="77"/>
              </a:rPr>
              <a:t>The Imputation of the            Sins of Mankind to Christ</a:t>
            </a:r>
          </a:p>
        </p:txBody>
      </p:sp>
      <p:sp>
        <p:nvSpPr>
          <p:cNvPr id="3" name="Content Placeholder 2">
            <a:extLst>
              <a:ext uri="{FF2B5EF4-FFF2-40B4-BE49-F238E27FC236}">
                <a16:creationId xmlns:a16="http://schemas.microsoft.com/office/drawing/2014/main" id="{AD5CEB60-BEBE-FD47-A47B-C60BCD3EB28A}"/>
              </a:ext>
            </a:extLst>
          </p:cNvPr>
          <p:cNvSpPr>
            <a:spLocks noGrp="1"/>
          </p:cNvSpPr>
          <p:nvPr>
            <p:ph idx="1"/>
          </p:nvPr>
        </p:nvSpPr>
        <p:spPr>
          <a:xfrm>
            <a:off x="319087" y="1718140"/>
            <a:ext cx="11553825" cy="4847119"/>
          </a:xfrm>
        </p:spPr>
        <p:txBody>
          <a:bodyPr>
            <a:normAutofit/>
          </a:bodyPr>
          <a:lstStyle/>
          <a:p>
            <a:pPr marL="0" indent="0">
              <a:buNone/>
            </a:pPr>
            <a:r>
              <a:rPr lang="en-US" sz="3600" b="1" dirty="0">
                <a:solidFill>
                  <a:schemeClr val="bg1"/>
                </a:solidFill>
              </a:rPr>
              <a:t>The Death of Christ</a:t>
            </a:r>
          </a:p>
          <a:p>
            <a:r>
              <a:rPr lang="en-US" sz="3200" i="1" dirty="0">
                <a:solidFill>
                  <a:schemeClr val="bg1"/>
                </a:solidFill>
              </a:rPr>
              <a:t>2 Corinthians 5:21 </a:t>
            </a:r>
            <a:r>
              <a:rPr lang="en-US" sz="3200" dirty="0">
                <a:solidFill>
                  <a:schemeClr val="bg1"/>
                </a:solidFill>
              </a:rPr>
              <a:t>– how was He </a:t>
            </a:r>
            <a:r>
              <a:rPr lang="en-US" sz="3200" i="1" dirty="0">
                <a:solidFill>
                  <a:schemeClr val="bg1"/>
                </a:solidFill>
              </a:rPr>
              <a:t>“sin for us?”</a:t>
            </a:r>
          </a:p>
          <a:p>
            <a:pPr lvl="1"/>
            <a:r>
              <a:rPr lang="en-US" sz="3200" dirty="0">
                <a:solidFill>
                  <a:schemeClr val="bg1"/>
                </a:solidFill>
              </a:rPr>
              <a:t>Must be understood in light of </a:t>
            </a:r>
            <a:r>
              <a:rPr lang="en-US" sz="3200" i="1" dirty="0">
                <a:solidFill>
                  <a:schemeClr val="bg1"/>
                </a:solidFill>
              </a:rPr>
              <a:t>“Him who knew no sin.”</a:t>
            </a:r>
          </a:p>
          <a:p>
            <a:r>
              <a:rPr lang="en-US" sz="3200" dirty="0">
                <a:solidFill>
                  <a:schemeClr val="bg1"/>
                </a:solidFill>
              </a:rPr>
              <a:t>As a sacrifice for sin – </a:t>
            </a:r>
            <a:r>
              <a:rPr lang="en-US" sz="3200" i="1" dirty="0">
                <a:solidFill>
                  <a:schemeClr val="bg1"/>
                </a:solidFill>
              </a:rPr>
              <a:t>Isaiah 53:4-6 </a:t>
            </a:r>
            <a:r>
              <a:rPr lang="en-US" sz="3200" dirty="0">
                <a:solidFill>
                  <a:schemeClr val="bg1"/>
                </a:solidFill>
              </a:rPr>
              <a:t>– the sin belonged to someone else. He only took their punishment.</a:t>
            </a:r>
          </a:p>
        </p:txBody>
      </p:sp>
      <p:grpSp>
        <p:nvGrpSpPr>
          <p:cNvPr id="4" name="Group 3">
            <a:extLst>
              <a:ext uri="{FF2B5EF4-FFF2-40B4-BE49-F238E27FC236}">
                <a16:creationId xmlns:a16="http://schemas.microsoft.com/office/drawing/2014/main" id="{0079C447-811B-2A4A-BD13-36C46D548B93}"/>
              </a:ext>
            </a:extLst>
          </p:cNvPr>
          <p:cNvGrpSpPr/>
          <p:nvPr/>
        </p:nvGrpSpPr>
        <p:grpSpPr>
          <a:xfrm>
            <a:off x="10046506" y="5723906"/>
            <a:ext cx="1982926" cy="968626"/>
            <a:chOff x="4591694" y="2672603"/>
            <a:chExt cx="3008614" cy="1469657"/>
          </a:xfrm>
        </p:grpSpPr>
        <p:sp>
          <p:nvSpPr>
            <p:cNvPr id="5" name="Curved Up Arrow 4">
              <a:extLst>
                <a:ext uri="{FF2B5EF4-FFF2-40B4-BE49-F238E27FC236}">
                  <a16:creationId xmlns:a16="http://schemas.microsoft.com/office/drawing/2014/main" id="{AC38F9ED-F718-534D-8E76-58A41C7E8A9A}"/>
                </a:ext>
              </a:extLst>
            </p:cNvPr>
            <p:cNvSpPr/>
            <p:nvPr/>
          </p:nvSpPr>
          <p:spPr>
            <a:xfrm rot="21258391" flipH="1">
              <a:off x="4674913" y="3472793"/>
              <a:ext cx="2891711" cy="669467"/>
            </a:xfrm>
            <a:prstGeom prst="curvedUpArrow">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Down Arrow 5">
              <a:extLst>
                <a:ext uri="{FF2B5EF4-FFF2-40B4-BE49-F238E27FC236}">
                  <a16:creationId xmlns:a16="http://schemas.microsoft.com/office/drawing/2014/main" id="{0E909813-C850-2845-A505-20B2C8078760}"/>
                </a:ext>
              </a:extLst>
            </p:cNvPr>
            <p:cNvSpPr/>
            <p:nvPr/>
          </p:nvSpPr>
          <p:spPr>
            <a:xfrm rot="21228535">
              <a:off x="4631161" y="2672603"/>
              <a:ext cx="2865214" cy="613537"/>
            </a:xfrm>
            <a:prstGeom prst="curvedDownArrow">
              <a:avLst/>
            </a:prstGeom>
            <a:solidFill>
              <a:schemeClr val="accent4">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iamond 6">
              <a:extLst>
                <a:ext uri="{FF2B5EF4-FFF2-40B4-BE49-F238E27FC236}">
                  <a16:creationId xmlns:a16="http://schemas.microsoft.com/office/drawing/2014/main" id="{7507055F-B461-E343-A42A-E218C5C16A43}"/>
                </a:ext>
              </a:extLst>
            </p:cNvPr>
            <p:cNvSpPr/>
            <p:nvPr/>
          </p:nvSpPr>
          <p:spPr>
            <a:xfrm>
              <a:off x="4591694" y="3130388"/>
              <a:ext cx="453836" cy="453836"/>
            </a:xfrm>
            <a:prstGeom prst="diamond">
              <a:avLst/>
            </a:prstGeom>
            <a:solidFill>
              <a:schemeClr val="accent4">
                <a:lumMod val="75000"/>
              </a:schemeClr>
            </a:solidFill>
            <a:ln w="38100">
              <a:solidFill>
                <a:schemeClr val="tx1"/>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a:extLst>
                <a:ext uri="{FF2B5EF4-FFF2-40B4-BE49-F238E27FC236}">
                  <a16:creationId xmlns:a16="http://schemas.microsoft.com/office/drawing/2014/main" id="{ED38F752-DEA7-324C-AB50-253B2240BC27}"/>
                </a:ext>
              </a:extLst>
            </p:cNvPr>
            <p:cNvSpPr/>
            <p:nvPr/>
          </p:nvSpPr>
          <p:spPr>
            <a:xfrm>
              <a:off x="7146472" y="3140847"/>
              <a:ext cx="453836" cy="453836"/>
            </a:xfrm>
            <a:prstGeom prst="diamond">
              <a:avLst/>
            </a:prstGeom>
            <a:solidFill>
              <a:schemeClr val="tx1"/>
            </a:solidFill>
            <a:ln w="38100">
              <a:solidFill>
                <a:schemeClr val="accent4">
                  <a:lumMod val="75000"/>
                </a:schemeClr>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6CF2D131-07C4-414F-B203-C5AA37F573AC}"/>
              </a:ext>
            </a:extLst>
          </p:cNvPr>
          <p:cNvSpPr txBox="1">
            <a:spLocks/>
          </p:cNvSpPr>
          <p:nvPr/>
        </p:nvSpPr>
        <p:spPr>
          <a:xfrm>
            <a:off x="9854377" y="5571924"/>
            <a:ext cx="2399830" cy="7896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dirty="0">
                <a:effectLst>
                  <a:outerShdw blurRad="50800" dist="38100" dir="5400000" algn="t" rotWithShape="0">
                    <a:prstClr val="black"/>
                  </a:outerShdw>
                </a:effectLst>
                <a:latin typeface="Engravers MT" panose="02090707080505020304" pitchFamily="18" charset="77"/>
                <a:ea typeface="Impact Label Reversed" pitchFamily="2" charset="0"/>
              </a:rPr>
              <a:t>Imput</a:t>
            </a:r>
            <a:r>
              <a:rPr lang="en-US" sz="1200" dirty="0">
                <a:solidFill>
                  <a:schemeClr val="accent4">
                    <a:lumMod val="75000"/>
                  </a:schemeClr>
                </a:solidFill>
                <a:effectLst>
                  <a:outerShdw blurRad="50800" dist="38100" dir="5400000" algn="t" rotWithShape="0">
                    <a:prstClr val="black"/>
                  </a:outerShdw>
                </a:effectLst>
                <a:latin typeface="Engravers MT" panose="02090707080505020304" pitchFamily="18" charset="77"/>
                <a:ea typeface="Impact Label Reversed" pitchFamily="2" charset="0"/>
              </a:rPr>
              <a:t>ation</a:t>
            </a:r>
          </a:p>
        </p:txBody>
      </p:sp>
    </p:spTree>
    <p:extLst>
      <p:ext uri="{BB962C8B-B14F-4D97-AF65-F5344CB8AC3E}">
        <p14:creationId xmlns:p14="http://schemas.microsoft.com/office/powerpoint/2010/main" val="2571798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48000">
              <a:schemeClr val="tx1"/>
            </a:gs>
            <a:gs pos="83000">
              <a:schemeClr val="tx1"/>
            </a:gs>
            <a:gs pos="100000">
              <a:schemeClr val="tx1"/>
            </a:gs>
          </a:gsLst>
          <a:lin ang="135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6700E-13A4-AE42-A286-7400E672186A}"/>
              </a:ext>
            </a:extLst>
          </p:cNvPr>
          <p:cNvSpPr>
            <a:spLocks noGrp="1"/>
          </p:cNvSpPr>
          <p:nvPr>
            <p:ph type="title"/>
          </p:nvPr>
        </p:nvSpPr>
        <p:spPr>
          <a:xfrm>
            <a:off x="319086" y="220181"/>
            <a:ext cx="11553825" cy="1325563"/>
          </a:xfrm>
        </p:spPr>
        <p:txBody>
          <a:bodyPr>
            <a:normAutofit fontScale="90000"/>
          </a:bodyPr>
          <a:lstStyle/>
          <a:p>
            <a:pPr algn="ctr"/>
            <a:r>
              <a:rPr lang="en-US" sz="4000" dirty="0">
                <a:solidFill>
                  <a:schemeClr val="bg1"/>
                </a:solidFill>
                <a:latin typeface="Engravers MT" panose="02090707080505020304" pitchFamily="18" charset="77"/>
              </a:rPr>
              <a:t>The Imputation of Christ’s Personal Righteousness                 to Believers</a:t>
            </a:r>
          </a:p>
        </p:txBody>
      </p:sp>
      <p:sp>
        <p:nvSpPr>
          <p:cNvPr id="3" name="Content Placeholder 2">
            <a:extLst>
              <a:ext uri="{FF2B5EF4-FFF2-40B4-BE49-F238E27FC236}">
                <a16:creationId xmlns:a16="http://schemas.microsoft.com/office/drawing/2014/main" id="{AD5CEB60-BEBE-FD47-A47B-C60BCD3EB28A}"/>
              </a:ext>
            </a:extLst>
          </p:cNvPr>
          <p:cNvSpPr>
            <a:spLocks noGrp="1"/>
          </p:cNvSpPr>
          <p:nvPr>
            <p:ph idx="1"/>
          </p:nvPr>
        </p:nvSpPr>
        <p:spPr>
          <a:xfrm>
            <a:off x="319087" y="1718140"/>
            <a:ext cx="11553825" cy="4847119"/>
          </a:xfrm>
        </p:spPr>
        <p:txBody>
          <a:bodyPr>
            <a:normAutofit/>
          </a:bodyPr>
          <a:lstStyle/>
          <a:p>
            <a:pPr marL="0" indent="0">
              <a:buNone/>
            </a:pPr>
            <a:r>
              <a:rPr lang="en-US" sz="3600" b="1" dirty="0">
                <a:solidFill>
                  <a:schemeClr val="bg1"/>
                </a:solidFill>
              </a:rPr>
              <a:t>The Calvinist’s Proof Text </a:t>
            </a:r>
            <a:r>
              <a:rPr lang="en-US" sz="3600" i="1" dirty="0">
                <a:solidFill>
                  <a:schemeClr val="bg1"/>
                </a:solidFill>
              </a:rPr>
              <a:t>– Romans 4:3-5</a:t>
            </a:r>
          </a:p>
          <a:p>
            <a:r>
              <a:rPr lang="en-US" sz="3200" dirty="0">
                <a:solidFill>
                  <a:schemeClr val="bg1"/>
                </a:solidFill>
              </a:rPr>
              <a:t>Claim that </a:t>
            </a:r>
            <a:r>
              <a:rPr lang="en-US" sz="3200" i="1" dirty="0">
                <a:solidFill>
                  <a:schemeClr val="bg1"/>
                </a:solidFill>
              </a:rPr>
              <a:t>“faith” </a:t>
            </a:r>
            <a:r>
              <a:rPr lang="en-US" sz="3200" dirty="0">
                <a:solidFill>
                  <a:schemeClr val="bg1"/>
                </a:solidFill>
              </a:rPr>
              <a:t>is referring to the object of faith – </a:t>
            </a:r>
            <a:r>
              <a:rPr lang="en-US" sz="3200" i="1" dirty="0">
                <a:solidFill>
                  <a:schemeClr val="bg1"/>
                </a:solidFill>
              </a:rPr>
              <a:t>(v. 3)(3:24, 26) </a:t>
            </a:r>
            <a:r>
              <a:rPr lang="en-US" sz="3200" dirty="0">
                <a:solidFill>
                  <a:schemeClr val="bg1"/>
                </a:solidFill>
              </a:rPr>
              <a:t>– God, Christ.</a:t>
            </a:r>
          </a:p>
          <a:p>
            <a:r>
              <a:rPr lang="en-US" sz="3200" dirty="0">
                <a:solidFill>
                  <a:schemeClr val="bg1"/>
                </a:solidFill>
              </a:rPr>
              <a:t>Calvinist – Imputed righteousness is the transfer of the righteousness of the object of the believer’s faith (Christ) to the believer.</a:t>
            </a:r>
          </a:p>
        </p:txBody>
      </p:sp>
      <p:grpSp>
        <p:nvGrpSpPr>
          <p:cNvPr id="4" name="Group 3">
            <a:extLst>
              <a:ext uri="{FF2B5EF4-FFF2-40B4-BE49-F238E27FC236}">
                <a16:creationId xmlns:a16="http://schemas.microsoft.com/office/drawing/2014/main" id="{0079C447-811B-2A4A-BD13-36C46D548B93}"/>
              </a:ext>
            </a:extLst>
          </p:cNvPr>
          <p:cNvGrpSpPr/>
          <p:nvPr/>
        </p:nvGrpSpPr>
        <p:grpSpPr>
          <a:xfrm>
            <a:off x="10046506" y="5723906"/>
            <a:ext cx="1982926" cy="968626"/>
            <a:chOff x="4591694" y="2672603"/>
            <a:chExt cx="3008614" cy="1469657"/>
          </a:xfrm>
        </p:grpSpPr>
        <p:sp>
          <p:nvSpPr>
            <p:cNvPr id="5" name="Curved Up Arrow 4">
              <a:extLst>
                <a:ext uri="{FF2B5EF4-FFF2-40B4-BE49-F238E27FC236}">
                  <a16:creationId xmlns:a16="http://schemas.microsoft.com/office/drawing/2014/main" id="{AC38F9ED-F718-534D-8E76-58A41C7E8A9A}"/>
                </a:ext>
              </a:extLst>
            </p:cNvPr>
            <p:cNvSpPr/>
            <p:nvPr/>
          </p:nvSpPr>
          <p:spPr>
            <a:xfrm rot="21258391" flipH="1">
              <a:off x="4674913" y="3472793"/>
              <a:ext cx="2891711" cy="669467"/>
            </a:xfrm>
            <a:prstGeom prst="curvedUpArrow">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Down Arrow 5">
              <a:extLst>
                <a:ext uri="{FF2B5EF4-FFF2-40B4-BE49-F238E27FC236}">
                  <a16:creationId xmlns:a16="http://schemas.microsoft.com/office/drawing/2014/main" id="{0E909813-C850-2845-A505-20B2C8078760}"/>
                </a:ext>
              </a:extLst>
            </p:cNvPr>
            <p:cNvSpPr/>
            <p:nvPr/>
          </p:nvSpPr>
          <p:spPr>
            <a:xfrm rot="21228535">
              <a:off x="4631161" y="2672603"/>
              <a:ext cx="2865214" cy="613537"/>
            </a:xfrm>
            <a:prstGeom prst="curvedDownArrow">
              <a:avLst/>
            </a:prstGeom>
            <a:solidFill>
              <a:schemeClr val="accent4">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iamond 6">
              <a:extLst>
                <a:ext uri="{FF2B5EF4-FFF2-40B4-BE49-F238E27FC236}">
                  <a16:creationId xmlns:a16="http://schemas.microsoft.com/office/drawing/2014/main" id="{7507055F-B461-E343-A42A-E218C5C16A43}"/>
                </a:ext>
              </a:extLst>
            </p:cNvPr>
            <p:cNvSpPr/>
            <p:nvPr/>
          </p:nvSpPr>
          <p:spPr>
            <a:xfrm>
              <a:off x="4591694" y="3130388"/>
              <a:ext cx="453836" cy="453836"/>
            </a:xfrm>
            <a:prstGeom prst="diamond">
              <a:avLst/>
            </a:prstGeom>
            <a:solidFill>
              <a:schemeClr val="accent4">
                <a:lumMod val="75000"/>
              </a:schemeClr>
            </a:solidFill>
            <a:ln w="38100">
              <a:solidFill>
                <a:schemeClr val="tx1"/>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a:extLst>
                <a:ext uri="{FF2B5EF4-FFF2-40B4-BE49-F238E27FC236}">
                  <a16:creationId xmlns:a16="http://schemas.microsoft.com/office/drawing/2014/main" id="{ED38F752-DEA7-324C-AB50-253B2240BC27}"/>
                </a:ext>
              </a:extLst>
            </p:cNvPr>
            <p:cNvSpPr/>
            <p:nvPr/>
          </p:nvSpPr>
          <p:spPr>
            <a:xfrm>
              <a:off x="7146472" y="3140847"/>
              <a:ext cx="453836" cy="453836"/>
            </a:xfrm>
            <a:prstGeom prst="diamond">
              <a:avLst/>
            </a:prstGeom>
            <a:solidFill>
              <a:schemeClr val="tx1"/>
            </a:solidFill>
            <a:ln w="38100">
              <a:solidFill>
                <a:schemeClr val="accent4">
                  <a:lumMod val="75000"/>
                </a:schemeClr>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6CF2D131-07C4-414F-B203-C5AA37F573AC}"/>
              </a:ext>
            </a:extLst>
          </p:cNvPr>
          <p:cNvSpPr txBox="1">
            <a:spLocks/>
          </p:cNvSpPr>
          <p:nvPr/>
        </p:nvSpPr>
        <p:spPr>
          <a:xfrm>
            <a:off x="9854377" y="5571924"/>
            <a:ext cx="2399830" cy="7896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dirty="0">
                <a:effectLst>
                  <a:outerShdw blurRad="50800" dist="38100" dir="5400000" algn="t" rotWithShape="0">
                    <a:prstClr val="black"/>
                  </a:outerShdw>
                </a:effectLst>
                <a:latin typeface="Engravers MT" panose="02090707080505020304" pitchFamily="18" charset="77"/>
                <a:ea typeface="Impact Label Reversed" pitchFamily="2" charset="0"/>
              </a:rPr>
              <a:t>Imput</a:t>
            </a:r>
            <a:r>
              <a:rPr lang="en-US" sz="1200" dirty="0">
                <a:solidFill>
                  <a:schemeClr val="accent4">
                    <a:lumMod val="75000"/>
                  </a:schemeClr>
                </a:solidFill>
                <a:effectLst>
                  <a:outerShdw blurRad="50800" dist="38100" dir="5400000" algn="t" rotWithShape="0">
                    <a:prstClr val="black"/>
                  </a:outerShdw>
                </a:effectLst>
                <a:latin typeface="Engravers MT" panose="02090707080505020304" pitchFamily="18" charset="77"/>
                <a:ea typeface="Impact Label Reversed" pitchFamily="2" charset="0"/>
              </a:rPr>
              <a:t>ation</a:t>
            </a:r>
          </a:p>
        </p:txBody>
      </p:sp>
    </p:spTree>
    <p:extLst>
      <p:ext uri="{BB962C8B-B14F-4D97-AF65-F5344CB8AC3E}">
        <p14:creationId xmlns:p14="http://schemas.microsoft.com/office/powerpoint/2010/main" val="2866779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48000">
              <a:schemeClr val="tx1"/>
            </a:gs>
            <a:gs pos="83000">
              <a:schemeClr val="tx1"/>
            </a:gs>
            <a:gs pos="100000">
              <a:schemeClr val="tx1"/>
            </a:gs>
          </a:gsLst>
          <a:lin ang="135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6700E-13A4-AE42-A286-7400E672186A}"/>
              </a:ext>
            </a:extLst>
          </p:cNvPr>
          <p:cNvSpPr>
            <a:spLocks noGrp="1"/>
          </p:cNvSpPr>
          <p:nvPr>
            <p:ph type="title"/>
          </p:nvPr>
        </p:nvSpPr>
        <p:spPr>
          <a:xfrm>
            <a:off x="319086" y="220181"/>
            <a:ext cx="11553825" cy="1325563"/>
          </a:xfrm>
        </p:spPr>
        <p:txBody>
          <a:bodyPr>
            <a:normAutofit/>
          </a:bodyPr>
          <a:lstStyle/>
          <a:p>
            <a:pPr algn="ctr"/>
            <a:r>
              <a:rPr lang="en-US" sz="4000" dirty="0">
                <a:solidFill>
                  <a:schemeClr val="bg1"/>
                </a:solidFill>
                <a:latin typeface="Engravers MT" panose="02090707080505020304" pitchFamily="18" charset="77"/>
              </a:rPr>
              <a:t>Lenski on Romans 4:3</a:t>
            </a:r>
          </a:p>
        </p:txBody>
      </p:sp>
      <p:sp>
        <p:nvSpPr>
          <p:cNvPr id="3" name="Content Placeholder 2">
            <a:extLst>
              <a:ext uri="{FF2B5EF4-FFF2-40B4-BE49-F238E27FC236}">
                <a16:creationId xmlns:a16="http://schemas.microsoft.com/office/drawing/2014/main" id="{AD5CEB60-BEBE-FD47-A47B-C60BCD3EB28A}"/>
              </a:ext>
            </a:extLst>
          </p:cNvPr>
          <p:cNvSpPr>
            <a:spLocks noGrp="1"/>
          </p:cNvSpPr>
          <p:nvPr>
            <p:ph idx="1"/>
          </p:nvPr>
        </p:nvSpPr>
        <p:spPr>
          <a:xfrm>
            <a:off x="319087" y="1718140"/>
            <a:ext cx="11553825" cy="4847119"/>
          </a:xfrm>
        </p:spPr>
        <p:txBody>
          <a:bodyPr>
            <a:normAutofit fontScale="92500" lnSpcReduction="10000"/>
          </a:bodyPr>
          <a:lstStyle/>
          <a:p>
            <a:pPr marL="0" indent="0">
              <a:buNone/>
            </a:pPr>
            <a:r>
              <a:rPr lang="en-US" sz="3600" dirty="0">
                <a:solidFill>
                  <a:schemeClr val="bg1"/>
                </a:solidFill>
              </a:rPr>
              <a:t>“What is there in his faith that God can account for righteousness to the believer? No virtue or merit of either the believer or of his faith, nothing of this sort to the end of his life; something else entirely, the contents of his faith, Christ, his ransom, his merit. The faith that holds these God counts for righteousness and no other faith (James 2:19). </a:t>
            </a:r>
            <a:r>
              <a:rPr lang="en-US" sz="3600" b="1" u="sng" dirty="0">
                <a:solidFill>
                  <a:schemeClr val="bg1"/>
                </a:solidFill>
              </a:rPr>
              <a:t>The substitution takes place right here. Christ's merit and righteousness is his own, God counts it as though it were the believer's.</a:t>
            </a:r>
            <a:r>
              <a:rPr lang="en-US" sz="3600" dirty="0">
                <a:solidFill>
                  <a:schemeClr val="bg1"/>
                </a:solidFill>
              </a:rPr>
              <a:t> Faith only lays its hand upon it, God himself moves it to do so. Then by grace and altogether gratuitously God reckons faith with its content as righteousness for him who believes.” </a:t>
            </a:r>
            <a:endParaRPr lang="en-US" sz="3200" dirty="0">
              <a:solidFill>
                <a:schemeClr val="bg1"/>
              </a:solidFill>
            </a:endParaRPr>
          </a:p>
        </p:txBody>
      </p:sp>
      <p:grpSp>
        <p:nvGrpSpPr>
          <p:cNvPr id="4" name="Group 3">
            <a:extLst>
              <a:ext uri="{FF2B5EF4-FFF2-40B4-BE49-F238E27FC236}">
                <a16:creationId xmlns:a16="http://schemas.microsoft.com/office/drawing/2014/main" id="{0079C447-811B-2A4A-BD13-36C46D548B93}"/>
              </a:ext>
            </a:extLst>
          </p:cNvPr>
          <p:cNvGrpSpPr/>
          <p:nvPr/>
        </p:nvGrpSpPr>
        <p:grpSpPr>
          <a:xfrm>
            <a:off x="10046506" y="5723906"/>
            <a:ext cx="1982926" cy="968626"/>
            <a:chOff x="4591694" y="2672603"/>
            <a:chExt cx="3008614" cy="1469657"/>
          </a:xfrm>
        </p:grpSpPr>
        <p:sp>
          <p:nvSpPr>
            <p:cNvPr id="5" name="Curved Up Arrow 4">
              <a:extLst>
                <a:ext uri="{FF2B5EF4-FFF2-40B4-BE49-F238E27FC236}">
                  <a16:creationId xmlns:a16="http://schemas.microsoft.com/office/drawing/2014/main" id="{AC38F9ED-F718-534D-8E76-58A41C7E8A9A}"/>
                </a:ext>
              </a:extLst>
            </p:cNvPr>
            <p:cNvSpPr/>
            <p:nvPr/>
          </p:nvSpPr>
          <p:spPr>
            <a:xfrm rot="21258391" flipH="1">
              <a:off x="4674913" y="3472793"/>
              <a:ext cx="2891711" cy="669467"/>
            </a:xfrm>
            <a:prstGeom prst="curvedUpArrow">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Down Arrow 5">
              <a:extLst>
                <a:ext uri="{FF2B5EF4-FFF2-40B4-BE49-F238E27FC236}">
                  <a16:creationId xmlns:a16="http://schemas.microsoft.com/office/drawing/2014/main" id="{0E909813-C850-2845-A505-20B2C8078760}"/>
                </a:ext>
              </a:extLst>
            </p:cNvPr>
            <p:cNvSpPr/>
            <p:nvPr/>
          </p:nvSpPr>
          <p:spPr>
            <a:xfrm rot="21228535">
              <a:off x="4631161" y="2672603"/>
              <a:ext cx="2865214" cy="613537"/>
            </a:xfrm>
            <a:prstGeom prst="curvedDownArrow">
              <a:avLst/>
            </a:prstGeom>
            <a:solidFill>
              <a:schemeClr val="accent4">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iamond 6">
              <a:extLst>
                <a:ext uri="{FF2B5EF4-FFF2-40B4-BE49-F238E27FC236}">
                  <a16:creationId xmlns:a16="http://schemas.microsoft.com/office/drawing/2014/main" id="{7507055F-B461-E343-A42A-E218C5C16A43}"/>
                </a:ext>
              </a:extLst>
            </p:cNvPr>
            <p:cNvSpPr/>
            <p:nvPr/>
          </p:nvSpPr>
          <p:spPr>
            <a:xfrm>
              <a:off x="4591694" y="3130388"/>
              <a:ext cx="453836" cy="453836"/>
            </a:xfrm>
            <a:prstGeom prst="diamond">
              <a:avLst/>
            </a:prstGeom>
            <a:solidFill>
              <a:schemeClr val="accent4">
                <a:lumMod val="75000"/>
              </a:schemeClr>
            </a:solidFill>
            <a:ln w="38100">
              <a:solidFill>
                <a:schemeClr val="tx1"/>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a:extLst>
                <a:ext uri="{FF2B5EF4-FFF2-40B4-BE49-F238E27FC236}">
                  <a16:creationId xmlns:a16="http://schemas.microsoft.com/office/drawing/2014/main" id="{ED38F752-DEA7-324C-AB50-253B2240BC27}"/>
                </a:ext>
              </a:extLst>
            </p:cNvPr>
            <p:cNvSpPr/>
            <p:nvPr/>
          </p:nvSpPr>
          <p:spPr>
            <a:xfrm>
              <a:off x="7146472" y="3140847"/>
              <a:ext cx="453836" cy="453836"/>
            </a:xfrm>
            <a:prstGeom prst="diamond">
              <a:avLst/>
            </a:prstGeom>
            <a:solidFill>
              <a:schemeClr val="tx1"/>
            </a:solidFill>
            <a:ln w="38100">
              <a:solidFill>
                <a:schemeClr val="accent4">
                  <a:lumMod val="75000"/>
                </a:schemeClr>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6CF2D131-07C4-414F-B203-C5AA37F573AC}"/>
              </a:ext>
            </a:extLst>
          </p:cNvPr>
          <p:cNvSpPr txBox="1">
            <a:spLocks/>
          </p:cNvSpPr>
          <p:nvPr/>
        </p:nvSpPr>
        <p:spPr>
          <a:xfrm>
            <a:off x="9854377" y="5571924"/>
            <a:ext cx="2399830" cy="7896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dirty="0">
                <a:effectLst>
                  <a:outerShdw blurRad="50800" dist="38100" dir="5400000" algn="t" rotWithShape="0">
                    <a:prstClr val="black"/>
                  </a:outerShdw>
                </a:effectLst>
                <a:latin typeface="Engravers MT" panose="02090707080505020304" pitchFamily="18" charset="77"/>
                <a:ea typeface="Impact Label Reversed" pitchFamily="2" charset="0"/>
              </a:rPr>
              <a:t>Imput</a:t>
            </a:r>
            <a:r>
              <a:rPr lang="en-US" sz="1200" dirty="0">
                <a:solidFill>
                  <a:schemeClr val="accent4">
                    <a:lumMod val="75000"/>
                  </a:schemeClr>
                </a:solidFill>
                <a:effectLst>
                  <a:outerShdw blurRad="50800" dist="38100" dir="5400000" algn="t" rotWithShape="0">
                    <a:prstClr val="black"/>
                  </a:outerShdw>
                </a:effectLst>
                <a:latin typeface="Engravers MT" panose="02090707080505020304" pitchFamily="18" charset="77"/>
                <a:ea typeface="Impact Label Reversed" pitchFamily="2" charset="0"/>
              </a:rPr>
              <a:t>ation</a:t>
            </a:r>
          </a:p>
        </p:txBody>
      </p:sp>
    </p:spTree>
    <p:extLst>
      <p:ext uri="{BB962C8B-B14F-4D97-AF65-F5344CB8AC3E}">
        <p14:creationId xmlns:p14="http://schemas.microsoft.com/office/powerpoint/2010/main" val="2870711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48000">
              <a:schemeClr val="tx1"/>
            </a:gs>
            <a:gs pos="83000">
              <a:schemeClr val="tx1"/>
            </a:gs>
            <a:gs pos="100000">
              <a:schemeClr val="tx1"/>
            </a:gs>
          </a:gsLst>
          <a:lin ang="13500000" scaled="1"/>
          <a:tileRect/>
        </a:gra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0079C447-811B-2A4A-BD13-36C46D548B93}"/>
              </a:ext>
            </a:extLst>
          </p:cNvPr>
          <p:cNvGrpSpPr/>
          <p:nvPr/>
        </p:nvGrpSpPr>
        <p:grpSpPr>
          <a:xfrm>
            <a:off x="10046506" y="5723906"/>
            <a:ext cx="1982926" cy="968626"/>
            <a:chOff x="4591694" y="2672603"/>
            <a:chExt cx="3008614" cy="1469657"/>
          </a:xfrm>
        </p:grpSpPr>
        <p:sp>
          <p:nvSpPr>
            <p:cNvPr id="5" name="Curved Up Arrow 4">
              <a:extLst>
                <a:ext uri="{FF2B5EF4-FFF2-40B4-BE49-F238E27FC236}">
                  <a16:creationId xmlns:a16="http://schemas.microsoft.com/office/drawing/2014/main" id="{AC38F9ED-F718-534D-8E76-58A41C7E8A9A}"/>
                </a:ext>
              </a:extLst>
            </p:cNvPr>
            <p:cNvSpPr/>
            <p:nvPr/>
          </p:nvSpPr>
          <p:spPr>
            <a:xfrm rot="21258391" flipH="1">
              <a:off x="4674913" y="3472793"/>
              <a:ext cx="2891711" cy="669467"/>
            </a:xfrm>
            <a:prstGeom prst="curvedUpArrow">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Down Arrow 5">
              <a:extLst>
                <a:ext uri="{FF2B5EF4-FFF2-40B4-BE49-F238E27FC236}">
                  <a16:creationId xmlns:a16="http://schemas.microsoft.com/office/drawing/2014/main" id="{0E909813-C850-2845-A505-20B2C8078760}"/>
                </a:ext>
              </a:extLst>
            </p:cNvPr>
            <p:cNvSpPr/>
            <p:nvPr/>
          </p:nvSpPr>
          <p:spPr>
            <a:xfrm rot="21228535">
              <a:off x="4631161" y="2672603"/>
              <a:ext cx="2865214" cy="613537"/>
            </a:xfrm>
            <a:prstGeom prst="curvedDownArrow">
              <a:avLst/>
            </a:prstGeom>
            <a:solidFill>
              <a:schemeClr val="accent4">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iamond 6">
              <a:extLst>
                <a:ext uri="{FF2B5EF4-FFF2-40B4-BE49-F238E27FC236}">
                  <a16:creationId xmlns:a16="http://schemas.microsoft.com/office/drawing/2014/main" id="{7507055F-B461-E343-A42A-E218C5C16A43}"/>
                </a:ext>
              </a:extLst>
            </p:cNvPr>
            <p:cNvSpPr/>
            <p:nvPr/>
          </p:nvSpPr>
          <p:spPr>
            <a:xfrm>
              <a:off x="4591694" y="3130388"/>
              <a:ext cx="453836" cy="453836"/>
            </a:xfrm>
            <a:prstGeom prst="diamond">
              <a:avLst/>
            </a:prstGeom>
            <a:solidFill>
              <a:schemeClr val="accent4">
                <a:lumMod val="75000"/>
              </a:schemeClr>
            </a:solidFill>
            <a:ln w="38100">
              <a:solidFill>
                <a:schemeClr val="tx1"/>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a:extLst>
                <a:ext uri="{FF2B5EF4-FFF2-40B4-BE49-F238E27FC236}">
                  <a16:creationId xmlns:a16="http://schemas.microsoft.com/office/drawing/2014/main" id="{ED38F752-DEA7-324C-AB50-253B2240BC27}"/>
                </a:ext>
              </a:extLst>
            </p:cNvPr>
            <p:cNvSpPr/>
            <p:nvPr/>
          </p:nvSpPr>
          <p:spPr>
            <a:xfrm>
              <a:off x="7146472" y="3140847"/>
              <a:ext cx="453836" cy="453836"/>
            </a:xfrm>
            <a:prstGeom prst="diamond">
              <a:avLst/>
            </a:prstGeom>
            <a:solidFill>
              <a:schemeClr val="tx1"/>
            </a:solidFill>
            <a:ln w="38100">
              <a:solidFill>
                <a:schemeClr val="accent4">
                  <a:lumMod val="75000"/>
                </a:schemeClr>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6CF2D131-07C4-414F-B203-C5AA37F573AC}"/>
              </a:ext>
            </a:extLst>
          </p:cNvPr>
          <p:cNvSpPr txBox="1">
            <a:spLocks/>
          </p:cNvSpPr>
          <p:nvPr/>
        </p:nvSpPr>
        <p:spPr>
          <a:xfrm>
            <a:off x="9854377" y="5571924"/>
            <a:ext cx="2399830" cy="7896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dirty="0">
                <a:effectLst>
                  <a:outerShdw blurRad="50800" dist="38100" dir="5400000" algn="t" rotWithShape="0">
                    <a:prstClr val="black"/>
                  </a:outerShdw>
                </a:effectLst>
                <a:latin typeface="Engravers MT" panose="02090707080505020304" pitchFamily="18" charset="77"/>
                <a:ea typeface="Impact Label Reversed" pitchFamily="2" charset="0"/>
              </a:rPr>
              <a:t>Imput</a:t>
            </a:r>
            <a:r>
              <a:rPr lang="en-US" sz="1200" dirty="0">
                <a:solidFill>
                  <a:schemeClr val="accent4">
                    <a:lumMod val="75000"/>
                  </a:schemeClr>
                </a:solidFill>
                <a:effectLst>
                  <a:outerShdw blurRad="50800" dist="38100" dir="5400000" algn="t" rotWithShape="0">
                    <a:prstClr val="black"/>
                  </a:outerShdw>
                </a:effectLst>
                <a:latin typeface="Engravers MT" panose="02090707080505020304" pitchFamily="18" charset="77"/>
                <a:ea typeface="Impact Label Reversed" pitchFamily="2" charset="0"/>
              </a:rPr>
              <a:t>ation</a:t>
            </a:r>
          </a:p>
        </p:txBody>
      </p:sp>
      <p:sp>
        <p:nvSpPr>
          <p:cNvPr id="2" name="Title 1">
            <a:extLst>
              <a:ext uri="{FF2B5EF4-FFF2-40B4-BE49-F238E27FC236}">
                <a16:creationId xmlns:a16="http://schemas.microsoft.com/office/drawing/2014/main" id="{71A6700E-13A4-AE42-A286-7400E672186A}"/>
              </a:ext>
            </a:extLst>
          </p:cNvPr>
          <p:cNvSpPr>
            <a:spLocks noGrp="1"/>
          </p:cNvSpPr>
          <p:nvPr>
            <p:ph type="title"/>
          </p:nvPr>
        </p:nvSpPr>
        <p:spPr>
          <a:xfrm>
            <a:off x="319086" y="220181"/>
            <a:ext cx="11553825" cy="1325563"/>
          </a:xfrm>
        </p:spPr>
        <p:txBody>
          <a:bodyPr>
            <a:normAutofit fontScale="90000"/>
          </a:bodyPr>
          <a:lstStyle/>
          <a:p>
            <a:pPr algn="ctr"/>
            <a:r>
              <a:rPr lang="en-US" sz="4000" dirty="0">
                <a:solidFill>
                  <a:schemeClr val="bg1"/>
                </a:solidFill>
                <a:latin typeface="Engravers MT" panose="02090707080505020304" pitchFamily="18" charset="77"/>
              </a:rPr>
              <a:t>The Imputation of Christ’s Personal Righteousness                 to Believers</a:t>
            </a:r>
          </a:p>
        </p:txBody>
      </p:sp>
      <p:sp>
        <p:nvSpPr>
          <p:cNvPr id="3" name="Content Placeholder 2">
            <a:extLst>
              <a:ext uri="{FF2B5EF4-FFF2-40B4-BE49-F238E27FC236}">
                <a16:creationId xmlns:a16="http://schemas.microsoft.com/office/drawing/2014/main" id="{AD5CEB60-BEBE-FD47-A47B-C60BCD3EB28A}"/>
              </a:ext>
            </a:extLst>
          </p:cNvPr>
          <p:cNvSpPr>
            <a:spLocks noGrp="1"/>
          </p:cNvSpPr>
          <p:nvPr>
            <p:ph idx="1"/>
          </p:nvPr>
        </p:nvSpPr>
        <p:spPr>
          <a:xfrm>
            <a:off x="319087" y="1718140"/>
            <a:ext cx="11553825" cy="4847119"/>
          </a:xfrm>
        </p:spPr>
        <p:txBody>
          <a:bodyPr>
            <a:normAutofit/>
          </a:bodyPr>
          <a:lstStyle/>
          <a:p>
            <a:pPr marL="0" indent="0">
              <a:buNone/>
            </a:pPr>
            <a:r>
              <a:rPr lang="en-US" sz="3600" b="1" dirty="0">
                <a:solidFill>
                  <a:schemeClr val="bg1"/>
                </a:solidFill>
              </a:rPr>
              <a:t>The Calvinist’s Proof Text </a:t>
            </a:r>
            <a:r>
              <a:rPr lang="en-US" sz="3600" i="1" dirty="0">
                <a:solidFill>
                  <a:schemeClr val="bg1"/>
                </a:solidFill>
              </a:rPr>
              <a:t>– Romans 4:3-5</a:t>
            </a:r>
          </a:p>
          <a:p>
            <a:r>
              <a:rPr lang="en-US" sz="3200" i="1" dirty="0">
                <a:solidFill>
                  <a:schemeClr val="bg1"/>
                </a:solidFill>
              </a:rPr>
              <a:t>“accounted…impute” </a:t>
            </a:r>
            <a:r>
              <a:rPr lang="en-US" sz="3200" dirty="0">
                <a:solidFill>
                  <a:schemeClr val="bg1"/>
                </a:solidFill>
              </a:rPr>
              <a:t>– </a:t>
            </a:r>
            <a:r>
              <a:rPr lang="en-US" sz="3200" i="1" dirty="0" err="1">
                <a:solidFill>
                  <a:schemeClr val="bg1"/>
                </a:solidFill>
              </a:rPr>
              <a:t>Logizomai</a:t>
            </a:r>
            <a:r>
              <a:rPr lang="en-US" sz="3200" dirty="0">
                <a:solidFill>
                  <a:schemeClr val="bg1"/>
                </a:solidFill>
              </a:rPr>
              <a:t> – to reckon, count, compute, calculate, count over (THAYER)</a:t>
            </a:r>
          </a:p>
          <a:p>
            <a:r>
              <a:rPr lang="en-US" sz="3200" dirty="0">
                <a:solidFill>
                  <a:schemeClr val="bg1"/>
                </a:solidFill>
              </a:rPr>
              <a:t>What is “accounted?” – FAITH </a:t>
            </a:r>
            <a:r>
              <a:rPr lang="en-US" sz="3200" i="1" dirty="0">
                <a:solidFill>
                  <a:schemeClr val="bg1"/>
                </a:solidFill>
              </a:rPr>
              <a:t>(v. 3)</a:t>
            </a:r>
          </a:p>
          <a:p>
            <a:r>
              <a:rPr lang="en-US" sz="3200" dirty="0">
                <a:solidFill>
                  <a:schemeClr val="bg1"/>
                </a:solidFill>
              </a:rPr>
              <a:t>For – </a:t>
            </a:r>
            <a:r>
              <a:rPr lang="en-US" sz="3200" i="1" dirty="0" err="1">
                <a:solidFill>
                  <a:schemeClr val="bg1"/>
                </a:solidFill>
              </a:rPr>
              <a:t>eis</a:t>
            </a:r>
            <a:r>
              <a:rPr lang="en-US" sz="3200" dirty="0">
                <a:solidFill>
                  <a:schemeClr val="bg1"/>
                </a:solidFill>
              </a:rPr>
              <a:t>; a primary preposition; to or into. (STRONG)</a:t>
            </a:r>
            <a:endParaRPr lang="en-US" dirty="0">
              <a:solidFill>
                <a:schemeClr val="bg1"/>
              </a:solidFill>
            </a:endParaRPr>
          </a:p>
          <a:p>
            <a:pPr lvl="1"/>
            <a:r>
              <a:rPr lang="en-US" sz="3200" dirty="0">
                <a:solidFill>
                  <a:schemeClr val="bg1"/>
                </a:solidFill>
              </a:rPr>
              <a:t>NOT counted AS something else but taken into account </a:t>
            </a:r>
            <a:r>
              <a:rPr lang="en-US" sz="3200" i="1" dirty="0">
                <a:solidFill>
                  <a:schemeClr val="bg1"/>
                </a:solidFill>
              </a:rPr>
              <a:t>“for” </a:t>
            </a:r>
            <a:r>
              <a:rPr lang="en-US" sz="3200" dirty="0">
                <a:solidFill>
                  <a:schemeClr val="bg1"/>
                </a:solidFill>
              </a:rPr>
              <a:t>(</a:t>
            </a:r>
            <a:r>
              <a:rPr lang="en-US" sz="3200" i="1" dirty="0" err="1">
                <a:solidFill>
                  <a:schemeClr val="bg1"/>
                </a:solidFill>
              </a:rPr>
              <a:t>eis</a:t>
            </a:r>
            <a:r>
              <a:rPr lang="en-US" sz="3200" dirty="0">
                <a:solidFill>
                  <a:schemeClr val="bg1"/>
                </a:solidFill>
              </a:rPr>
              <a:t>) something.</a:t>
            </a:r>
          </a:p>
          <a:p>
            <a:r>
              <a:rPr lang="en-US" sz="3200" dirty="0">
                <a:solidFill>
                  <a:schemeClr val="bg1"/>
                </a:solidFill>
              </a:rPr>
              <a:t>Faith is the condition which God takes account of in order to make one righteous.</a:t>
            </a:r>
          </a:p>
        </p:txBody>
      </p:sp>
    </p:spTree>
    <p:extLst>
      <p:ext uri="{BB962C8B-B14F-4D97-AF65-F5344CB8AC3E}">
        <p14:creationId xmlns:p14="http://schemas.microsoft.com/office/powerpoint/2010/main" val="128570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43000">
              <a:schemeClr val="tx1"/>
            </a:gs>
            <a:gs pos="65000">
              <a:schemeClr val="accent4">
                <a:lumMod val="75000"/>
              </a:schemeClr>
            </a:gs>
            <a:gs pos="100000">
              <a:schemeClr val="accent4">
                <a:lumMod val="75000"/>
              </a:schemeClr>
            </a:gs>
            <a:gs pos="100000">
              <a:schemeClr val="accent4">
                <a:lumMod val="75000"/>
              </a:schemeClr>
            </a:gs>
          </a:gsLst>
          <a:lin ang="1080000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27D4D-D606-514A-9DE6-45846E940919}"/>
              </a:ext>
            </a:extLst>
          </p:cNvPr>
          <p:cNvSpPr>
            <a:spLocks noGrp="1"/>
          </p:cNvSpPr>
          <p:nvPr>
            <p:ph type="ctrTitle"/>
          </p:nvPr>
        </p:nvSpPr>
        <p:spPr>
          <a:xfrm>
            <a:off x="1524000" y="2092630"/>
            <a:ext cx="9144000" cy="2387600"/>
          </a:xfrm>
        </p:spPr>
        <p:txBody>
          <a:bodyPr>
            <a:prstTxWarp prst="textArchUp">
              <a:avLst/>
            </a:prstTxWarp>
            <a:normAutofit/>
          </a:bodyPr>
          <a:lstStyle/>
          <a:p>
            <a:r>
              <a:rPr lang="en-US" dirty="0">
                <a:solidFill>
                  <a:schemeClr val="bg1"/>
                </a:solidFill>
                <a:latin typeface="Engravers MT" panose="02090707080505020304" pitchFamily="18" charset="77"/>
                <a:ea typeface="Impact Label Reversed" pitchFamily="2" charset="0"/>
              </a:rPr>
              <a:t>Calvinism</a:t>
            </a:r>
          </a:p>
        </p:txBody>
      </p:sp>
      <p:sp>
        <p:nvSpPr>
          <p:cNvPr id="4" name="Title 1">
            <a:extLst>
              <a:ext uri="{FF2B5EF4-FFF2-40B4-BE49-F238E27FC236}">
                <a16:creationId xmlns:a16="http://schemas.microsoft.com/office/drawing/2014/main" id="{7F4B26EE-57A6-8F43-B845-8A35157844AB}"/>
              </a:ext>
            </a:extLst>
          </p:cNvPr>
          <p:cNvSpPr txBox="1">
            <a:spLocks/>
          </p:cNvSpPr>
          <p:nvPr/>
        </p:nvSpPr>
        <p:spPr>
          <a:xfrm>
            <a:off x="1491768" y="3293267"/>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8000" dirty="0">
                <a:latin typeface="Engravers MT" panose="02090707080505020304" pitchFamily="18" charset="77"/>
                <a:ea typeface="Impact Label Reversed" pitchFamily="2" charset="0"/>
              </a:rPr>
              <a:t>Imput</a:t>
            </a:r>
            <a:r>
              <a:rPr lang="en-US" sz="8000" dirty="0">
                <a:solidFill>
                  <a:schemeClr val="accent4">
                    <a:lumMod val="75000"/>
                  </a:schemeClr>
                </a:solidFill>
                <a:latin typeface="Engravers MT" panose="02090707080505020304" pitchFamily="18" charset="77"/>
                <a:ea typeface="Impact Label Reversed" pitchFamily="2" charset="0"/>
              </a:rPr>
              <a:t>ation</a:t>
            </a:r>
          </a:p>
        </p:txBody>
      </p:sp>
      <p:sp>
        <p:nvSpPr>
          <p:cNvPr id="7" name="Title 1">
            <a:extLst>
              <a:ext uri="{FF2B5EF4-FFF2-40B4-BE49-F238E27FC236}">
                <a16:creationId xmlns:a16="http://schemas.microsoft.com/office/drawing/2014/main" id="{B19E5559-D70C-EB4F-BD38-6E1C9B7B083D}"/>
              </a:ext>
            </a:extLst>
          </p:cNvPr>
          <p:cNvSpPr txBox="1">
            <a:spLocks/>
          </p:cNvSpPr>
          <p:nvPr/>
        </p:nvSpPr>
        <p:spPr>
          <a:xfrm>
            <a:off x="1524000" y="1333510"/>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dirty="0">
                <a:solidFill>
                  <a:schemeClr val="bg1"/>
                </a:solidFill>
                <a:latin typeface="Engravers MT" panose="02090707080505020304" pitchFamily="18" charset="77"/>
                <a:ea typeface="Impact Label Reversed" pitchFamily="2" charset="0"/>
              </a:rPr>
              <a:t>and</a:t>
            </a:r>
            <a:endParaRPr lang="en-US" sz="3600" dirty="0">
              <a:solidFill>
                <a:schemeClr val="bg1"/>
              </a:solidFill>
              <a:latin typeface="Engravers MT" panose="02090707080505020304" pitchFamily="18" charset="77"/>
              <a:ea typeface="Impact Label Reversed" pitchFamily="2" charset="0"/>
            </a:endParaRPr>
          </a:p>
        </p:txBody>
      </p:sp>
      <p:grpSp>
        <p:nvGrpSpPr>
          <p:cNvPr id="10" name="Group 9">
            <a:extLst>
              <a:ext uri="{FF2B5EF4-FFF2-40B4-BE49-F238E27FC236}">
                <a16:creationId xmlns:a16="http://schemas.microsoft.com/office/drawing/2014/main" id="{C093B1A9-AE96-0347-ACBE-5D0DD85D7053}"/>
              </a:ext>
            </a:extLst>
          </p:cNvPr>
          <p:cNvGrpSpPr/>
          <p:nvPr/>
        </p:nvGrpSpPr>
        <p:grpSpPr>
          <a:xfrm>
            <a:off x="4591694" y="2672603"/>
            <a:ext cx="3008614" cy="1498233"/>
            <a:chOff x="4591694" y="2672603"/>
            <a:chExt cx="3008614" cy="1498233"/>
          </a:xfrm>
        </p:grpSpPr>
        <p:sp>
          <p:nvSpPr>
            <p:cNvPr id="9" name="Curved Up Arrow 8">
              <a:extLst>
                <a:ext uri="{FF2B5EF4-FFF2-40B4-BE49-F238E27FC236}">
                  <a16:creationId xmlns:a16="http://schemas.microsoft.com/office/drawing/2014/main" id="{656CCD1F-4F46-364E-9DC7-FAE061C199E5}"/>
                </a:ext>
              </a:extLst>
            </p:cNvPr>
            <p:cNvSpPr/>
            <p:nvPr/>
          </p:nvSpPr>
          <p:spPr>
            <a:xfrm rot="21258391" flipH="1">
              <a:off x="4674913" y="3501369"/>
              <a:ext cx="2891711" cy="669467"/>
            </a:xfrm>
            <a:prstGeom prst="curvedUpArrow">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urved Down Arrow 4">
              <a:extLst>
                <a:ext uri="{FF2B5EF4-FFF2-40B4-BE49-F238E27FC236}">
                  <a16:creationId xmlns:a16="http://schemas.microsoft.com/office/drawing/2014/main" id="{6FEEBD5C-E496-0747-B734-1D54DE80F7CC}"/>
                </a:ext>
              </a:extLst>
            </p:cNvPr>
            <p:cNvSpPr/>
            <p:nvPr/>
          </p:nvSpPr>
          <p:spPr>
            <a:xfrm rot="21228535">
              <a:off x="4631161" y="2672603"/>
              <a:ext cx="2865214" cy="613537"/>
            </a:xfrm>
            <a:prstGeom prst="curvedDownArrow">
              <a:avLst/>
            </a:prstGeom>
            <a:solidFill>
              <a:schemeClr val="accent4">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Diamond 2">
              <a:extLst>
                <a:ext uri="{FF2B5EF4-FFF2-40B4-BE49-F238E27FC236}">
                  <a16:creationId xmlns:a16="http://schemas.microsoft.com/office/drawing/2014/main" id="{77BE1FFD-F3FE-2B45-A9AC-C3450CB0F8EE}"/>
                </a:ext>
              </a:extLst>
            </p:cNvPr>
            <p:cNvSpPr/>
            <p:nvPr/>
          </p:nvSpPr>
          <p:spPr>
            <a:xfrm>
              <a:off x="4591694" y="3130388"/>
              <a:ext cx="453836" cy="453836"/>
            </a:xfrm>
            <a:prstGeom prst="diamond">
              <a:avLst/>
            </a:prstGeom>
            <a:solidFill>
              <a:schemeClr val="accent4">
                <a:lumMod val="75000"/>
              </a:schemeClr>
            </a:solidFill>
            <a:ln w="38100">
              <a:solidFill>
                <a:schemeClr val="tx1"/>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iamond 5">
              <a:extLst>
                <a:ext uri="{FF2B5EF4-FFF2-40B4-BE49-F238E27FC236}">
                  <a16:creationId xmlns:a16="http://schemas.microsoft.com/office/drawing/2014/main" id="{FFA550A4-21CD-0646-B832-6B4F43AE9940}"/>
                </a:ext>
              </a:extLst>
            </p:cNvPr>
            <p:cNvSpPr/>
            <p:nvPr/>
          </p:nvSpPr>
          <p:spPr>
            <a:xfrm>
              <a:off x="7146472" y="3140847"/>
              <a:ext cx="453836" cy="453836"/>
            </a:xfrm>
            <a:prstGeom prst="diamond">
              <a:avLst/>
            </a:prstGeom>
            <a:solidFill>
              <a:schemeClr val="tx1"/>
            </a:solidFill>
            <a:ln w="38100">
              <a:solidFill>
                <a:schemeClr val="accent4">
                  <a:lumMod val="75000"/>
                </a:schemeClr>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921805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48000">
              <a:schemeClr val="tx1"/>
            </a:gs>
            <a:gs pos="83000">
              <a:schemeClr val="tx1"/>
            </a:gs>
            <a:gs pos="100000">
              <a:schemeClr val="tx1"/>
            </a:gs>
          </a:gsLst>
          <a:lin ang="13500000" scaled="1"/>
          <a:tileRect/>
        </a:gra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0079C447-811B-2A4A-BD13-36C46D548B93}"/>
              </a:ext>
            </a:extLst>
          </p:cNvPr>
          <p:cNvGrpSpPr/>
          <p:nvPr/>
        </p:nvGrpSpPr>
        <p:grpSpPr>
          <a:xfrm>
            <a:off x="10046506" y="5723906"/>
            <a:ext cx="1982926" cy="968626"/>
            <a:chOff x="4591694" y="2672603"/>
            <a:chExt cx="3008614" cy="1469657"/>
          </a:xfrm>
        </p:grpSpPr>
        <p:sp>
          <p:nvSpPr>
            <p:cNvPr id="5" name="Curved Up Arrow 4">
              <a:extLst>
                <a:ext uri="{FF2B5EF4-FFF2-40B4-BE49-F238E27FC236}">
                  <a16:creationId xmlns:a16="http://schemas.microsoft.com/office/drawing/2014/main" id="{AC38F9ED-F718-534D-8E76-58A41C7E8A9A}"/>
                </a:ext>
              </a:extLst>
            </p:cNvPr>
            <p:cNvSpPr/>
            <p:nvPr/>
          </p:nvSpPr>
          <p:spPr>
            <a:xfrm rot="21258391" flipH="1">
              <a:off x="4674913" y="3472793"/>
              <a:ext cx="2891711" cy="669467"/>
            </a:xfrm>
            <a:prstGeom prst="curvedUpArrow">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Down Arrow 5">
              <a:extLst>
                <a:ext uri="{FF2B5EF4-FFF2-40B4-BE49-F238E27FC236}">
                  <a16:creationId xmlns:a16="http://schemas.microsoft.com/office/drawing/2014/main" id="{0E909813-C850-2845-A505-20B2C8078760}"/>
                </a:ext>
              </a:extLst>
            </p:cNvPr>
            <p:cNvSpPr/>
            <p:nvPr/>
          </p:nvSpPr>
          <p:spPr>
            <a:xfrm rot="21228535">
              <a:off x="4631161" y="2672603"/>
              <a:ext cx="2865214" cy="613537"/>
            </a:xfrm>
            <a:prstGeom prst="curvedDownArrow">
              <a:avLst/>
            </a:prstGeom>
            <a:solidFill>
              <a:schemeClr val="accent4">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iamond 6">
              <a:extLst>
                <a:ext uri="{FF2B5EF4-FFF2-40B4-BE49-F238E27FC236}">
                  <a16:creationId xmlns:a16="http://schemas.microsoft.com/office/drawing/2014/main" id="{7507055F-B461-E343-A42A-E218C5C16A43}"/>
                </a:ext>
              </a:extLst>
            </p:cNvPr>
            <p:cNvSpPr/>
            <p:nvPr/>
          </p:nvSpPr>
          <p:spPr>
            <a:xfrm>
              <a:off x="4591694" y="3130388"/>
              <a:ext cx="453836" cy="453836"/>
            </a:xfrm>
            <a:prstGeom prst="diamond">
              <a:avLst/>
            </a:prstGeom>
            <a:solidFill>
              <a:schemeClr val="accent4">
                <a:lumMod val="75000"/>
              </a:schemeClr>
            </a:solidFill>
            <a:ln w="38100">
              <a:solidFill>
                <a:schemeClr val="tx1"/>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a:extLst>
                <a:ext uri="{FF2B5EF4-FFF2-40B4-BE49-F238E27FC236}">
                  <a16:creationId xmlns:a16="http://schemas.microsoft.com/office/drawing/2014/main" id="{ED38F752-DEA7-324C-AB50-253B2240BC27}"/>
                </a:ext>
              </a:extLst>
            </p:cNvPr>
            <p:cNvSpPr/>
            <p:nvPr/>
          </p:nvSpPr>
          <p:spPr>
            <a:xfrm>
              <a:off x="7146472" y="3140847"/>
              <a:ext cx="453836" cy="453836"/>
            </a:xfrm>
            <a:prstGeom prst="diamond">
              <a:avLst/>
            </a:prstGeom>
            <a:solidFill>
              <a:schemeClr val="tx1"/>
            </a:solidFill>
            <a:ln w="38100">
              <a:solidFill>
                <a:schemeClr val="accent4">
                  <a:lumMod val="75000"/>
                </a:schemeClr>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6CF2D131-07C4-414F-B203-C5AA37F573AC}"/>
              </a:ext>
            </a:extLst>
          </p:cNvPr>
          <p:cNvSpPr txBox="1">
            <a:spLocks/>
          </p:cNvSpPr>
          <p:nvPr/>
        </p:nvSpPr>
        <p:spPr>
          <a:xfrm>
            <a:off x="9854377" y="5571924"/>
            <a:ext cx="2399830" cy="7896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dirty="0">
                <a:effectLst>
                  <a:outerShdw blurRad="50800" dist="38100" dir="5400000" algn="t" rotWithShape="0">
                    <a:prstClr val="black"/>
                  </a:outerShdw>
                </a:effectLst>
                <a:latin typeface="Engravers MT" panose="02090707080505020304" pitchFamily="18" charset="77"/>
                <a:ea typeface="Impact Label Reversed" pitchFamily="2" charset="0"/>
              </a:rPr>
              <a:t>Imput</a:t>
            </a:r>
            <a:r>
              <a:rPr lang="en-US" sz="1200" dirty="0">
                <a:solidFill>
                  <a:schemeClr val="accent4">
                    <a:lumMod val="75000"/>
                  </a:schemeClr>
                </a:solidFill>
                <a:effectLst>
                  <a:outerShdw blurRad="50800" dist="38100" dir="5400000" algn="t" rotWithShape="0">
                    <a:prstClr val="black"/>
                  </a:outerShdw>
                </a:effectLst>
                <a:latin typeface="Engravers MT" panose="02090707080505020304" pitchFamily="18" charset="77"/>
                <a:ea typeface="Impact Label Reversed" pitchFamily="2" charset="0"/>
              </a:rPr>
              <a:t>ation</a:t>
            </a:r>
          </a:p>
        </p:txBody>
      </p:sp>
      <p:sp>
        <p:nvSpPr>
          <p:cNvPr id="2" name="Title 1">
            <a:extLst>
              <a:ext uri="{FF2B5EF4-FFF2-40B4-BE49-F238E27FC236}">
                <a16:creationId xmlns:a16="http://schemas.microsoft.com/office/drawing/2014/main" id="{71A6700E-13A4-AE42-A286-7400E672186A}"/>
              </a:ext>
            </a:extLst>
          </p:cNvPr>
          <p:cNvSpPr>
            <a:spLocks noGrp="1"/>
          </p:cNvSpPr>
          <p:nvPr>
            <p:ph type="title"/>
          </p:nvPr>
        </p:nvSpPr>
        <p:spPr>
          <a:xfrm>
            <a:off x="319086" y="220181"/>
            <a:ext cx="11553825" cy="1325563"/>
          </a:xfrm>
        </p:spPr>
        <p:txBody>
          <a:bodyPr>
            <a:normAutofit fontScale="90000"/>
          </a:bodyPr>
          <a:lstStyle/>
          <a:p>
            <a:pPr algn="ctr"/>
            <a:r>
              <a:rPr lang="en-US" sz="4000" dirty="0">
                <a:solidFill>
                  <a:schemeClr val="bg1"/>
                </a:solidFill>
                <a:latin typeface="Engravers MT" panose="02090707080505020304" pitchFamily="18" charset="77"/>
              </a:rPr>
              <a:t>The Imputation of Christ’s Personal Righteousness                 to Believers</a:t>
            </a:r>
          </a:p>
        </p:txBody>
      </p:sp>
      <p:sp>
        <p:nvSpPr>
          <p:cNvPr id="3" name="Content Placeholder 2">
            <a:extLst>
              <a:ext uri="{FF2B5EF4-FFF2-40B4-BE49-F238E27FC236}">
                <a16:creationId xmlns:a16="http://schemas.microsoft.com/office/drawing/2014/main" id="{AD5CEB60-BEBE-FD47-A47B-C60BCD3EB28A}"/>
              </a:ext>
            </a:extLst>
          </p:cNvPr>
          <p:cNvSpPr>
            <a:spLocks noGrp="1"/>
          </p:cNvSpPr>
          <p:nvPr>
            <p:ph idx="1"/>
          </p:nvPr>
        </p:nvSpPr>
        <p:spPr>
          <a:xfrm>
            <a:off x="319087" y="1718140"/>
            <a:ext cx="11553825" cy="4847119"/>
          </a:xfrm>
        </p:spPr>
        <p:txBody>
          <a:bodyPr>
            <a:normAutofit/>
          </a:bodyPr>
          <a:lstStyle/>
          <a:p>
            <a:pPr marL="0" indent="0">
              <a:buNone/>
            </a:pPr>
            <a:r>
              <a:rPr lang="en-US" sz="3600" b="1" dirty="0">
                <a:solidFill>
                  <a:schemeClr val="bg1"/>
                </a:solidFill>
              </a:rPr>
              <a:t>Righteousness Cannot be Transferred </a:t>
            </a:r>
            <a:r>
              <a:rPr lang="en-US" sz="3600" i="1" dirty="0">
                <a:solidFill>
                  <a:schemeClr val="bg1"/>
                </a:solidFill>
              </a:rPr>
              <a:t>– Ezekiel 18:19-20</a:t>
            </a:r>
          </a:p>
          <a:p>
            <a:pPr marL="0" indent="0">
              <a:buNone/>
            </a:pPr>
            <a:r>
              <a:rPr lang="en-US" sz="3600" b="1" dirty="0">
                <a:solidFill>
                  <a:schemeClr val="bg1"/>
                </a:solidFill>
              </a:rPr>
              <a:t>Righteousness Imputed </a:t>
            </a:r>
            <a:r>
              <a:rPr lang="en-US" sz="3600" i="1" dirty="0">
                <a:solidFill>
                  <a:schemeClr val="bg1"/>
                </a:solidFill>
              </a:rPr>
              <a:t>– Romans 4:5-8</a:t>
            </a:r>
          </a:p>
          <a:p>
            <a:r>
              <a:rPr lang="en-US" sz="3200" i="1" dirty="0">
                <a:solidFill>
                  <a:schemeClr val="bg1"/>
                </a:solidFill>
              </a:rPr>
              <a:t>(v. 6) </a:t>
            </a:r>
            <a:r>
              <a:rPr lang="en-US" sz="3200" dirty="0">
                <a:solidFill>
                  <a:schemeClr val="bg1"/>
                </a:solidFill>
              </a:rPr>
              <a:t>– setting up words which describe the imputation of righteousness.</a:t>
            </a:r>
          </a:p>
          <a:p>
            <a:r>
              <a:rPr lang="en-US" sz="3200" i="1" dirty="0">
                <a:solidFill>
                  <a:schemeClr val="bg1"/>
                </a:solidFill>
              </a:rPr>
              <a:t>(vv. 7-8) </a:t>
            </a:r>
            <a:r>
              <a:rPr lang="en-US" sz="3200" dirty="0">
                <a:solidFill>
                  <a:schemeClr val="bg1"/>
                </a:solidFill>
              </a:rPr>
              <a:t>– says nothing of </a:t>
            </a:r>
            <a:r>
              <a:rPr lang="en-US" sz="3200" i="1" dirty="0">
                <a:solidFill>
                  <a:schemeClr val="bg1"/>
                </a:solidFill>
              </a:rPr>
              <a:t>“</a:t>
            </a:r>
            <a:r>
              <a:rPr lang="en-US" sz="3200" i="1" dirty="0" err="1">
                <a:solidFill>
                  <a:schemeClr val="bg1"/>
                </a:solidFill>
              </a:rPr>
              <a:t>imput</a:t>
            </a:r>
            <a:r>
              <a:rPr lang="en-US" sz="3200" i="1" dirty="0">
                <a:solidFill>
                  <a:schemeClr val="bg1"/>
                </a:solidFill>
              </a:rPr>
              <a:t>[</a:t>
            </a:r>
            <a:r>
              <a:rPr lang="en-US" sz="3200" i="1" dirty="0" err="1">
                <a:solidFill>
                  <a:schemeClr val="bg1"/>
                </a:solidFill>
              </a:rPr>
              <a:t>ing</a:t>
            </a:r>
            <a:r>
              <a:rPr lang="en-US" sz="3200" i="1" dirty="0">
                <a:solidFill>
                  <a:schemeClr val="bg1"/>
                </a:solidFill>
              </a:rPr>
              <a:t>] righteousness” </a:t>
            </a:r>
            <a:r>
              <a:rPr lang="en-US" sz="3200" dirty="0">
                <a:solidFill>
                  <a:schemeClr val="bg1"/>
                </a:solidFill>
              </a:rPr>
              <a:t>– the imputation of righteousness is the forgiveness of sin, or sin not imputed.</a:t>
            </a:r>
          </a:p>
          <a:p>
            <a:r>
              <a:rPr lang="en-US" sz="3200" dirty="0">
                <a:solidFill>
                  <a:schemeClr val="bg1"/>
                </a:solidFill>
              </a:rPr>
              <a:t>Sin is forgiven based on the faith one has in the atoning death of Christ – </a:t>
            </a:r>
            <a:r>
              <a:rPr lang="en-US" sz="3200" i="1" dirty="0">
                <a:solidFill>
                  <a:schemeClr val="bg1"/>
                </a:solidFill>
              </a:rPr>
              <a:t>Romans 3:23-26</a:t>
            </a:r>
          </a:p>
        </p:txBody>
      </p:sp>
    </p:spTree>
    <p:extLst>
      <p:ext uri="{BB962C8B-B14F-4D97-AF65-F5344CB8AC3E}">
        <p14:creationId xmlns:p14="http://schemas.microsoft.com/office/powerpoint/2010/main" val="984555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48000">
              <a:schemeClr val="tx1"/>
            </a:gs>
            <a:gs pos="83000">
              <a:schemeClr val="tx1"/>
            </a:gs>
            <a:gs pos="100000">
              <a:schemeClr val="tx1"/>
            </a:gs>
          </a:gsLst>
          <a:lin ang="13500000" scaled="1"/>
          <a:tileRect/>
        </a:gra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0079C447-811B-2A4A-BD13-36C46D548B93}"/>
              </a:ext>
            </a:extLst>
          </p:cNvPr>
          <p:cNvGrpSpPr/>
          <p:nvPr/>
        </p:nvGrpSpPr>
        <p:grpSpPr>
          <a:xfrm>
            <a:off x="10046506" y="5723906"/>
            <a:ext cx="1982926" cy="968626"/>
            <a:chOff x="4591694" y="2672603"/>
            <a:chExt cx="3008614" cy="1469657"/>
          </a:xfrm>
        </p:grpSpPr>
        <p:sp>
          <p:nvSpPr>
            <p:cNvPr id="5" name="Curved Up Arrow 4">
              <a:extLst>
                <a:ext uri="{FF2B5EF4-FFF2-40B4-BE49-F238E27FC236}">
                  <a16:creationId xmlns:a16="http://schemas.microsoft.com/office/drawing/2014/main" id="{AC38F9ED-F718-534D-8E76-58A41C7E8A9A}"/>
                </a:ext>
              </a:extLst>
            </p:cNvPr>
            <p:cNvSpPr/>
            <p:nvPr/>
          </p:nvSpPr>
          <p:spPr>
            <a:xfrm rot="21258391" flipH="1">
              <a:off x="4674913" y="3472793"/>
              <a:ext cx="2891711" cy="669467"/>
            </a:xfrm>
            <a:prstGeom prst="curvedUpArrow">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Down Arrow 5">
              <a:extLst>
                <a:ext uri="{FF2B5EF4-FFF2-40B4-BE49-F238E27FC236}">
                  <a16:creationId xmlns:a16="http://schemas.microsoft.com/office/drawing/2014/main" id="{0E909813-C850-2845-A505-20B2C8078760}"/>
                </a:ext>
              </a:extLst>
            </p:cNvPr>
            <p:cNvSpPr/>
            <p:nvPr/>
          </p:nvSpPr>
          <p:spPr>
            <a:xfrm rot="21228535">
              <a:off x="4631161" y="2672603"/>
              <a:ext cx="2865214" cy="613537"/>
            </a:xfrm>
            <a:prstGeom prst="curvedDownArrow">
              <a:avLst/>
            </a:prstGeom>
            <a:solidFill>
              <a:schemeClr val="accent4">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iamond 6">
              <a:extLst>
                <a:ext uri="{FF2B5EF4-FFF2-40B4-BE49-F238E27FC236}">
                  <a16:creationId xmlns:a16="http://schemas.microsoft.com/office/drawing/2014/main" id="{7507055F-B461-E343-A42A-E218C5C16A43}"/>
                </a:ext>
              </a:extLst>
            </p:cNvPr>
            <p:cNvSpPr/>
            <p:nvPr/>
          </p:nvSpPr>
          <p:spPr>
            <a:xfrm>
              <a:off x="4591694" y="3130388"/>
              <a:ext cx="453836" cy="453836"/>
            </a:xfrm>
            <a:prstGeom prst="diamond">
              <a:avLst/>
            </a:prstGeom>
            <a:solidFill>
              <a:schemeClr val="accent4">
                <a:lumMod val="75000"/>
              </a:schemeClr>
            </a:solidFill>
            <a:ln w="38100">
              <a:solidFill>
                <a:schemeClr val="tx1"/>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a:extLst>
                <a:ext uri="{FF2B5EF4-FFF2-40B4-BE49-F238E27FC236}">
                  <a16:creationId xmlns:a16="http://schemas.microsoft.com/office/drawing/2014/main" id="{ED38F752-DEA7-324C-AB50-253B2240BC27}"/>
                </a:ext>
              </a:extLst>
            </p:cNvPr>
            <p:cNvSpPr/>
            <p:nvPr/>
          </p:nvSpPr>
          <p:spPr>
            <a:xfrm>
              <a:off x="7146472" y="3140847"/>
              <a:ext cx="453836" cy="453836"/>
            </a:xfrm>
            <a:prstGeom prst="diamond">
              <a:avLst/>
            </a:prstGeom>
            <a:solidFill>
              <a:schemeClr val="tx1"/>
            </a:solidFill>
            <a:ln w="38100">
              <a:solidFill>
                <a:schemeClr val="accent4">
                  <a:lumMod val="75000"/>
                </a:schemeClr>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6CF2D131-07C4-414F-B203-C5AA37F573AC}"/>
              </a:ext>
            </a:extLst>
          </p:cNvPr>
          <p:cNvSpPr txBox="1">
            <a:spLocks/>
          </p:cNvSpPr>
          <p:nvPr/>
        </p:nvSpPr>
        <p:spPr>
          <a:xfrm>
            <a:off x="9854377" y="5571924"/>
            <a:ext cx="2399830" cy="7896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dirty="0">
                <a:effectLst>
                  <a:outerShdw blurRad="50800" dist="38100" dir="5400000" algn="t" rotWithShape="0">
                    <a:prstClr val="black"/>
                  </a:outerShdw>
                </a:effectLst>
                <a:latin typeface="Engravers MT" panose="02090707080505020304" pitchFamily="18" charset="77"/>
                <a:ea typeface="Impact Label Reversed" pitchFamily="2" charset="0"/>
              </a:rPr>
              <a:t>Imput</a:t>
            </a:r>
            <a:r>
              <a:rPr lang="en-US" sz="1200" dirty="0">
                <a:solidFill>
                  <a:schemeClr val="accent4">
                    <a:lumMod val="75000"/>
                  </a:schemeClr>
                </a:solidFill>
                <a:effectLst>
                  <a:outerShdw blurRad="50800" dist="38100" dir="5400000" algn="t" rotWithShape="0">
                    <a:prstClr val="black"/>
                  </a:outerShdw>
                </a:effectLst>
                <a:latin typeface="Engravers MT" panose="02090707080505020304" pitchFamily="18" charset="77"/>
                <a:ea typeface="Impact Label Reversed" pitchFamily="2" charset="0"/>
              </a:rPr>
              <a:t>ation</a:t>
            </a:r>
          </a:p>
        </p:txBody>
      </p:sp>
      <p:sp>
        <p:nvSpPr>
          <p:cNvPr id="2" name="Title 1">
            <a:extLst>
              <a:ext uri="{FF2B5EF4-FFF2-40B4-BE49-F238E27FC236}">
                <a16:creationId xmlns:a16="http://schemas.microsoft.com/office/drawing/2014/main" id="{71A6700E-13A4-AE42-A286-7400E672186A}"/>
              </a:ext>
            </a:extLst>
          </p:cNvPr>
          <p:cNvSpPr>
            <a:spLocks noGrp="1"/>
          </p:cNvSpPr>
          <p:nvPr>
            <p:ph type="title"/>
          </p:nvPr>
        </p:nvSpPr>
        <p:spPr>
          <a:xfrm>
            <a:off x="319086" y="220181"/>
            <a:ext cx="11553825" cy="1325563"/>
          </a:xfrm>
        </p:spPr>
        <p:txBody>
          <a:bodyPr>
            <a:normAutofit fontScale="90000"/>
          </a:bodyPr>
          <a:lstStyle/>
          <a:p>
            <a:pPr algn="ctr"/>
            <a:r>
              <a:rPr lang="en-US" sz="4000" dirty="0">
                <a:solidFill>
                  <a:schemeClr val="bg1"/>
                </a:solidFill>
                <a:latin typeface="Engravers MT" panose="02090707080505020304" pitchFamily="18" charset="77"/>
              </a:rPr>
              <a:t>The Imputation of Christ’s Personal Righteousness                 to Believers</a:t>
            </a:r>
          </a:p>
        </p:txBody>
      </p:sp>
      <p:sp>
        <p:nvSpPr>
          <p:cNvPr id="3" name="Content Placeholder 2">
            <a:extLst>
              <a:ext uri="{FF2B5EF4-FFF2-40B4-BE49-F238E27FC236}">
                <a16:creationId xmlns:a16="http://schemas.microsoft.com/office/drawing/2014/main" id="{AD5CEB60-BEBE-FD47-A47B-C60BCD3EB28A}"/>
              </a:ext>
            </a:extLst>
          </p:cNvPr>
          <p:cNvSpPr>
            <a:spLocks noGrp="1"/>
          </p:cNvSpPr>
          <p:nvPr>
            <p:ph idx="1"/>
          </p:nvPr>
        </p:nvSpPr>
        <p:spPr>
          <a:xfrm>
            <a:off x="319087" y="1718140"/>
            <a:ext cx="11553825" cy="4847119"/>
          </a:xfrm>
        </p:spPr>
        <p:txBody>
          <a:bodyPr>
            <a:normAutofit/>
          </a:bodyPr>
          <a:lstStyle/>
          <a:p>
            <a:pPr marL="0" indent="0">
              <a:buNone/>
            </a:pPr>
            <a:r>
              <a:rPr lang="en-US" sz="3600" b="1" dirty="0">
                <a:solidFill>
                  <a:schemeClr val="bg1"/>
                </a:solidFill>
              </a:rPr>
              <a:t>His Death Was Substitutionary, Not His Life</a:t>
            </a:r>
          </a:p>
          <a:p>
            <a:r>
              <a:rPr lang="en-US" sz="3200" dirty="0">
                <a:solidFill>
                  <a:schemeClr val="bg1"/>
                </a:solidFill>
              </a:rPr>
              <a:t>What about </a:t>
            </a:r>
            <a:r>
              <a:rPr lang="en-US" sz="3200" i="1" dirty="0">
                <a:solidFill>
                  <a:schemeClr val="bg1"/>
                </a:solidFill>
              </a:rPr>
              <a:t>Romans 5:18-19</a:t>
            </a:r>
            <a:r>
              <a:rPr lang="en-US" sz="3200" dirty="0">
                <a:solidFill>
                  <a:schemeClr val="bg1"/>
                </a:solidFill>
              </a:rPr>
              <a:t>?</a:t>
            </a:r>
          </a:p>
          <a:p>
            <a:pPr lvl="1"/>
            <a:r>
              <a:rPr lang="en-US" sz="3200" dirty="0">
                <a:solidFill>
                  <a:schemeClr val="bg1"/>
                </a:solidFill>
              </a:rPr>
              <a:t>Note: </a:t>
            </a:r>
            <a:r>
              <a:rPr lang="en-US" sz="3200" i="1" dirty="0">
                <a:solidFill>
                  <a:schemeClr val="bg1"/>
                </a:solidFill>
              </a:rPr>
              <a:t>“offense” </a:t>
            </a:r>
            <a:r>
              <a:rPr lang="en-US" sz="3200" dirty="0">
                <a:solidFill>
                  <a:schemeClr val="bg1"/>
                </a:solidFill>
              </a:rPr>
              <a:t>and </a:t>
            </a:r>
            <a:r>
              <a:rPr lang="en-US" sz="3200" i="1" dirty="0">
                <a:solidFill>
                  <a:schemeClr val="bg1"/>
                </a:solidFill>
              </a:rPr>
              <a:t>“righteous act” </a:t>
            </a:r>
            <a:r>
              <a:rPr lang="en-US" sz="3200" dirty="0">
                <a:solidFill>
                  <a:schemeClr val="bg1"/>
                </a:solidFill>
              </a:rPr>
              <a:t>are singular, not plural.</a:t>
            </a:r>
          </a:p>
          <a:p>
            <a:pPr lvl="2"/>
            <a:r>
              <a:rPr lang="en-US" sz="3200" i="1" dirty="0">
                <a:solidFill>
                  <a:schemeClr val="bg1"/>
                </a:solidFill>
              </a:rPr>
              <a:t>“Righteous act” </a:t>
            </a:r>
            <a:r>
              <a:rPr lang="en-US" sz="3200" dirty="0">
                <a:solidFill>
                  <a:schemeClr val="bg1"/>
                </a:solidFill>
              </a:rPr>
              <a:t>in reference to His death – </a:t>
            </a:r>
            <a:r>
              <a:rPr lang="en-US" sz="3200" i="1" dirty="0">
                <a:solidFill>
                  <a:schemeClr val="bg1"/>
                </a:solidFill>
              </a:rPr>
              <a:t>Romans 5:6</a:t>
            </a:r>
          </a:p>
          <a:p>
            <a:pPr lvl="1"/>
            <a:r>
              <a:rPr lang="en-US" sz="3200" dirty="0">
                <a:solidFill>
                  <a:schemeClr val="bg1"/>
                </a:solidFill>
              </a:rPr>
              <a:t>If the death only spread to all as </a:t>
            </a:r>
            <a:r>
              <a:rPr lang="en-US" sz="3200" i="1" dirty="0">
                <a:solidFill>
                  <a:schemeClr val="bg1"/>
                </a:solidFill>
              </a:rPr>
              <a:t>“all sinned” (v. 12)</a:t>
            </a:r>
            <a:r>
              <a:rPr lang="en-US" sz="3200" dirty="0">
                <a:solidFill>
                  <a:schemeClr val="bg1"/>
                </a:solidFill>
              </a:rPr>
              <a:t>, then the same must be true of righteousness. </a:t>
            </a:r>
            <a:r>
              <a:rPr lang="en-US" sz="3200" i="1" dirty="0">
                <a:solidFill>
                  <a:schemeClr val="bg1"/>
                </a:solidFill>
              </a:rPr>
              <a:t>(cf. Hebrews 5:8-9)</a:t>
            </a:r>
            <a:endParaRPr lang="en-US" sz="2800" i="1" dirty="0">
              <a:solidFill>
                <a:schemeClr val="bg1"/>
              </a:solidFill>
            </a:endParaRPr>
          </a:p>
        </p:txBody>
      </p:sp>
    </p:spTree>
    <p:extLst>
      <p:ext uri="{BB962C8B-B14F-4D97-AF65-F5344CB8AC3E}">
        <p14:creationId xmlns:p14="http://schemas.microsoft.com/office/powerpoint/2010/main" val="2556198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48000">
              <a:schemeClr val="tx1"/>
            </a:gs>
            <a:gs pos="83000">
              <a:schemeClr val="tx1"/>
            </a:gs>
            <a:gs pos="100000">
              <a:schemeClr val="tx1"/>
            </a:gs>
          </a:gsLst>
          <a:lin ang="13500000" scaled="1"/>
          <a:tileRect/>
        </a:gra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0079C447-811B-2A4A-BD13-36C46D548B93}"/>
              </a:ext>
            </a:extLst>
          </p:cNvPr>
          <p:cNvGrpSpPr/>
          <p:nvPr/>
        </p:nvGrpSpPr>
        <p:grpSpPr>
          <a:xfrm>
            <a:off x="10046506" y="5723906"/>
            <a:ext cx="1982926" cy="968626"/>
            <a:chOff x="4591694" y="2672603"/>
            <a:chExt cx="3008614" cy="1469657"/>
          </a:xfrm>
        </p:grpSpPr>
        <p:sp>
          <p:nvSpPr>
            <p:cNvPr id="5" name="Curved Up Arrow 4">
              <a:extLst>
                <a:ext uri="{FF2B5EF4-FFF2-40B4-BE49-F238E27FC236}">
                  <a16:creationId xmlns:a16="http://schemas.microsoft.com/office/drawing/2014/main" id="{AC38F9ED-F718-534D-8E76-58A41C7E8A9A}"/>
                </a:ext>
              </a:extLst>
            </p:cNvPr>
            <p:cNvSpPr/>
            <p:nvPr/>
          </p:nvSpPr>
          <p:spPr>
            <a:xfrm rot="21258391" flipH="1">
              <a:off x="4674913" y="3472793"/>
              <a:ext cx="2891711" cy="669467"/>
            </a:xfrm>
            <a:prstGeom prst="curvedUpArrow">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Down Arrow 5">
              <a:extLst>
                <a:ext uri="{FF2B5EF4-FFF2-40B4-BE49-F238E27FC236}">
                  <a16:creationId xmlns:a16="http://schemas.microsoft.com/office/drawing/2014/main" id="{0E909813-C850-2845-A505-20B2C8078760}"/>
                </a:ext>
              </a:extLst>
            </p:cNvPr>
            <p:cNvSpPr/>
            <p:nvPr/>
          </p:nvSpPr>
          <p:spPr>
            <a:xfrm rot="21228535">
              <a:off x="4631161" y="2672603"/>
              <a:ext cx="2865214" cy="613537"/>
            </a:xfrm>
            <a:prstGeom prst="curvedDownArrow">
              <a:avLst/>
            </a:prstGeom>
            <a:solidFill>
              <a:schemeClr val="accent4">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iamond 6">
              <a:extLst>
                <a:ext uri="{FF2B5EF4-FFF2-40B4-BE49-F238E27FC236}">
                  <a16:creationId xmlns:a16="http://schemas.microsoft.com/office/drawing/2014/main" id="{7507055F-B461-E343-A42A-E218C5C16A43}"/>
                </a:ext>
              </a:extLst>
            </p:cNvPr>
            <p:cNvSpPr/>
            <p:nvPr/>
          </p:nvSpPr>
          <p:spPr>
            <a:xfrm>
              <a:off x="4591694" y="3130388"/>
              <a:ext cx="453836" cy="453836"/>
            </a:xfrm>
            <a:prstGeom prst="diamond">
              <a:avLst/>
            </a:prstGeom>
            <a:solidFill>
              <a:schemeClr val="accent4">
                <a:lumMod val="75000"/>
              </a:schemeClr>
            </a:solidFill>
            <a:ln w="38100">
              <a:solidFill>
                <a:schemeClr val="tx1"/>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a:extLst>
                <a:ext uri="{FF2B5EF4-FFF2-40B4-BE49-F238E27FC236}">
                  <a16:creationId xmlns:a16="http://schemas.microsoft.com/office/drawing/2014/main" id="{ED38F752-DEA7-324C-AB50-253B2240BC27}"/>
                </a:ext>
              </a:extLst>
            </p:cNvPr>
            <p:cNvSpPr/>
            <p:nvPr/>
          </p:nvSpPr>
          <p:spPr>
            <a:xfrm>
              <a:off x="7146472" y="3140847"/>
              <a:ext cx="453836" cy="453836"/>
            </a:xfrm>
            <a:prstGeom prst="diamond">
              <a:avLst/>
            </a:prstGeom>
            <a:solidFill>
              <a:schemeClr val="tx1"/>
            </a:solidFill>
            <a:ln w="38100">
              <a:solidFill>
                <a:schemeClr val="accent4">
                  <a:lumMod val="75000"/>
                </a:schemeClr>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6CF2D131-07C4-414F-B203-C5AA37F573AC}"/>
              </a:ext>
            </a:extLst>
          </p:cNvPr>
          <p:cNvSpPr txBox="1">
            <a:spLocks/>
          </p:cNvSpPr>
          <p:nvPr/>
        </p:nvSpPr>
        <p:spPr>
          <a:xfrm>
            <a:off x="9854377" y="5571924"/>
            <a:ext cx="2399830" cy="7896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dirty="0">
                <a:effectLst>
                  <a:outerShdw blurRad="50800" dist="38100" dir="5400000" algn="t" rotWithShape="0">
                    <a:prstClr val="black"/>
                  </a:outerShdw>
                </a:effectLst>
                <a:latin typeface="Engravers MT" panose="02090707080505020304" pitchFamily="18" charset="77"/>
                <a:ea typeface="Impact Label Reversed" pitchFamily="2" charset="0"/>
              </a:rPr>
              <a:t>Imput</a:t>
            </a:r>
            <a:r>
              <a:rPr lang="en-US" sz="1200" dirty="0">
                <a:solidFill>
                  <a:schemeClr val="accent4">
                    <a:lumMod val="75000"/>
                  </a:schemeClr>
                </a:solidFill>
                <a:effectLst>
                  <a:outerShdw blurRad="50800" dist="38100" dir="5400000" algn="t" rotWithShape="0">
                    <a:prstClr val="black"/>
                  </a:outerShdw>
                </a:effectLst>
                <a:latin typeface="Engravers MT" panose="02090707080505020304" pitchFamily="18" charset="77"/>
                <a:ea typeface="Impact Label Reversed" pitchFamily="2" charset="0"/>
              </a:rPr>
              <a:t>ation</a:t>
            </a:r>
          </a:p>
        </p:txBody>
      </p:sp>
      <p:sp>
        <p:nvSpPr>
          <p:cNvPr id="2" name="Title 1">
            <a:extLst>
              <a:ext uri="{FF2B5EF4-FFF2-40B4-BE49-F238E27FC236}">
                <a16:creationId xmlns:a16="http://schemas.microsoft.com/office/drawing/2014/main" id="{71A6700E-13A4-AE42-A286-7400E672186A}"/>
              </a:ext>
            </a:extLst>
          </p:cNvPr>
          <p:cNvSpPr>
            <a:spLocks noGrp="1"/>
          </p:cNvSpPr>
          <p:nvPr>
            <p:ph type="title"/>
          </p:nvPr>
        </p:nvSpPr>
        <p:spPr>
          <a:xfrm>
            <a:off x="319086" y="220181"/>
            <a:ext cx="11553825" cy="1325563"/>
          </a:xfrm>
        </p:spPr>
        <p:txBody>
          <a:bodyPr>
            <a:normAutofit fontScale="90000"/>
          </a:bodyPr>
          <a:lstStyle/>
          <a:p>
            <a:pPr algn="ctr"/>
            <a:r>
              <a:rPr lang="en-US" sz="4000" dirty="0">
                <a:solidFill>
                  <a:schemeClr val="bg1"/>
                </a:solidFill>
                <a:latin typeface="Engravers MT" panose="02090707080505020304" pitchFamily="18" charset="77"/>
              </a:rPr>
              <a:t>The Imputation of Christ’s Personal Righteousness                 to Believers</a:t>
            </a:r>
          </a:p>
        </p:txBody>
      </p:sp>
      <p:sp>
        <p:nvSpPr>
          <p:cNvPr id="3" name="Content Placeholder 2">
            <a:extLst>
              <a:ext uri="{FF2B5EF4-FFF2-40B4-BE49-F238E27FC236}">
                <a16:creationId xmlns:a16="http://schemas.microsoft.com/office/drawing/2014/main" id="{AD5CEB60-BEBE-FD47-A47B-C60BCD3EB28A}"/>
              </a:ext>
            </a:extLst>
          </p:cNvPr>
          <p:cNvSpPr>
            <a:spLocks noGrp="1"/>
          </p:cNvSpPr>
          <p:nvPr>
            <p:ph idx="1"/>
          </p:nvPr>
        </p:nvSpPr>
        <p:spPr>
          <a:xfrm>
            <a:off x="319087" y="1718140"/>
            <a:ext cx="11553825" cy="4847119"/>
          </a:xfrm>
        </p:spPr>
        <p:txBody>
          <a:bodyPr>
            <a:normAutofit/>
          </a:bodyPr>
          <a:lstStyle/>
          <a:p>
            <a:pPr marL="0" indent="0">
              <a:buNone/>
            </a:pPr>
            <a:r>
              <a:rPr lang="en-US" sz="3600" b="1" dirty="0">
                <a:solidFill>
                  <a:schemeClr val="bg1"/>
                </a:solidFill>
              </a:rPr>
              <a:t>His Death Was Substitutionary, Not His Life</a:t>
            </a:r>
          </a:p>
          <a:p>
            <a:r>
              <a:rPr lang="en-US" sz="3200" dirty="0">
                <a:solidFill>
                  <a:schemeClr val="bg1"/>
                </a:solidFill>
              </a:rPr>
              <a:t>Consequences to the view of the transfer of Christ’s righteousness (substitutionary life):</a:t>
            </a:r>
          </a:p>
          <a:p>
            <a:pPr lvl="1"/>
            <a:r>
              <a:rPr lang="en-US" sz="3200" dirty="0">
                <a:solidFill>
                  <a:schemeClr val="bg1"/>
                </a:solidFill>
              </a:rPr>
              <a:t>All His actions stand in place of our own.</a:t>
            </a:r>
          </a:p>
          <a:p>
            <a:pPr lvl="1"/>
            <a:r>
              <a:rPr lang="en-US" sz="3200" dirty="0">
                <a:solidFill>
                  <a:schemeClr val="bg1"/>
                </a:solidFill>
              </a:rPr>
              <a:t>All our actions are nullified.</a:t>
            </a:r>
          </a:p>
          <a:p>
            <a:pPr lvl="1"/>
            <a:r>
              <a:rPr lang="en-US" sz="3200" dirty="0">
                <a:solidFill>
                  <a:schemeClr val="bg1"/>
                </a:solidFill>
              </a:rPr>
              <a:t>Responsibility is taken away – but the gospel calls us to walk as He walked </a:t>
            </a:r>
            <a:r>
              <a:rPr lang="en-US" sz="3200" i="1" dirty="0">
                <a:solidFill>
                  <a:schemeClr val="bg1"/>
                </a:solidFill>
              </a:rPr>
              <a:t>(cf. 1 John 2:6)?</a:t>
            </a:r>
            <a:endParaRPr lang="en-US" sz="2800" i="1" dirty="0">
              <a:solidFill>
                <a:schemeClr val="bg1"/>
              </a:solidFill>
            </a:endParaRPr>
          </a:p>
        </p:txBody>
      </p:sp>
    </p:spTree>
    <p:extLst>
      <p:ext uri="{BB962C8B-B14F-4D97-AF65-F5344CB8AC3E}">
        <p14:creationId xmlns:p14="http://schemas.microsoft.com/office/powerpoint/2010/main" val="233854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48000">
              <a:schemeClr val="tx1"/>
            </a:gs>
            <a:gs pos="83000">
              <a:schemeClr val="tx1"/>
            </a:gs>
            <a:gs pos="100000">
              <a:schemeClr val="tx1"/>
            </a:gs>
          </a:gsLst>
          <a:lin ang="13500000" scaled="1"/>
          <a:tileRect/>
        </a:gra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0079C447-811B-2A4A-BD13-36C46D548B93}"/>
              </a:ext>
            </a:extLst>
          </p:cNvPr>
          <p:cNvGrpSpPr/>
          <p:nvPr/>
        </p:nvGrpSpPr>
        <p:grpSpPr>
          <a:xfrm>
            <a:off x="10046506" y="5723906"/>
            <a:ext cx="1982926" cy="968626"/>
            <a:chOff x="4591694" y="2672603"/>
            <a:chExt cx="3008614" cy="1469657"/>
          </a:xfrm>
        </p:grpSpPr>
        <p:sp>
          <p:nvSpPr>
            <p:cNvPr id="5" name="Curved Up Arrow 4">
              <a:extLst>
                <a:ext uri="{FF2B5EF4-FFF2-40B4-BE49-F238E27FC236}">
                  <a16:creationId xmlns:a16="http://schemas.microsoft.com/office/drawing/2014/main" id="{AC38F9ED-F718-534D-8E76-58A41C7E8A9A}"/>
                </a:ext>
              </a:extLst>
            </p:cNvPr>
            <p:cNvSpPr/>
            <p:nvPr/>
          </p:nvSpPr>
          <p:spPr>
            <a:xfrm rot="21258391" flipH="1">
              <a:off x="4674913" y="3472793"/>
              <a:ext cx="2891711" cy="669467"/>
            </a:xfrm>
            <a:prstGeom prst="curvedUpArrow">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Down Arrow 5">
              <a:extLst>
                <a:ext uri="{FF2B5EF4-FFF2-40B4-BE49-F238E27FC236}">
                  <a16:creationId xmlns:a16="http://schemas.microsoft.com/office/drawing/2014/main" id="{0E909813-C850-2845-A505-20B2C8078760}"/>
                </a:ext>
              </a:extLst>
            </p:cNvPr>
            <p:cNvSpPr/>
            <p:nvPr/>
          </p:nvSpPr>
          <p:spPr>
            <a:xfrm rot="21228535">
              <a:off x="4631161" y="2672603"/>
              <a:ext cx="2865214" cy="613537"/>
            </a:xfrm>
            <a:prstGeom prst="curvedDownArrow">
              <a:avLst/>
            </a:prstGeom>
            <a:solidFill>
              <a:schemeClr val="accent4">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iamond 6">
              <a:extLst>
                <a:ext uri="{FF2B5EF4-FFF2-40B4-BE49-F238E27FC236}">
                  <a16:creationId xmlns:a16="http://schemas.microsoft.com/office/drawing/2014/main" id="{7507055F-B461-E343-A42A-E218C5C16A43}"/>
                </a:ext>
              </a:extLst>
            </p:cNvPr>
            <p:cNvSpPr/>
            <p:nvPr/>
          </p:nvSpPr>
          <p:spPr>
            <a:xfrm>
              <a:off x="4591694" y="3130388"/>
              <a:ext cx="453836" cy="453836"/>
            </a:xfrm>
            <a:prstGeom prst="diamond">
              <a:avLst/>
            </a:prstGeom>
            <a:solidFill>
              <a:schemeClr val="accent4">
                <a:lumMod val="75000"/>
              </a:schemeClr>
            </a:solidFill>
            <a:ln w="38100">
              <a:solidFill>
                <a:schemeClr val="tx1"/>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a:extLst>
                <a:ext uri="{FF2B5EF4-FFF2-40B4-BE49-F238E27FC236}">
                  <a16:creationId xmlns:a16="http://schemas.microsoft.com/office/drawing/2014/main" id="{ED38F752-DEA7-324C-AB50-253B2240BC27}"/>
                </a:ext>
              </a:extLst>
            </p:cNvPr>
            <p:cNvSpPr/>
            <p:nvPr/>
          </p:nvSpPr>
          <p:spPr>
            <a:xfrm>
              <a:off x="7146472" y="3140847"/>
              <a:ext cx="453836" cy="453836"/>
            </a:xfrm>
            <a:prstGeom prst="diamond">
              <a:avLst/>
            </a:prstGeom>
            <a:solidFill>
              <a:schemeClr val="tx1"/>
            </a:solidFill>
            <a:ln w="38100">
              <a:solidFill>
                <a:schemeClr val="accent4">
                  <a:lumMod val="75000"/>
                </a:schemeClr>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6CF2D131-07C4-414F-B203-C5AA37F573AC}"/>
              </a:ext>
            </a:extLst>
          </p:cNvPr>
          <p:cNvSpPr txBox="1">
            <a:spLocks/>
          </p:cNvSpPr>
          <p:nvPr/>
        </p:nvSpPr>
        <p:spPr>
          <a:xfrm>
            <a:off x="9854377" y="5571924"/>
            <a:ext cx="2399830" cy="7896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dirty="0">
                <a:effectLst>
                  <a:outerShdw blurRad="50800" dist="38100" dir="5400000" algn="t" rotWithShape="0">
                    <a:prstClr val="black"/>
                  </a:outerShdw>
                </a:effectLst>
                <a:latin typeface="Engravers MT" panose="02090707080505020304" pitchFamily="18" charset="77"/>
                <a:ea typeface="Impact Label Reversed" pitchFamily="2" charset="0"/>
              </a:rPr>
              <a:t>Imput</a:t>
            </a:r>
            <a:r>
              <a:rPr lang="en-US" sz="1200" dirty="0">
                <a:solidFill>
                  <a:schemeClr val="accent4">
                    <a:lumMod val="75000"/>
                  </a:schemeClr>
                </a:solidFill>
                <a:effectLst>
                  <a:outerShdw blurRad="50800" dist="38100" dir="5400000" algn="t" rotWithShape="0">
                    <a:prstClr val="black"/>
                  </a:outerShdw>
                </a:effectLst>
                <a:latin typeface="Engravers MT" panose="02090707080505020304" pitchFamily="18" charset="77"/>
                <a:ea typeface="Impact Label Reversed" pitchFamily="2" charset="0"/>
              </a:rPr>
              <a:t>ation</a:t>
            </a:r>
          </a:p>
        </p:txBody>
      </p:sp>
      <p:sp>
        <p:nvSpPr>
          <p:cNvPr id="2" name="Title 1">
            <a:extLst>
              <a:ext uri="{FF2B5EF4-FFF2-40B4-BE49-F238E27FC236}">
                <a16:creationId xmlns:a16="http://schemas.microsoft.com/office/drawing/2014/main" id="{71A6700E-13A4-AE42-A286-7400E672186A}"/>
              </a:ext>
            </a:extLst>
          </p:cNvPr>
          <p:cNvSpPr>
            <a:spLocks noGrp="1"/>
          </p:cNvSpPr>
          <p:nvPr>
            <p:ph type="title"/>
          </p:nvPr>
        </p:nvSpPr>
        <p:spPr>
          <a:xfrm>
            <a:off x="319086" y="220181"/>
            <a:ext cx="11553825" cy="1325563"/>
          </a:xfrm>
        </p:spPr>
        <p:txBody>
          <a:bodyPr>
            <a:normAutofit fontScale="90000"/>
          </a:bodyPr>
          <a:lstStyle/>
          <a:p>
            <a:pPr algn="ctr"/>
            <a:r>
              <a:rPr lang="en-US" sz="4000" dirty="0">
                <a:solidFill>
                  <a:schemeClr val="bg1"/>
                </a:solidFill>
                <a:latin typeface="Engravers MT" panose="02090707080505020304" pitchFamily="18" charset="77"/>
              </a:rPr>
              <a:t>The Imputation of Christ’s Personal Righteousness                 to Believers</a:t>
            </a:r>
          </a:p>
        </p:txBody>
      </p:sp>
      <p:sp>
        <p:nvSpPr>
          <p:cNvPr id="3" name="Content Placeholder 2">
            <a:extLst>
              <a:ext uri="{FF2B5EF4-FFF2-40B4-BE49-F238E27FC236}">
                <a16:creationId xmlns:a16="http://schemas.microsoft.com/office/drawing/2014/main" id="{AD5CEB60-BEBE-FD47-A47B-C60BCD3EB28A}"/>
              </a:ext>
            </a:extLst>
          </p:cNvPr>
          <p:cNvSpPr>
            <a:spLocks noGrp="1"/>
          </p:cNvSpPr>
          <p:nvPr>
            <p:ph idx="1"/>
          </p:nvPr>
        </p:nvSpPr>
        <p:spPr>
          <a:xfrm>
            <a:off x="319087" y="1718140"/>
            <a:ext cx="11553825" cy="4847119"/>
          </a:xfrm>
        </p:spPr>
        <p:txBody>
          <a:bodyPr>
            <a:normAutofit/>
          </a:bodyPr>
          <a:lstStyle/>
          <a:p>
            <a:pPr marL="0" indent="0">
              <a:buNone/>
            </a:pPr>
            <a:r>
              <a:rPr lang="en-US" sz="3600" b="1" dirty="0">
                <a:solidFill>
                  <a:schemeClr val="bg1"/>
                </a:solidFill>
              </a:rPr>
              <a:t>His Death Was Substitutionary, Not His Life</a:t>
            </a:r>
          </a:p>
          <a:p>
            <a:r>
              <a:rPr lang="en-US" sz="3200" dirty="0">
                <a:solidFill>
                  <a:schemeClr val="bg1"/>
                </a:solidFill>
              </a:rPr>
              <a:t>Consequences of the substitutionary death of Christ:</a:t>
            </a:r>
          </a:p>
          <a:p>
            <a:pPr lvl="1"/>
            <a:r>
              <a:rPr lang="en-US" sz="3200" dirty="0">
                <a:solidFill>
                  <a:schemeClr val="bg1"/>
                </a:solidFill>
              </a:rPr>
              <a:t>Walk in newness of life – </a:t>
            </a:r>
            <a:r>
              <a:rPr lang="en-US" sz="3200" i="1" dirty="0">
                <a:solidFill>
                  <a:schemeClr val="bg1"/>
                </a:solidFill>
              </a:rPr>
              <a:t>Romans 6:1-4</a:t>
            </a:r>
          </a:p>
          <a:p>
            <a:pPr lvl="1"/>
            <a:r>
              <a:rPr lang="en-US" sz="3200" dirty="0">
                <a:solidFill>
                  <a:schemeClr val="bg1"/>
                </a:solidFill>
              </a:rPr>
              <a:t>Be holy – </a:t>
            </a:r>
            <a:r>
              <a:rPr lang="en-US" sz="3200" i="1" dirty="0">
                <a:solidFill>
                  <a:schemeClr val="bg1"/>
                </a:solidFill>
              </a:rPr>
              <a:t>1 Peter 1:15-21</a:t>
            </a:r>
          </a:p>
          <a:p>
            <a:pPr lvl="1"/>
            <a:r>
              <a:rPr lang="en-US" sz="3200" dirty="0">
                <a:solidFill>
                  <a:schemeClr val="bg1"/>
                </a:solidFill>
              </a:rPr>
              <a:t>Avoid profaning Christ’s sacrifice with sin – </a:t>
            </a:r>
            <a:r>
              <a:rPr lang="en-US" sz="3200" i="1" dirty="0">
                <a:solidFill>
                  <a:schemeClr val="bg1"/>
                </a:solidFill>
              </a:rPr>
              <a:t>Hebrews 10:26-29</a:t>
            </a:r>
          </a:p>
          <a:p>
            <a:pPr lvl="1"/>
            <a:r>
              <a:rPr lang="en-US" sz="3200" dirty="0">
                <a:solidFill>
                  <a:schemeClr val="bg1"/>
                </a:solidFill>
              </a:rPr>
              <a:t>Be reconciled to God – </a:t>
            </a:r>
            <a:r>
              <a:rPr lang="en-US" sz="3200" i="1" dirty="0">
                <a:solidFill>
                  <a:schemeClr val="bg1"/>
                </a:solidFill>
              </a:rPr>
              <a:t>2 Corinthians 5:20-6:4</a:t>
            </a:r>
          </a:p>
          <a:p>
            <a:r>
              <a:rPr lang="en-US" sz="3200" dirty="0">
                <a:solidFill>
                  <a:schemeClr val="bg1"/>
                </a:solidFill>
              </a:rPr>
              <a:t>Judgment will be based on our own deeds, not those of Christ – </a:t>
            </a:r>
            <a:r>
              <a:rPr lang="en-US" sz="3200" i="1" dirty="0">
                <a:solidFill>
                  <a:schemeClr val="bg1"/>
                </a:solidFill>
              </a:rPr>
              <a:t>Ecclesiastes 12:13-14; Hebrews 4:11-13</a:t>
            </a:r>
            <a:endParaRPr lang="en-US" sz="2800" i="1" dirty="0">
              <a:solidFill>
                <a:schemeClr val="bg1"/>
              </a:solidFill>
            </a:endParaRPr>
          </a:p>
        </p:txBody>
      </p:sp>
    </p:spTree>
    <p:extLst>
      <p:ext uri="{BB962C8B-B14F-4D97-AF65-F5344CB8AC3E}">
        <p14:creationId xmlns:p14="http://schemas.microsoft.com/office/powerpoint/2010/main" val="2905458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43000">
              <a:schemeClr val="tx1"/>
            </a:gs>
            <a:gs pos="65000">
              <a:schemeClr val="accent4">
                <a:lumMod val="75000"/>
              </a:schemeClr>
            </a:gs>
            <a:gs pos="100000">
              <a:schemeClr val="accent4">
                <a:lumMod val="75000"/>
              </a:schemeClr>
            </a:gs>
            <a:gs pos="100000">
              <a:schemeClr val="accent4">
                <a:lumMod val="75000"/>
              </a:schemeClr>
            </a:gs>
          </a:gsLst>
          <a:lin ang="1080000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27D4D-D606-514A-9DE6-45846E940919}"/>
              </a:ext>
            </a:extLst>
          </p:cNvPr>
          <p:cNvSpPr>
            <a:spLocks noGrp="1"/>
          </p:cNvSpPr>
          <p:nvPr>
            <p:ph type="ctrTitle"/>
          </p:nvPr>
        </p:nvSpPr>
        <p:spPr>
          <a:xfrm>
            <a:off x="1524000" y="2092630"/>
            <a:ext cx="9144000" cy="2387600"/>
          </a:xfrm>
        </p:spPr>
        <p:txBody>
          <a:bodyPr>
            <a:prstTxWarp prst="textArchUp">
              <a:avLst/>
            </a:prstTxWarp>
            <a:normAutofit/>
          </a:bodyPr>
          <a:lstStyle/>
          <a:p>
            <a:r>
              <a:rPr lang="en-US" dirty="0">
                <a:solidFill>
                  <a:schemeClr val="bg1"/>
                </a:solidFill>
                <a:latin typeface="Engravers MT" panose="02090707080505020304" pitchFamily="18" charset="77"/>
                <a:ea typeface="Impact Label Reversed" pitchFamily="2" charset="0"/>
              </a:rPr>
              <a:t>Calvinism</a:t>
            </a:r>
          </a:p>
        </p:txBody>
      </p:sp>
      <p:sp>
        <p:nvSpPr>
          <p:cNvPr id="4" name="Title 1">
            <a:extLst>
              <a:ext uri="{FF2B5EF4-FFF2-40B4-BE49-F238E27FC236}">
                <a16:creationId xmlns:a16="http://schemas.microsoft.com/office/drawing/2014/main" id="{7F4B26EE-57A6-8F43-B845-8A35157844AB}"/>
              </a:ext>
            </a:extLst>
          </p:cNvPr>
          <p:cNvSpPr txBox="1">
            <a:spLocks/>
          </p:cNvSpPr>
          <p:nvPr/>
        </p:nvSpPr>
        <p:spPr>
          <a:xfrm>
            <a:off x="1491768" y="3293267"/>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8000" dirty="0">
                <a:latin typeface="Engravers MT" panose="02090707080505020304" pitchFamily="18" charset="77"/>
                <a:ea typeface="Impact Label Reversed" pitchFamily="2" charset="0"/>
              </a:rPr>
              <a:t>Imput</a:t>
            </a:r>
            <a:r>
              <a:rPr lang="en-US" sz="8000" dirty="0">
                <a:solidFill>
                  <a:schemeClr val="accent4">
                    <a:lumMod val="75000"/>
                  </a:schemeClr>
                </a:solidFill>
                <a:latin typeface="Engravers MT" panose="02090707080505020304" pitchFamily="18" charset="77"/>
                <a:ea typeface="Impact Label Reversed" pitchFamily="2" charset="0"/>
              </a:rPr>
              <a:t>ation</a:t>
            </a:r>
          </a:p>
        </p:txBody>
      </p:sp>
      <p:sp>
        <p:nvSpPr>
          <p:cNvPr id="7" name="Title 1">
            <a:extLst>
              <a:ext uri="{FF2B5EF4-FFF2-40B4-BE49-F238E27FC236}">
                <a16:creationId xmlns:a16="http://schemas.microsoft.com/office/drawing/2014/main" id="{B19E5559-D70C-EB4F-BD38-6E1C9B7B083D}"/>
              </a:ext>
            </a:extLst>
          </p:cNvPr>
          <p:cNvSpPr txBox="1">
            <a:spLocks/>
          </p:cNvSpPr>
          <p:nvPr/>
        </p:nvSpPr>
        <p:spPr>
          <a:xfrm>
            <a:off x="1524000" y="1333510"/>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dirty="0">
                <a:solidFill>
                  <a:schemeClr val="bg1"/>
                </a:solidFill>
                <a:latin typeface="Engravers MT" panose="02090707080505020304" pitchFamily="18" charset="77"/>
                <a:ea typeface="Impact Label Reversed" pitchFamily="2" charset="0"/>
              </a:rPr>
              <a:t>and</a:t>
            </a:r>
            <a:endParaRPr lang="en-US" sz="3600" dirty="0">
              <a:solidFill>
                <a:schemeClr val="bg1"/>
              </a:solidFill>
              <a:latin typeface="Engravers MT" panose="02090707080505020304" pitchFamily="18" charset="77"/>
              <a:ea typeface="Impact Label Reversed" pitchFamily="2" charset="0"/>
            </a:endParaRPr>
          </a:p>
        </p:txBody>
      </p:sp>
      <p:grpSp>
        <p:nvGrpSpPr>
          <p:cNvPr id="10" name="Group 9">
            <a:extLst>
              <a:ext uri="{FF2B5EF4-FFF2-40B4-BE49-F238E27FC236}">
                <a16:creationId xmlns:a16="http://schemas.microsoft.com/office/drawing/2014/main" id="{C093B1A9-AE96-0347-ACBE-5D0DD85D7053}"/>
              </a:ext>
            </a:extLst>
          </p:cNvPr>
          <p:cNvGrpSpPr/>
          <p:nvPr/>
        </p:nvGrpSpPr>
        <p:grpSpPr>
          <a:xfrm>
            <a:off x="4591694" y="2672603"/>
            <a:ext cx="3008614" cy="1498233"/>
            <a:chOff x="4591694" y="2672603"/>
            <a:chExt cx="3008614" cy="1498233"/>
          </a:xfrm>
        </p:grpSpPr>
        <p:sp>
          <p:nvSpPr>
            <p:cNvPr id="9" name="Curved Up Arrow 8">
              <a:extLst>
                <a:ext uri="{FF2B5EF4-FFF2-40B4-BE49-F238E27FC236}">
                  <a16:creationId xmlns:a16="http://schemas.microsoft.com/office/drawing/2014/main" id="{656CCD1F-4F46-364E-9DC7-FAE061C199E5}"/>
                </a:ext>
              </a:extLst>
            </p:cNvPr>
            <p:cNvSpPr/>
            <p:nvPr/>
          </p:nvSpPr>
          <p:spPr>
            <a:xfrm rot="21258391" flipH="1">
              <a:off x="4674913" y="3501369"/>
              <a:ext cx="2891711" cy="669467"/>
            </a:xfrm>
            <a:prstGeom prst="curvedUpArrow">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urved Down Arrow 4">
              <a:extLst>
                <a:ext uri="{FF2B5EF4-FFF2-40B4-BE49-F238E27FC236}">
                  <a16:creationId xmlns:a16="http://schemas.microsoft.com/office/drawing/2014/main" id="{6FEEBD5C-E496-0747-B734-1D54DE80F7CC}"/>
                </a:ext>
              </a:extLst>
            </p:cNvPr>
            <p:cNvSpPr/>
            <p:nvPr/>
          </p:nvSpPr>
          <p:spPr>
            <a:xfrm rot="21228535">
              <a:off x="4631161" y="2672603"/>
              <a:ext cx="2865214" cy="613537"/>
            </a:xfrm>
            <a:prstGeom prst="curvedDownArrow">
              <a:avLst/>
            </a:prstGeom>
            <a:solidFill>
              <a:schemeClr val="accent4">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Diamond 2">
              <a:extLst>
                <a:ext uri="{FF2B5EF4-FFF2-40B4-BE49-F238E27FC236}">
                  <a16:creationId xmlns:a16="http://schemas.microsoft.com/office/drawing/2014/main" id="{77BE1FFD-F3FE-2B45-A9AC-C3450CB0F8EE}"/>
                </a:ext>
              </a:extLst>
            </p:cNvPr>
            <p:cNvSpPr/>
            <p:nvPr/>
          </p:nvSpPr>
          <p:spPr>
            <a:xfrm>
              <a:off x="4591694" y="3130388"/>
              <a:ext cx="453836" cy="453836"/>
            </a:xfrm>
            <a:prstGeom prst="diamond">
              <a:avLst/>
            </a:prstGeom>
            <a:solidFill>
              <a:schemeClr val="accent4">
                <a:lumMod val="75000"/>
              </a:schemeClr>
            </a:solidFill>
            <a:ln w="38100">
              <a:solidFill>
                <a:schemeClr val="tx1"/>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iamond 5">
              <a:extLst>
                <a:ext uri="{FF2B5EF4-FFF2-40B4-BE49-F238E27FC236}">
                  <a16:creationId xmlns:a16="http://schemas.microsoft.com/office/drawing/2014/main" id="{FFA550A4-21CD-0646-B832-6B4F43AE9940}"/>
                </a:ext>
              </a:extLst>
            </p:cNvPr>
            <p:cNvSpPr/>
            <p:nvPr/>
          </p:nvSpPr>
          <p:spPr>
            <a:xfrm>
              <a:off x="7146472" y="3140847"/>
              <a:ext cx="453836" cy="453836"/>
            </a:xfrm>
            <a:prstGeom prst="diamond">
              <a:avLst/>
            </a:prstGeom>
            <a:solidFill>
              <a:schemeClr val="tx1"/>
            </a:solidFill>
            <a:ln w="38100">
              <a:solidFill>
                <a:schemeClr val="accent4">
                  <a:lumMod val="75000"/>
                </a:schemeClr>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6909875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48000">
              <a:schemeClr val="tx1"/>
            </a:gs>
            <a:gs pos="83000">
              <a:schemeClr val="tx1"/>
            </a:gs>
            <a:gs pos="100000">
              <a:schemeClr val="tx1"/>
            </a:gs>
          </a:gsLst>
          <a:lin ang="135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6700E-13A4-AE42-A286-7400E672186A}"/>
              </a:ext>
            </a:extLst>
          </p:cNvPr>
          <p:cNvSpPr>
            <a:spLocks noGrp="1"/>
          </p:cNvSpPr>
          <p:nvPr>
            <p:ph type="title"/>
          </p:nvPr>
        </p:nvSpPr>
        <p:spPr>
          <a:xfrm>
            <a:off x="319086" y="220181"/>
            <a:ext cx="11553825" cy="1325563"/>
          </a:xfrm>
        </p:spPr>
        <p:txBody>
          <a:bodyPr>
            <a:normAutofit/>
          </a:bodyPr>
          <a:lstStyle/>
          <a:p>
            <a:pPr algn="ctr"/>
            <a:r>
              <a:rPr lang="en-US" sz="4000" dirty="0">
                <a:solidFill>
                  <a:schemeClr val="bg1"/>
                </a:solidFill>
                <a:latin typeface="Engravers MT" panose="02090707080505020304" pitchFamily="18" charset="77"/>
              </a:rPr>
              <a:t>A Primer on Calvinism             and Imputation</a:t>
            </a:r>
          </a:p>
        </p:txBody>
      </p:sp>
      <p:sp>
        <p:nvSpPr>
          <p:cNvPr id="3" name="Content Placeholder 2">
            <a:extLst>
              <a:ext uri="{FF2B5EF4-FFF2-40B4-BE49-F238E27FC236}">
                <a16:creationId xmlns:a16="http://schemas.microsoft.com/office/drawing/2014/main" id="{AD5CEB60-BEBE-FD47-A47B-C60BCD3EB28A}"/>
              </a:ext>
            </a:extLst>
          </p:cNvPr>
          <p:cNvSpPr>
            <a:spLocks noGrp="1"/>
          </p:cNvSpPr>
          <p:nvPr>
            <p:ph idx="1"/>
          </p:nvPr>
        </p:nvSpPr>
        <p:spPr>
          <a:xfrm>
            <a:off x="319087" y="1718140"/>
            <a:ext cx="11553825" cy="4847119"/>
          </a:xfrm>
        </p:spPr>
        <p:txBody>
          <a:bodyPr/>
          <a:lstStyle/>
          <a:p>
            <a:pPr marL="0" indent="0">
              <a:buNone/>
            </a:pPr>
            <a:r>
              <a:rPr lang="en-US" sz="3600" b="1" dirty="0">
                <a:solidFill>
                  <a:schemeClr val="bg1"/>
                </a:solidFill>
              </a:rPr>
              <a:t>The Calvinistic Concept of Imputation</a:t>
            </a:r>
          </a:p>
          <a:p>
            <a:r>
              <a:rPr lang="en-US" sz="3200" dirty="0">
                <a:solidFill>
                  <a:schemeClr val="bg1"/>
                </a:solidFill>
              </a:rPr>
              <a:t>Defines “impute” as “transfer.”</a:t>
            </a:r>
          </a:p>
          <a:p>
            <a:r>
              <a:rPr lang="en-US" sz="3200" dirty="0">
                <a:solidFill>
                  <a:schemeClr val="bg1"/>
                </a:solidFill>
              </a:rPr>
              <a:t>What is being transferred?</a:t>
            </a:r>
          </a:p>
          <a:p>
            <a:pPr lvl="1"/>
            <a:r>
              <a:rPr lang="en-US" sz="3200" dirty="0">
                <a:solidFill>
                  <a:schemeClr val="bg1"/>
                </a:solidFill>
              </a:rPr>
              <a:t>Sin:</a:t>
            </a:r>
          </a:p>
          <a:p>
            <a:pPr lvl="2"/>
            <a:r>
              <a:rPr lang="en-US" sz="3200" dirty="0">
                <a:solidFill>
                  <a:schemeClr val="bg1"/>
                </a:solidFill>
              </a:rPr>
              <a:t>1. Adam’s sin to mankind</a:t>
            </a:r>
          </a:p>
          <a:p>
            <a:pPr lvl="2"/>
            <a:r>
              <a:rPr lang="en-US" sz="3200" dirty="0">
                <a:solidFill>
                  <a:schemeClr val="bg1"/>
                </a:solidFill>
              </a:rPr>
              <a:t>2. Mankind’s sin to Christ.</a:t>
            </a:r>
          </a:p>
          <a:p>
            <a:pPr lvl="1"/>
            <a:r>
              <a:rPr lang="en-US" sz="3200" dirty="0">
                <a:solidFill>
                  <a:schemeClr val="bg1"/>
                </a:solidFill>
              </a:rPr>
              <a:t>Righteousness:</a:t>
            </a:r>
          </a:p>
          <a:p>
            <a:pPr lvl="2"/>
            <a:r>
              <a:rPr lang="en-US" sz="3200" dirty="0">
                <a:solidFill>
                  <a:schemeClr val="bg1"/>
                </a:solidFill>
              </a:rPr>
              <a:t>3. Christ’s perfect life (righteousness) to the believer.</a:t>
            </a:r>
          </a:p>
        </p:txBody>
      </p:sp>
      <p:grpSp>
        <p:nvGrpSpPr>
          <p:cNvPr id="4" name="Group 3">
            <a:extLst>
              <a:ext uri="{FF2B5EF4-FFF2-40B4-BE49-F238E27FC236}">
                <a16:creationId xmlns:a16="http://schemas.microsoft.com/office/drawing/2014/main" id="{0079C447-811B-2A4A-BD13-36C46D548B93}"/>
              </a:ext>
            </a:extLst>
          </p:cNvPr>
          <p:cNvGrpSpPr/>
          <p:nvPr/>
        </p:nvGrpSpPr>
        <p:grpSpPr>
          <a:xfrm>
            <a:off x="10046506" y="5723906"/>
            <a:ext cx="1982926" cy="968626"/>
            <a:chOff x="4591694" y="2672603"/>
            <a:chExt cx="3008614" cy="1469657"/>
          </a:xfrm>
        </p:grpSpPr>
        <p:sp>
          <p:nvSpPr>
            <p:cNvPr id="5" name="Curved Up Arrow 4">
              <a:extLst>
                <a:ext uri="{FF2B5EF4-FFF2-40B4-BE49-F238E27FC236}">
                  <a16:creationId xmlns:a16="http://schemas.microsoft.com/office/drawing/2014/main" id="{AC38F9ED-F718-534D-8E76-58A41C7E8A9A}"/>
                </a:ext>
              </a:extLst>
            </p:cNvPr>
            <p:cNvSpPr/>
            <p:nvPr/>
          </p:nvSpPr>
          <p:spPr>
            <a:xfrm rot="21258391" flipH="1">
              <a:off x="4674913" y="3472793"/>
              <a:ext cx="2891711" cy="669467"/>
            </a:xfrm>
            <a:prstGeom prst="curvedUpArrow">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Down Arrow 5">
              <a:extLst>
                <a:ext uri="{FF2B5EF4-FFF2-40B4-BE49-F238E27FC236}">
                  <a16:creationId xmlns:a16="http://schemas.microsoft.com/office/drawing/2014/main" id="{0E909813-C850-2845-A505-20B2C8078760}"/>
                </a:ext>
              </a:extLst>
            </p:cNvPr>
            <p:cNvSpPr/>
            <p:nvPr/>
          </p:nvSpPr>
          <p:spPr>
            <a:xfrm rot="21228535">
              <a:off x="4631161" y="2672603"/>
              <a:ext cx="2865214" cy="613537"/>
            </a:xfrm>
            <a:prstGeom prst="curvedDownArrow">
              <a:avLst/>
            </a:prstGeom>
            <a:solidFill>
              <a:schemeClr val="accent4">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iamond 6">
              <a:extLst>
                <a:ext uri="{FF2B5EF4-FFF2-40B4-BE49-F238E27FC236}">
                  <a16:creationId xmlns:a16="http://schemas.microsoft.com/office/drawing/2014/main" id="{7507055F-B461-E343-A42A-E218C5C16A43}"/>
                </a:ext>
              </a:extLst>
            </p:cNvPr>
            <p:cNvSpPr/>
            <p:nvPr/>
          </p:nvSpPr>
          <p:spPr>
            <a:xfrm>
              <a:off x="4591694" y="3130388"/>
              <a:ext cx="453836" cy="453836"/>
            </a:xfrm>
            <a:prstGeom prst="diamond">
              <a:avLst/>
            </a:prstGeom>
            <a:solidFill>
              <a:schemeClr val="accent4">
                <a:lumMod val="75000"/>
              </a:schemeClr>
            </a:solidFill>
            <a:ln w="38100">
              <a:solidFill>
                <a:schemeClr val="tx1"/>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a:extLst>
                <a:ext uri="{FF2B5EF4-FFF2-40B4-BE49-F238E27FC236}">
                  <a16:creationId xmlns:a16="http://schemas.microsoft.com/office/drawing/2014/main" id="{ED38F752-DEA7-324C-AB50-253B2240BC27}"/>
                </a:ext>
              </a:extLst>
            </p:cNvPr>
            <p:cNvSpPr/>
            <p:nvPr/>
          </p:nvSpPr>
          <p:spPr>
            <a:xfrm>
              <a:off x="7146472" y="3140847"/>
              <a:ext cx="453836" cy="453836"/>
            </a:xfrm>
            <a:prstGeom prst="diamond">
              <a:avLst/>
            </a:prstGeom>
            <a:solidFill>
              <a:schemeClr val="tx1"/>
            </a:solidFill>
            <a:ln w="38100">
              <a:solidFill>
                <a:schemeClr val="accent4">
                  <a:lumMod val="75000"/>
                </a:schemeClr>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6CF2D131-07C4-414F-B203-C5AA37F573AC}"/>
              </a:ext>
            </a:extLst>
          </p:cNvPr>
          <p:cNvSpPr txBox="1">
            <a:spLocks/>
          </p:cNvSpPr>
          <p:nvPr/>
        </p:nvSpPr>
        <p:spPr>
          <a:xfrm>
            <a:off x="9854377" y="5571924"/>
            <a:ext cx="2399830" cy="7896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dirty="0">
                <a:effectLst>
                  <a:outerShdw blurRad="50800" dist="38100" dir="5400000" algn="t" rotWithShape="0">
                    <a:prstClr val="black"/>
                  </a:outerShdw>
                </a:effectLst>
                <a:latin typeface="Engravers MT" panose="02090707080505020304" pitchFamily="18" charset="77"/>
                <a:ea typeface="Impact Label Reversed" pitchFamily="2" charset="0"/>
              </a:rPr>
              <a:t>Imput</a:t>
            </a:r>
            <a:r>
              <a:rPr lang="en-US" sz="1200" dirty="0">
                <a:solidFill>
                  <a:schemeClr val="accent4">
                    <a:lumMod val="75000"/>
                  </a:schemeClr>
                </a:solidFill>
                <a:effectLst>
                  <a:outerShdw blurRad="50800" dist="38100" dir="5400000" algn="t" rotWithShape="0">
                    <a:prstClr val="black"/>
                  </a:outerShdw>
                </a:effectLst>
                <a:latin typeface="Engravers MT" panose="02090707080505020304" pitchFamily="18" charset="77"/>
                <a:ea typeface="Impact Label Reversed" pitchFamily="2" charset="0"/>
              </a:rPr>
              <a:t>ation</a:t>
            </a:r>
          </a:p>
        </p:txBody>
      </p:sp>
    </p:spTree>
    <p:extLst>
      <p:ext uri="{BB962C8B-B14F-4D97-AF65-F5344CB8AC3E}">
        <p14:creationId xmlns:p14="http://schemas.microsoft.com/office/powerpoint/2010/main" val="3160519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48000">
              <a:schemeClr val="tx1"/>
            </a:gs>
            <a:gs pos="83000">
              <a:schemeClr val="tx1"/>
            </a:gs>
            <a:gs pos="100000">
              <a:schemeClr val="tx1"/>
            </a:gs>
          </a:gsLst>
          <a:lin ang="135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6700E-13A4-AE42-A286-7400E672186A}"/>
              </a:ext>
            </a:extLst>
          </p:cNvPr>
          <p:cNvSpPr>
            <a:spLocks noGrp="1"/>
          </p:cNvSpPr>
          <p:nvPr>
            <p:ph type="title"/>
          </p:nvPr>
        </p:nvSpPr>
        <p:spPr>
          <a:xfrm>
            <a:off x="319086" y="220181"/>
            <a:ext cx="11553825" cy="1325563"/>
          </a:xfrm>
        </p:spPr>
        <p:txBody>
          <a:bodyPr>
            <a:normAutofit/>
          </a:bodyPr>
          <a:lstStyle/>
          <a:p>
            <a:pPr algn="ctr"/>
            <a:r>
              <a:rPr lang="en-US" sz="4000" dirty="0">
                <a:solidFill>
                  <a:schemeClr val="bg1"/>
                </a:solidFill>
                <a:latin typeface="Engravers MT" panose="02090707080505020304" pitchFamily="18" charset="77"/>
              </a:rPr>
              <a:t>A Primer on Calvinism             and Imputation</a:t>
            </a:r>
          </a:p>
        </p:txBody>
      </p:sp>
      <p:sp>
        <p:nvSpPr>
          <p:cNvPr id="3" name="Content Placeholder 2">
            <a:extLst>
              <a:ext uri="{FF2B5EF4-FFF2-40B4-BE49-F238E27FC236}">
                <a16:creationId xmlns:a16="http://schemas.microsoft.com/office/drawing/2014/main" id="{AD5CEB60-BEBE-FD47-A47B-C60BCD3EB28A}"/>
              </a:ext>
            </a:extLst>
          </p:cNvPr>
          <p:cNvSpPr>
            <a:spLocks noGrp="1"/>
          </p:cNvSpPr>
          <p:nvPr>
            <p:ph idx="1"/>
          </p:nvPr>
        </p:nvSpPr>
        <p:spPr>
          <a:xfrm>
            <a:off x="319087" y="1718140"/>
            <a:ext cx="11553825" cy="4847119"/>
          </a:xfrm>
        </p:spPr>
        <p:txBody>
          <a:bodyPr/>
          <a:lstStyle/>
          <a:p>
            <a:pPr marL="0" indent="0">
              <a:buNone/>
            </a:pPr>
            <a:r>
              <a:rPr lang="en-US" sz="3600" b="1" dirty="0">
                <a:solidFill>
                  <a:schemeClr val="bg1"/>
                </a:solidFill>
              </a:rPr>
              <a:t>The Calvinistic Concept of Imputation</a:t>
            </a:r>
          </a:p>
          <a:p>
            <a:r>
              <a:rPr lang="en-US" sz="3200" dirty="0">
                <a:solidFill>
                  <a:schemeClr val="bg1"/>
                </a:solidFill>
              </a:rPr>
              <a:t>Defines “impute” as “transfer.”</a:t>
            </a:r>
          </a:p>
          <a:p>
            <a:pPr marL="0" indent="0">
              <a:buNone/>
            </a:pPr>
            <a:r>
              <a:rPr lang="en-US" sz="3600" b="1" dirty="0">
                <a:solidFill>
                  <a:schemeClr val="bg1"/>
                </a:solidFill>
              </a:rPr>
              <a:t>The Foundation is a False Definition</a:t>
            </a:r>
          </a:p>
          <a:p>
            <a:r>
              <a:rPr lang="en-US" sz="3200" dirty="0">
                <a:solidFill>
                  <a:schemeClr val="bg1"/>
                </a:solidFill>
              </a:rPr>
              <a:t>Translation of </a:t>
            </a:r>
            <a:r>
              <a:rPr lang="en-US" sz="3200" i="1" dirty="0" err="1">
                <a:solidFill>
                  <a:schemeClr val="bg1"/>
                </a:solidFill>
              </a:rPr>
              <a:t>logizomai</a:t>
            </a:r>
            <a:r>
              <a:rPr lang="en-US" sz="3200" dirty="0">
                <a:solidFill>
                  <a:schemeClr val="bg1"/>
                </a:solidFill>
              </a:rPr>
              <a:t> to </a:t>
            </a:r>
            <a:r>
              <a:rPr lang="en-US" sz="3200" i="1" dirty="0">
                <a:solidFill>
                  <a:schemeClr val="bg1"/>
                </a:solidFill>
              </a:rPr>
              <a:t>“impute” </a:t>
            </a:r>
            <a:r>
              <a:rPr lang="en-US" sz="3200" dirty="0">
                <a:solidFill>
                  <a:schemeClr val="bg1"/>
                </a:solidFill>
              </a:rPr>
              <a:t>– 8x (AV).</a:t>
            </a:r>
          </a:p>
          <a:p>
            <a:r>
              <a:rPr lang="en-US" sz="3200" i="1" dirty="0">
                <a:solidFill>
                  <a:schemeClr val="bg1"/>
                </a:solidFill>
              </a:rPr>
              <a:t>Romans 4:1-8 </a:t>
            </a:r>
            <a:r>
              <a:rPr lang="en-US" sz="3200" dirty="0">
                <a:solidFill>
                  <a:schemeClr val="bg1"/>
                </a:solidFill>
              </a:rPr>
              <a:t>– the main proof text of this use of imputation.</a:t>
            </a:r>
          </a:p>
          <a:p>
            <a:r>
              <a:rPr lang="en-US" sz="3200" i="1" dirty="0" err="1">
                <a:solidFill>
                  <a:schemeClr val="bg1"/>
                </a:solidFill>
              </a:rPr>
              <a:t>Logizomai</a:t>
            </a:r>
            <a:r>
              <a:rPr lang="en-US" sz="3200" dirty="0">
                <a:solidFill>
                  <a:schemeClr val="bg1"/>
                </a:solidFill>
              </a:rPr>
              <a:t> in </a:t>
            </a:r>
            <a:r>
              <a:rPr lang="en-US" sz="3200" i="1" dirty="0">
                <a:solidFill>
                  <a:schemeClr val="bg1"/>
                </a:solidFill>
              </a:rPr>
              <a:t>Romans 4</a:t>
            </a:r>
            <a:r>
              <a:rPr lang="en-US" sz="3200" dirty="0">
                <a:solidFill>
                  <a:schemeClr val="bg1"/>
                </a:solidFill>
              </a:rPr>
              <a:t> – 11x – </a:t>
            </a:r>
            <a:r>
              <a:rPr lang="en-US" sz="3200" i="1" dirty="0">
                <a:solidFill>
                  <a:schemeClr val="bg1"/>
                </a:solidFill>
              </a:rPr>
              <a:t>“counted” </a:t>
            </a:r>
            <a:r>
              <a:rPr lang="en-US" sz="3200" dirty="0">
                <a:solidFill>
                  <a:schemeClr val="bg1"/>
                </a:solidFill>
              </a:rPr>
              <a:t>(2x), </a:t>
            </a:r>
            <a:r>
              <a:rPr lang="en-US" sz="3200" i="1" dirty="0">
                <a:solidFill>
                  <a:schemeClr val="bg1"/>
                </a:solidFill>
              </a:rPr>
              <a:t>“reckoned” </a:t>
            </a:r>
            <a:r>
              <a:rPr lang="en-US" sz="3200" dirty="0">
                <a:solidFill>
                  <a:schemeClr val="bg1"/>
                </a:solidFill>
              </a:rPr>
              <a:t>(3x), </a:t>
            </a:r>
            <a:r>
              <a:rPr lang="en-US" sz="3200" i="1" dirty="0">
                <a:solidFill>
                  <a:schemeClr val="bg1"/>
                </a:solidFill>
              </a:rPr>
              <a:t>“impute(s)(ed)” </a:t>
            </a:r>
            <a:r>
              <a:rPr lang="en-US" sz="3200" dirty="0">
                <a:solidFill>
                  <a:schemeClr val="bg1"/>
                </a:solidFill>
              </a:rPr>
              <a:t>(6x). (AV) </a:t>
            </a:r>
          </a:p>
        </p:txBody>
      </p:sp>
      <p:grpSp>
        <p:nvGrpSpPr>
          <p:cNvPr id="4" name="Group 3">
            <a:extLst>
              <a:ext uri="{FF2B5EF4-FFF2-40B4-BE49-F238E27FC236}">
                <a16:creationId xmlns:a16="http://schemas.microsoft.com/office/drawing/2014/main" id="{0079C447-811B-2A4A-BD13-36C46D548B93}"/>
              </a:ext>
            </a:extLst>
          </p:cNvPr>
          <p:cNvGrpSpPr/>
          <p:nvPr/>
        </p:nvGrpSpPr>
        <p:grpSpPr>
          <a:xfrm>
            <a:off x="10046506" y="5723906"/>
            <a:ext cx="1982926" cy="968626"/>
            <a:chOff x="4591694" y="2672603"/>
            <a:chExt cx="3008614" cy="1469657"/>
          </a:xfrm>
        </p:grpSpPr>
        <p:sp>
          <p:nvSpPr>
            <p:cNvPr id="5" name="Curved Up Arrow 4">
              <a:extLst>
                <a:ext uri="{FF2B5EF4-FFF2-40B4-BE49-F238E27FC236}">
                  <a16:creationId xmlns:a16="http://schemas.microsoft.com/office/drawing/2014/main" id="{AC38F9ED-F718-534D-8E76-58A41C7E8A9A}"/>
                </a:ext>
              </a:extLst>
            </p:cNvPr>
            <p:cNvSpPr/>
            <p:nvPr/>
          </p:nvSpPr>
          <p:spPr>
            <a:xfrm rot="21258391" flipH="1">
              <a:off x="4674913" y="3472793"/>
              <a:ext cx="2891711" cy="669467"/>
            </a:xfrm>
            <a:prstGeom prst="curvedUpArrow">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Down Arrow 5">
              <a:extLst>
                <a:ext uri="{FF2B5EF4-FFF2-40B4-BE49-F238E27FC236}">
                  <a16:creationId xmlns:a16="http://schemas.microsoft.com/office/drawing/2014/main" id="{0E909813-C850-2845-A505-20B2C8078760}"/>
                </a:ext>
              </a:extLst>
            </p:cNvPr>
            <p:cNvSpPr/>
            <p:nvPr/>
          </p:nvSpPr>
          <p:spPr>
            <a:xfrm rot="21228535">
              <a:off x="4631161" y="2672603"/>
              <a:ext cx="2865214" cy="613537"/>
            </a:xfrm>
            <a:prstGeom prst="curvedDownArrow">
              <a:avLst/>
            </a:prstGeom>
            <a:solidFill>
              <a:schemeClr val="accent4">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iamond 6">
              <a:extLst>
                <a:ext uri="{FF2B5EF4-FFF2-40B4-BE49-F238E27FC236}">
                  <a16:creationId xmlns:a16="http://schemas.microsoft.com/office/drawing/2014/main" id="{7507055F-B461-E343-A42A-E218C5C16A43}"/>
                </a:ext>
              </a:extLst>
            </p:cNvPr>
            <p:cNvSpPr/>
            <p:nvPr/>
          </p:nvSpPr>
          <p:spPr>
            <a:xfrm>
              <a:off x="4591694" y="3130388"/>
              <a:ext cx="453836" cy="453836"/>
            </a:xfrm>
            <a:prstGeom prst="diamond">
              <a:avLst/>
            </a:prstGeom>
            <a:solidFill>
              <a:schemeClr val="accent4">
                <a:lumMod val="75000"/>
              </a:schemeClr>
            </a:solidFill>
            <a:ln w="38100">
              <a:solidFill>
                <a:schemeClr val="tx1"/>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a:extLst>
                <a:ext uri="{FF2B5EF4-FFF2-40B4-BE49-F238E27FC236}">
                  <a16:creationId xmlns:a16="http://schemas.microsoft.com/office/drawing/2014/main" id="{ED38F752-DEA7-324C-AB50-253B2240BC27}"/>
                </a:ext>
              </a:extLst>
            </p:cNvPr>
            <p:cNvSpPr/>
            <p:nvPr/>
          </p:nvSpPr>
          <p:spPr>
            <a:xfrm>
              <a:off x="7146472" y="3140847"/>
              <a:ext cx="453836" cy="453836"/>
            </a:xfrm>
            <a:prstGeom prst="diamond">
              <a:avLst/>
            </a:prstGeom>
            <a:solidFill>
              <a:schemeClr val="tx1"/>
            </a:solidFill>
            <a:ln w="38100">
              <a:solidFill>
                <a:schemeClr val="accent4">
                  <a:lumMod val="75000"/>
                </a:schemeClr>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6CF2D131-07C4-414F-B203-C5AA37F573AC}"/>
              </a:ext>
            </a:extLst>
          </p:cNvPr>
          <p:cNvSpPr txBox="1">
            <a:spLocks/>
          </p:cNvSpPr>
          <p:nvPr/>
        </p:nvSpPr>
        <p:spPr>
          <a:xfrm>
            <a:off x="9854377" y="5571924"/>
            <a:ext cx="2399830" cy="7896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dirty="0">
                <a:effectLst>
                  <a:outerShdw blurRad="50800" dist="38100" dir="5400000" algn="t" rotWithShape="0">
                    <a:prstClr val="black"/>
                  </a:outerShdw>
                </a:effectLst>
                <a:latin typeface="Engravers MT" panose="02090707080505020304" pitchFamily="18" charset="77"/>
                <a:ea typeface="Impact Label Reversed" pitchFamily="2" charset="0"/>
              </a:rPr>
              <a:t>Imput</a:t>
            </a:r>
            <a:r>
              <a:rPr lang="en-US" sz="1200" dirty="0">
                <a:solidFill>
                  <a:schemeClr val="accent4">
                    <a:lumMod val="75000"/>
                  </a:schemeClr>
                </a:solidFill>
                <a:effectLst>
                  <a:outerShdw blurRad="50800" dist="38100" dir="5400000" algn="t" rotWithShape="0">
                    <a:prstClr val="black"/>
                  </a:outerShdw>
                </a:effectLst>
                <a:latin typeface="Engravers MT" panose="02090707080505020304" pitchFamily="18" charset="77"/>
                <a:ea typeface="Impact Label Reversed" pitchFamily="2" charset="0"/>
              </a:rPr>
              <a:t>ation</a:t>
            </a:r>
          </a:p>
        </p:txBody>
      </p:sp>
    </p:spTree>
    <p:extLst>
      <p:ext uri="{BB962C8B-B14F-4D97-AF65-F5344CB8AC3E}">
        <p14:creationId xmlns:p14="http://schemas.microsoft.com/office/powerpoint/2010/main" val="311181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48000">
              <a:schemeClr val="tx1"/>
            </a:gs>
            <a:gs pos="83000">
              <a:schemeClr val="tx1"/>
            </a:gs>
            <a:gs pos="100000">
              <a:schemeClr val="tx1"/>
            </a:gs>
          </a:gsLst>
          <a:lin ang="135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6700E-13A4-AE42-A286-7400E672186A}"/>
              </a:ext>
            </a:extLst>
          </p:cNvPr>
          <p:cNvSpPr>
            <a:spLocks noGrp="1"/>
          </p:cNvSpPr>
          <p:nvPr>
            <p:ph type="title"/>
          </p:nvPr>
        </p:nvSpPr>
        <p:spPr>
          <a:xfrm>
            <a:off x="319086" y="220181"/>
            <a:ext cx="11553825" cy="1325563"/>
          </a:xfrm>
        </p:spPr>
        <p:txBody>
          <a:bodyPr>
            <a:normAutofit/>
          </a:bodyPr>
          <a:lstStyle/>
          <a:p>
            <a:pPr algn="ctr"/>
            <a:r>
              <a:rPr lang="en-US" sz="4000" dirty="0">
                <a:solidFill>
                  <a:schemeClr val="bg1"/>
                </a:solidFill>
                <a:latin typeface="Engravers MT" panose="02090707080505020304" pitchFamily="18" charset="77"/>
              </a:rPr>
              <a:t>A Primer on Calvinism             and Imputation</a:t>
            </a:r>
          </a:p>
        </p:txBody>
      </p:sp>
      <p:sp>
        <p:nvSpPr>
          <p:cNvPr id="3" name="Content Placeholder 2">
            <a:extLst>
              <a:ext uri="{FF2B5EF4-FFF2-40B4-BE49-F238E27FC236}">
                <a16:creationId xmlns:a16="http://schemas.microsoft.com/office/drawing/2014/main" id="{AD5CEB60-BEBE-FD47-A47B-C60BCD3EB28A}"/>
              </a:ext>
            </a:extLst>
          </p:cNvPr>
          <p:cNvSpPr>
            <a:spLocks noGrp="1"/>
          </p:cNvSpPr>
          <p:nvPr>
            <p:ph idx="1"/>
          </p:nvPr>
        </p:nvSpPr>
        <p:spPr>
          <a:xfrm>
            <a:off x="319087" y="1718140"/>
            <a:ext cx="11553825" cy="4847119"/>
          </a:xfrm>
        </p:spPr>
        <p:txBody>
          <a:bodyPr/>
          <a:lstStyle/>
          <a:p>
            <a:pPr marL="0" indent="0">
              <a:buNone/>
            </a:pPr>
            <a:r>
              <a:rPr lang="en-US" sz="3600" b="1" dirty="0">
                <a:solidFill>
                  <a:schemeClr val="bg1"/>
                </a:solidFill>
              </a:rPr>
              <a:t>The Calvinistic Concept of Imputation</a:t>
            </a:r>
          </a:p>
          <a:p>
            <a:r>
              <a:rPr lang="en-US" sz="3200" dirty="0">
                <a:solidFill>
                  <a:schemeClr val="bg1"/>
                </a:solidFill>
              </a:rPr>
              <a:t>Defines “impute” as “transfer.”</a:t>
            </a:r>
          </a:p>
          <a:p>
            <a:pPr marL="0" indent="0">
              <a:buNone/>
            </a:pPr>
            <a:r>
              <a:rPr lang="en-US" sz="3600" b="1" dirty="0">
                <a:solidFill>
                  <a:schemeClr val="bg1"/>
                </a:solidFill>
              </a:rPr>
              <a:t>The Foundation is a False Definition</a:t>
            </a:r>
          </a:p>
          <a:p>
            <a:r>
              <a:rPr lang="en-US" sz="3200" i="1" dirty="0" err="1">
                <a:solidFill>
                  <a:schemeClr val="bg1"/>
                </a:solidFill>
              </a:rPr>
              <a:t>Logizomai</a:t>
            </a:r>
            <a:r>
              <a:rPr lang="en-US" sz="3200" dirty="0">
                <a:solidFill>
                  <a:schemeClr val="bg1"/>
                </a:solidFill>
              </a:rPr>
              <a:t> – to reckon, count, compute, calculate, count over (THAYER)</a:t>
            </a:r>
          </a:p>
          <a:p>
            <a:endParaRPr lang="en-US" sz="3200" dirty="0">
              <a:solidFill>
                <a:schemeClr val="bg1"/>
              </a:solidFill>
            </a:endParaRPr>
          </a:p>
        </p:txBody>
      </p:sp>
      <p:grpSp>
        <p:nvGrpSpPr>
          <p:cNvPr id="4" name="Group 3">
            <a:extLst>
              <a:ext uri="{FF2B5EF4-FFF2-40B4-BE49-F238E27FC236}">
                <a16:creationId xmlns:a16="http://schemas.microsoft.com/office/drawing/2014/main" id="{0079C447-811B-2A4A-BD13-36C46D548B93}"/>
              </a:ext>
            </a:extLst>
          </p:cNvPr>
          <p:cNvGrpSpPr/>
          <p:nvPr/>
        </p:nvGrpSpPr>
        <p:grpSpPr>
          <a:xfrm>
            <a:off x="10046506" y="5723906"/>
            <a:ext cx="1982926" cy="968626"/>
            <a:chOff x="4591694" y="2672603"/>
            <a:chExt cx="3008614" cy="1469657"/>
          </a:xfrm>
        </p:grpSpPr>
        <p:sp>
          <p:nvSpPr>
            <p:cNvPr id="5" name="Curved Up Arrow 4">
              <a:extLst>
                <a:ext uri="{FF2B5EF4-FFF2-40B4-BE49-F238E27FC236}">
                  <a16:creationId xmlns:a16="http://schemas.microsoft.com/office/drawing/2014/main" id="{AC38F9ED-F718-534D-8E76-58A41C7E8A9A}"/>
                </a:ext>
              </a:extLst>
            </p:cNvPr>
            <p:cNvSpPr/>
            <p:nvPr/>
          </p:nvSpPr>
          <p:spPr>
            <a:xfrm rot="21258391" flipH="1">
              <a:off x="4674913" y="3472793"/>
              <a:ext cx="2891711" cy="669467"/>
            </a:xfrm>
            <a:prstGeom prst="curvedUpArrow">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Down Arrow 5">
              <a:extLst>
                <a:ext uri="{FF2B5EF4-FFF2-40B4-BE49-F238E27FC236}">
                  <a16:creationId xmlns:a16="http://schemas.microsoft.com/office/drawing/2014/main" id="{0E909813-C850-2845-A505-20B2C8078760}"/>
                </a:ext>
              </a:extLst>
            </p:cNvPr>
            <p:cNvSpPr/>
            <p:nvPr/>
          </p:nvSpPr>
          <p:spPr>
            <a:xfrm rot="21228535">
              <a:off x="4631161" y="2672603"/>
              <a:ext cx="2865214" cy="613537"/>
            </a:xfrm>
            <a:prstGeom prst="curvedDownArrow">
              <a:avLst/>
            </a:prstGeom>
            <a:solidFill>
              <a:schemeClr val="accent4">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iamond 6">
              <a:extLst>
                <a:ext uri="{FF2B5EF4-FFF2-40B4-BE49-F238E27FC236}">
                  <a16:creationId xmlns:a16="http://schemas.microsoft.com/office/drawing/2014/main" id="{7507055F-B461-E343-A42A-E218C5C16A43}"/>
                </a:ext>
              </a:extLst>
            </p:cNvPr>
            <p:cNvSpPr/>
            <p:nvPr/>
          </p:nvSpPr>
          <p:spPr>
            <a:xfrm>
              <a:off x="4591694" y="3130388"/>
              <a:ext cx="453836" cy="453836"/>
            </a:xfrm>
            <a:prstGeom prst="diamond">
              <a:avLst/>
            </a:prstGeom>
            <a:solidFill>
              <a:schemeClr val="accent4">
                <a:lumMod val="75000"/>
              </a:schemeClr>
            </a:solidFill>
            <a:ln w="38100">
              <a:solidFill>
                <a:schemeClr val="tx1"/>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a:extLst>
                <a:ext uri="{FF2B5EF4-FFF2-40B4-BE49-F238E27FC236}">
                  <a16:creationId xmlns:a16="http://schemas.microsoft.com/office/drawing/2014/main" id="{ED38F752-DEA7-324C-AB50-253B2240BC27}"/>
                </a:ext>
              </a:extLst>
            </p:cNvPr>
            <p:cNvSpPr/>
            <p:nvPr/>
          </p:nvSpPr>
          <p:spPr>
            <a:xfrm>
              <a:off x="7146472" y="3140847"/>
              <a:ext cx="453836" cy="453836"/>
            </a:xfrm>
            <a:prstGeom prst="diamond">
              <a:avLst/>
            </a:prstGeom>
            <a:solidFill>
              <a:schemeClr val="tx1"/>
            </a:solidFill>
            <a:ln w="38100">
              <a:solidFill>
                <a:schemeClr val="accent4">
                  <a:lumMod val="75000"/>
                </a:schemeClr>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6CF2D131-07C4-414F-B203-C5AA37F573AC}"/>
              </a:ext>
            </a:extLst>
          </p:cNvPr>
          <p:cNvSpPr txBox="1">
            <a:spLocks/>
          </p:cNvSpPr>
          <p:nvPr/>
        </p:nvSpPr>
        <p:spPr>
          <a:xfrm>
            <a:off x="9854377" y="5571924"/>
            <a:ext cx="2399830" cy="7896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dirty="0">
                <a:effectLst>
                  <a:outerShdw blurRad="50800" dist="38100" dir="5400000" algn="t" rotWithShape="0">
                    <a:prstClr val="black"/>
                  </a:outerShdw>
                </a:effectLst>
                <a:latin typeface="Engravers MT" panose="02090707080505020304" pitchFamily="18" charset="77"/>
                <a:ea typeface="Impact Label Reversed" pitchFamily="2" charset="0"/>
              </a:rPr>
              <a:t>Imput</a:t>
            </a:r>
            <a:r>
              <a:rPr lang="en-US" sz="1200" dirty="0">
                <a:solidFill>
                  <a:schemeClr val="accent4">
                    <a:lumMod val="75000"/>
                  </a:schemeClr>
                </a:solidFill>
                <a:effectLst>
                  <a:outerShdw blurRad="50800" dist="38100" dir="5400000" algn="t" rotWithShape="0">
                    <a:prstClr val="black"/>
                  </a:outerShdw>
                </a:effectLst>
                <a:latin typeface="Engravers MT" panose="02090707080505020304" pitchFamily="18" charset="77"/>
                <a:ea typeface="Impact Label Reversed" pitchFamily="2" charset="0"/>
              </a:rPr>
              <a:t>ation</a:t>
            </a:r>
          </a:p>
        </p:txBody>
      </p:sp>
    </p:spTree>
    <p:extLst>
      <p:ext uri="{BB962C8B-B14F-4D97-AF65-F5344CB8AC3E}">
        <p14:creationId xmlns:p14="http://schemas.microsoft.com/office/powerpoint/2010/main" val="355076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48000">
              <a:schemeClr val="tx1"/>
            </a:gs>
            <a:gs pos="83000">
              <a:schemeClr val="tx1"/>
            </a:gs>
            <a:gs pos="100000">
              <a:schemeClr val="tx1"/>
            </a:gs>
          </a:gsLst>
          <a:lin ang="135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6700E-13A4-AE42-A286-7400E672186A}"/>
              </a:ext>
            </a:extLst>
          </p:cNvPr>
          <p:cNvSpPr>
            <a:spLocks noGrp="1"/>
          </p:cNvSpPr>
          <p:nvPr>
            <p:ph type="title"/>
          </p:nvPr>
        </p:nvSpPr>
        <p:spPr>
          <a:xfrm>
            <a:off x="319086" y="220181"/>
            <a:ext cx="11553825" cy="1325563"/>
          </a:xfrm>
        </p:spPr>
        <p:txBody>
          <a:bodyPr>
            <a:normAutofit/>
          </a:bodyPr>
          <a:lstStyle/>
          <a:p>
            <a:pPr algn="ctr"/>
            <a:r>
              <a:rPr lang="en-US" sz="4000" dirty="0">
                <a:solidFill>
                  <a:schemeClr val="bg1"/>
                </a:solidFill>
                <a:latin typeface="Engravers MT" panose="02090707080505020304" pitchFamily="18" charset="77"/>
              </a:rPr>
              <a:t>Albert Barnes Notes                  on the Bible – Romans 4:3</a:t>
            </a:r>
          </a:p>
        </p:txBody>
      </p:sp>
      <p:sp>
        <p:nvSpPr>
          <p:cNvPr id="3" name="Content Placeholder 2">
            <a:extLst>
              <a:ext uri="{FF2B5EF4-FFF2-40B4-BE49-F238E27FC236}">
                <a16:creationId xmlns:a16="http://schemas.microsoft.com/office/drawing/2014/main" id="{AD5CEB60-BEBE-FD47-A47B-C60BCD3EB28A}"/>
              </a:ext>
            </a:extLst>
          </p:cNvPr>
          <p:cNvSpPr>
            <a:spLocks noGrp="1"/>
          </p:cNvSpPr>
          <p:nvPr>
            <p:ph idx="1"/>
          </p:nvPr>
        </p:nvSpPr>
        <p:spPr>
          <a:xfrm>
            <a:off x="319087" y="1718140"/>
            <a:ext cx="11553825" cy="4847119"/>
          </a:xfrm>
        </p:spPr>
        <p:txBody>
          <a:bodyPr>
            <a:normAutofit fontScale="92500"/>
          </a:bodyPr>
          <a:lstStyle/>
          <a:p>
            <a:pPr marL="0" indent="0">
              <a:buNone/>
            </a:pPr>
            <a:r>
              <a:rPr lang="en-US" sz="3600" dirty="0">
                <a:solidFill>
                  <a:schemeClr val="bg1"/>
                </a:solidFill>
              </a:rPr>
              <a:t>“I have examined all the passages, and as the result of my examination have come to the conclusion, that there is not one in which the word is used in the sense of reckoning or imputing to a man what does not strictly belong to him; or of charging on him what ought not to be charged on him as a matter of personal right. </a:t>
            </a:r>
            <a:r>
              <a:rPr lang="en-US" sz="3600" b="1" u="sng" dirty="0">
                <a:solidFill>
                  <a:schemeClr val="bg1"/>
                </a:solidFill>
              </a:rPr>
              <a:t>The word is never used to denote imputing in the sense of transferring</a:t>
            </a:r>
            <a:r>
              <a:rPr lang="en-US" sz="3600" dirty="0">
                <a:solidFill>
                  <a:schemeClr val="bg1"/>
                </a:solidFill>
              </a:rPr>
              <a:t>, or of charging that on one which does not properly belong to him…No doctrine of transferring, or of setting over to a man what does not properly belong to him, be it sin or holiness, can be derived, therefore, from this word.” </a:t>
            </a:r>
            <a:endParaRPr lang="en-US" sz="3200" dirty="0">
              <a:solidFill>
                <a:schemeClr val="bg1"/>
              </a:solidFill>
            </a:endParaRPr>
          </a:p>
        </p:txBody>
      </p:sp>
      <p:grpSp>
        <p:nvGrpSpPr>
          <p:cNvPr id="4" name="Group 3">
            <a:extLst>
              <a:ext uri="{FF2B5EF4-FFF2-40B4-BE49-F238E27FC236}">
                <a16:creationId xmlns:a16="http://schemas.microsoft.com/office/drawing/2014/main" id="{0079C447-811B-2A4A-BD13-36C46D548B93}"/>
              </a:ext>
            </a:extLst>
          </p:cNvPr>
          <p:cNvGrpSpPr/>
          <p:nvPr/>
        </p:nvGrpSpPr>
        <p:grpSpPr>
          <a:xfrm>
            <a:off x="10046506" y="5723906"/>
            <a:ext cx="1982926" cy="968626"/>
            <a:chOff x="4591694" y="2672603"/>
            <a:chExt cx="3008614" cy="1469657"/>
          </a:xfrm>
        </p:grpSpPr>
        <p:sp>
          <p:nvSpPr>
            <p:cNvPr id="5" name="Curved Up Arrow 4">
              <a:extLst>
                <a:ext uri="{FF2B5EF4-FFF2-40B4-BE49-F238E27FC236}">
                  <a16:creationId xmlns:a16="http://schemas.microsoft.com/office/drawing/2014/main" id="{AC38F9ED-F718-534D-8E76-58A41C7E8A9A}"/>
                </a:ext>
              </a:extLst>
            </p:cNvPr>
            <p:cNvSpPr/>
            <p:nvPr/>
          </p:nvSpPr>
          <p:spPr>
            <a:xfrm rot="21258391" flipH="1">
              <a:off x="4674913" y="3472793"/>
              <a:ext cx="2891711" cy="669467"/>
            </a:xfrm>
            <a:prstGeom prst="curvedUpArrow">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Down Arrow 5">
              <a:extLst>
                <a:ext uri="{FF2B5EF4-FFF2-40B4-BE49-F238E27FC236}">
                  <a16:creationId xmlns:a16="http://schemas.microsoft.com/office/drawing/2014/main" id="{0E909813-C850-2845-A505-20B2C8078760}"/>
                </a:ext>
              </a:extLst>
            </p:cNvPr>
            <p:cNvSpPr/>
            <p:nvPr/>
          </p:nvSpPr>
          <p:spPr>
            <a:xfrm rot="21228535">
              <a:off x="4631161" y="2672603"/>
              <a:ext cx="2865214" cy="613537"/>
            </a:xfrm>
            <a:prstGeom prst="curvedDownArrow">
              <a:avLst/>
            </a:prstGeom>
            <a:solidFill>
              <a:schemeClr val="accent4">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iamond 6">
              <a:extLst>
                <a:ext uri="{FF2B5EF4-FFF2-40B4-BE49-F238E27FC236}">
                  <a16:creationId xmlns:a16="http://schemas.microsoft.com/office/drawing/2014/main" id="{7507055F-B461-E343-A42A-E218C5C16A43}"/>
                </a:ext>
              </a:extLst>
            </p:cNvPr>
            <p:cNvSpPr/>
            <p:nvPr/>
          </p:nvSpPr>
          <p:spPr>
            <a:xfrm>
              <a:off x="4591694" y="3130388"/>
              <a:ext cx="453836" cy="453836"/>
            </a:xfrm>
            <a:prstGeom prst="diamond">
              <a:avLst/>
            </a:prstGeom>
            <a:solidFill>
              <a:schemeClr val="accent4">
                <a:lumMod val="75000"/>
              </a:schemeClr>
            </a:solidFill>
            <a:ln w="38100">
              <a:solidFill>
                <a:schemeClr val="tx1"/>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a:extLst>
                <a:ext uri="{FF2B5EF4-FFF2-40B4-BE49-F238E27FC236}">
                  <a16:creationId xmlns:a16="http://schemas.microsoft.com/office/drawing/2014/main" id="{ED38F752-DEA7-324C-AB50-253B2240BC27}"/>
                </a:ext>
              </a:extLst>
            </p:cNvPr>
            <p:cNvSpPr/>
            <p:nvPr/>
          </p:nvSpPr>
          <p:spPr>
            <a:xfrm>
              <a:off x="7146472" y="3140847"/>
              <a:ext cx="453836" cy="453836"/>
            </a:xfrm>
            <a:prstGeom prst="diamond">
              <a:avLst/>
            </a:prstGeom>
            <a:solidFill>
              <a:schemeClr val="tx1"/>
            </a:solidFill>
            <a:ln w="38100">
              <a:solidFill>
                <a:schemeClr val="accent4">
                  <a:lumMod val="75000"/>
                </a:schemeClr>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6CF2D131-07C4-414F-B203-C5AA37F573AC}"/>
              </a:ext>
            </a:extLst>
          </p:cNvPr>
          <p:cNvSpPr txBox="1">
            <a:spLocks/>
          </p:cNvSpPr>
          <p:nvPr/>
        </p:nvSpPr>
        <p:spPr>
          <a:xfrm>
            <a:off x="9854377" y="5571924"/>
            <a:ext cx="2399830" cy="7896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dirty="0">
                <a:effectLst>
                  <a:outerShdw blurRad="50800" dist="38100" dir="5400000" algn="t" rotWithShape="0">
                    <a:prstClr val="black"/>
                  </a:outerShdw>
                </a:effectLst>
                <a:latin typeface="Engravers MT" panose="02090707080505020304" pitchFamily="18" charset="77"/>
                <a:ea typeface="Impact Label Reversed" pitchFamily="2" charset="0"/>
              </a:rPr>
              <a:t>Imput</a:t>
            </a:r>
            <a:r>
              <a:rPr lang="en-US" sz="1200" dirty="0">
                <a:solidFill>
                  <a:schemeClr val="accent4">
                    <a:lumMod val="75000"/>
                  </a:schemeClr>
                </a:solidFill>
                <a:effectLst>
                  <a:outerShdw blurRad="50800" dist="38100" dir="5400000" algn="t" rotWithShape="0">
                    <a:prstClr val="black"/>
                  </a:outerShdw>
                </a:effectLst>
                <a:latin typeface="Engravers MT" panose="02090707080505020304" pitchFamily="18" charset="77"/>
                <a:ea typeface="Impact Label Reversed" pitchFamily="2" charset="0"/>
              </a:rPr>
              <a:t>ation</a:t>
            </a:r>
          </a:p>
        </p:txBody>
      </p:sp>
    </p:spTree>
    <p:extLst>
      <p:ext uri="{BB962C8B-B14F-4D97-AF65-F5344CB8AC3E}">
        <p14:creationId xmlns:p14="http://schemas.microsoft.com/office/powerpoint/2010/main" val="1831895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48000">
              <a:schemeClr val="tx1"/>
            </a:gs>
            <a:gs pos="83000">
              <a:schemeClr val="tx1"/>
            </a:gs>
            <a:gs pos="100000">
              <a:schemeClr val="tx1"/>
            </a:gs>
          </a:gsLst>
          <a:lin ang="135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6700E-13A4-AE42-A286-7400E672186A}"/>
              </a:ext>
            </a:extLst>
          </p:cNvPr>
          <p:cNvSpPr>
            <a:spLocks noGrp="1"/>
          </p:cNvSpPr>
          <p:nvPr>
            <p:ph type="title"/>
          </p:nvPr>
        </p:nvSpPr>
        <p:spPr>
          <a:xfrm>
            <a:off x="319086" y="220181"/>
            <a:ext cx="11553825" cy="1325563"/>
          </a:xfrm>
        </p:spPr>
        <p:txBody>
          <a:bodyPr>
            <a:normAutofit/>
          </a:bodyPr>
          <a:lstStyle/>
          <a:p>
            <a:pPr algn="ctr"/>
            <a:r>
              <a:rPr lang="en-US" sz="4000" dirty="0">
                <a:solidFill>
                  <a:schemeClr val="bg1"/>
                </a:solidFill>
                <a:latin typeface="Engravers MT" panose="02090707080505020304" pitchFamily="18" charset="77"/>
              </a:rPr>
              <a:t>A Primer on Calvinism             and Imputation</a:t>
            </a:r>
          </a:p>
        </p:txBody>
      </p:sp>
      <p:sp>
        <p:nvSpPr>
          <p:cNvPr id="3" name="Content Placeholder 2">
            <a:extLst>
              <a:ext uri="{FF2B5EF4-FFF2-40B4-BE49-F238E27FC236}">
                <a16:creationId xmlns:a16="http://schemas.microsoft.com/office/drawing/2014/main" id="{AD5CEB60-BEBE-FD47-A47B-C60BCD3EB28A}"/>
              </a:ext>
            </a:extLst>
          </p:cNvPr>
          <p:cNvSpPr>
            <a:spLocks noGrp="1"/>
          </p:cNvSpPr>
          <p:nvPr>
            <p:ph idx="1"/>
          </p:nvPr>
        </p:nvSpPr>
        <p:spPr>
          <a:xfrm>
            <a:off x="319087" y="1718140"/>
            <a:ext cx="11553825" cy="4847119"/>
          </a:xfrm>
        </p:spPr>
        <p:txBody>
          <a:bodyPr/>
          <a:lstStyle/>
          <a:p>
            <a:pPr marL="0" indent="0">
              <a:buNone/>
            </a:pPr>
            <a:r>
              <a:rPr lang="en-US" sz="3600" b="1" dirty="0">
                <a:solidFill>
                  <a:schemeClr val="bg1"/>
                </a:solidFill>
              </a:rPr>
              <a:t>The Calvinistic Concept of Imputation</a:t>
            </a:r>
          </a:p>
          <a:p>
            <a:r>
              <a:rPr lang="en-US" sz="3200" dirty="0">
                <a:solidFill>
                  <a:schemeClr val="bg1"/>
                </a:solidFill>
              </a:rPr>
              <a:t>Defines “impute” as “transfer.”</a:t>
            </a:r>
          </a:p>
          <a:p>
            <a:pPr marL="0" indent="0">
              <a:buNone/>
            </a:pPr>
            <a:r>
              <a:rPr lang="en-US" sz="3600" b="1" dirty="0">
                <a:solidFill>
                  <a:schemeClr val="bg1"/>
                </a:solidFill>
              </a:rPr>
              <a:t>The Foundation is a False Definition</a:t>
            </a:r>
          </a:p>
          <a:p>
            <a:r>
              <a:rPr lang="en-US" sz="3200" i="1" dirty="0" err="1">
                <a:solidFill>
                  <a:schemeClr val="bg1"/>
                </a:solidFill>
              </a:rPr>
              <a:t>Logizomai</a:t>
            </a:r>
            <a:r>
              <a:rPr lang="en-US" sz="3200" dirty="0">
                <a:solidFill>
                  <a:schemeClr val="bg1"/>
                </a:solidFill>
              </a:rPr>
              <a:t> – to reckon, count, compute, calculate, count over (THAYER)</a:t>
            </a:r>
          </a:p>
          <a:p>
            <a:r>
              <a:rPr lang="en-US" sz="3200" dirty="0">
                <a:solidFill>
                  <a:schemeClr val="bg1"/>
                </a:solidFill>
              </a:rPr>
              <a:t>The Calvinist FALSELY defines “impute” to mean “transfer,” and then lifts other passages out of context to support this false concept.</a:t>
            </a:r>
          </a:p>
          <a:p>
            <a:endParaRPr lang="en-US" sz="3200" dirty="0">
              <a:solidFill>
                <a:schemeClr val="bg1"/>
              </a:solidFill>
            </a:endParaRPr>
          </a:p>
        </p:txBody>
      </p:sp>
      <p:grpSp>
        <p:nvGrpSpPr>
          <p:cNvPr id="4" name="Group 3">
            <a:extLst>
              <a:ext uri="{FF2B5EF4-FFF2-40B4-BE49-F238E27FC236}">
                <a16:creationId xmlns:a16="http://schemas.microsoft.com/office/drawing/2014/main" id="{0079C447-811B-2A4A-BD13-36C46D548B93}"/>
              </a:ext>
            </a:extLst>
          </p:cNvPr>
          <p:cNvGrpSpPr/>
          <p:nvPr/>
        </p:nvGrpSpPr>
        <p:grpSpPr>
          <a:xfrm>
            <a:off x="10046506" y="5723906"/>
            <a:ext cx="1982926" cy="968626"/>
            <a:chOff x="4591694" y="2672603"/>
            <a:chExt cx="3008614" cy="1469657"/>
          </a:xfrm>
        </p:grpSpPr>
        <p:sp>
          <p:nvSpPr>
            <p:cNvPr id="5" name="Curved Up Arrow 4">
              <a:extLst>
                <a:ext uri="{FF2B5EF4-FFF2-40B4-BE49-F238E27FC236}">
                  <a16:creationId xmlns:a16="http://schemas.microsoft.com/office/drawing/2014/main" id="{AC38F9ED-F718-534D-8E76-58A41C7E8A9A}"/>
                </a:ext>
              </a:extLst>
            </p:cNvPr>
            <p:cNvSpPr/>
            <p:nvPr/>
          </p:nvSpPr>
          <p:spPr>
            <a:xfrm rot="21258391" flipH="1">
              <a:off x="4674913" y="3472793"/>
              <a:ext cx="2891711" cy="669467"/>
            </a:xfrm>
            <a:prstGeom prst="curvedUpArrow">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Down Arrow 5">
              <a:extLst>
                <a:ext uri="{FF2B5EF4-FFF2-40B4-BE49-F238E27FC236}">
                  <a16:creationId xmlns:a16="http://schemas.microsoft.com/office/drawing/2014/main" id="{0E909813-C850-2845-A505-20B2C8078760}"/>
                </a:ext>
              </a:extLst>
            </p:cNvPr>
            <p:cNvSpPr/>
            <p:nvPr/>
          </p:nvSpPr>
          <p:spPr>
            <a:xfrm rot="21228535">
              <a:off x="4631161" y="2672603"/>
              <a:ext cx="2865214" cy="613537"/>
            </a:xfrm>
            <a:prstGeom prst="curvedDownArrow">
              <a:avLst/>
            </a:prstGeom>
            <a:solidFill>
              <a:schemeClr val="accent4">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iamond 6">
              <a:extLst>
                <a:ext uri="{FF2B5EF4-FFF2-40B4-BE49-F238E27FC236}">
                  <a16:creationId xmlns:a16="http://schemas.microsoft.com/office/drawing/2014/main" id="{7507055F-B461-E343-A42A-E218C5C16A43}"/>
                </a:ext>
              </a:extLst>
            </p:cNvPr>
            <p:cNvSpPr/>
            <p:nvPr/>
          </p:nvSpPr>
          <p:spPr>
            <a:xfrm>
              <a:off x="4591694" y="3130388"/>
              <a:ext cx="453836" cy="453836"/>
            </a:xfrm>
            <a:prstGeom prst="diamond">
              <a:avLst/>
            </a:prstGeom>
            <a:solidFill>
              <a:schemeClr val="accent4">
                <a:lumMod val="75000"/>
              </a:schemeClr>
            </a:solidFill>
            <a:ln w="38100">
              <a:solidFill>
                <a:schemeClr val="tx1"/>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a:extLst>
                <a:ext uri="{FF2B5EF4-FFF2-40B4-BE49-F238E27FC236}">
                  <a16:creationId xmlns:a16="http://schemas.microsoft.com/office/drawing/2014/main" id="{ED38F752-DEA7-324C-AB50-253B2240BC27}"/>
                </a:ext>
              </a:extLst>
            </p:cNvPr>
            <p:cNvSpPr/>
            <p:nvPr/>
          </p:nvSpPr>
          <p:spPr>
            <a:xfrm>
              <a:off x="7146472" y="3140847"/>
              <a:ext cx="453836" cy="453836"/>
            </a:xfrm>
            <a:prstGeom prst="diamond">
              <a:avLst/>
            </a:prstGeom>
            <a:solidFill>
              <a:schemeClr val="tx1"/>
            </a:solidFill>
            <a:ln w="38100">
              <a:solidFill>
                <a:schemeClr val="accent4">
                  <a:lumMod val="75000"/>
                </a:schemeClr>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6CF2D131-07C4-414F-B203-C5AA37F573AC}"/>
              </a:ext>
            </a:extLst>
          </p:cNvPr>
          <p:cNvSpPr txBox="1">
            <a:spLocks/>
          </p:cNvSpPr>
          <p:nvPr/>
        </p:nvSpPr>
        <p:spPr>
          <a:xfrm>
            <a:off x="9854377" y="5571924"/>
            <a:ext cx="2399830" cy="7896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dirty="0">
                <a:effectLst>
                  <a:outerShdw blurRad="50800" dist="38100" dir="5400000" algn="t" rotWithShape="0">
                    <a:prstClr val="black"/>
                  </a:outerShdw>
                </a:effectLst>
                <a:latin typeface="Engravers MT" panose="02090707080505020304" pitchFamily="18" charset="77"/>
                <a:ea typeface="Impact Label Reversed" pitchFamily="2" charset="0"/>
              </a:rPr>
              <a:t>Imput</a:t>
            </a:r>
            <a:r>
              <a:rPr lang="en-US" sz="1200" dirty="0">
                <a:solidFill>
                  <a:schemeClr val="accent4">
                    <a:lumMod val="75000"/>
                  </a:schemeClr>
                </a:solidFill>
                <a:effectLst>
                  <a:outerShdw blurRad="50800" dist="38100" dir="5400000" algn="t" rotWithShape="0">
                    <a:prstClr val="black"/>
                  </a:outerShdw>
                </a:effectLst>
                <a:latin typeface="Engravers MT" panose="02090707080505020304" pitchFamily="18" charset="77"/>
                <a:ea typeface="Impact Label Reversed" pitchFamily="2" charset="0"/>
              </a:rPr>
              <a:t>ation</a:t>
            </a:r>
          </a:p>
        </p:txBody>
      </p:sp>
    </p:spTree>
    <p:extLst>
      <p:ext uri="{BB962C8B-B14F-4D97-AF65-F5344CB8AC3E}">
        <p14:creationId xmlns:p14="http://schemas.microsoft.com/office/powerpoint/2010/main" val="793964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bg>
      <p:bgPr>
        <a:gradFill flip="none" rotWithShape="1">
          <a:gsLst>
            <a:gs pos="0">
              <a:schemeClr val="accent4">
                <a:lumMod val="75000"/>
              </a:schemeClr>
            </a:gs>
            <a:gs pos="48000">
              <a:schemeClr val="tx1"/>
            </a:gs>
            <a:gs pos="83000">
              <a:schemeClr val="tx1"/>
            </a:gs>
            <a:gs pos="100000">
              <a:schemeClr val="tx1"/>
            </a:gs>
          </a:gsLst>
          <a:lin ang="135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6700E-13A4-AE42-A286-7400E672186A}"/>
              </a:ext>
            </a:extLst>
          </p:cNvPr>
          <p:cNvSpPr>
            <a:spLocks noGrp="1"/>
          </p:cNvSpPr>
          <p:nvPr>
            <p:ph type="title"/>
          </p:nvPr>
        </p:nvSpPr>
        <p:spPr>
          <a:xfrm>
            <a:off x="319086" y="220181"/>
            <a:ext cx="11553825" cy="1325563"/>
          </a:xfrm>
        </p:spPr>
        <p:txBody>
          <a:bodyPr>
            <a:normAutofit/>
          </a:bodyPr>
          <a:lstStyle/>
          <a:p>
            <a:pPr algn="ctr"/>
            <a:r>
              <a:rPr lang="en-US" sz="4000" dirty="0">
                <a:solidFill>
                  <a:schemeClr val="bg1"/>
                </a:solidFill>
                <a:latin typeface="Engravers MT" panose="02090707080505020304" pitchFamily="18" charset="77"/>
              </a:rPr>
              <a:t>The Imputation of the            Sins of Adam to Mankind</a:t>
            </a:r>
          </a:p>
        </p:txBody>
      </p:sp>
      <p:sp>
        <p:nvSpPr>
          <p:cNvPr id="3" name="Content Placeholder 2">
            <a:extLst>
              <a:ext uri="{FF2B5EF4-FFF2-40B4-BE49-F238E27FC236}">
                <a16:creationId xmlns:a16="http://schemas.microsoft.com/office/drawing/2014/main" id="{AD5CEB60-BEBE-FD47-A47B-C60BCD3EB28A}"/>
              </a:ext>
            </a:extLst>
          </p:cNvPr>
          <p:cNvSpPr>
            <a:spLocks noGrp="1"/>
          </p:cNvSpPr>
          <p:nvPr>
            <p:ph idx="1"/>
          </p:nvPr>
        </p:nvSpPr>
        <p:spPr>
          <a:xfrm>
            <a:off x="319087" y="1718140"/>
            <a:ext cx="11553825" cy="4847119"/>
          </a:xfrm>
        </p:spPr>
        <p:txBody>
          <a:bodyPr>
            <a:normAutofit/>
          </a:bodyPr>
          <a:lstStyle/>
          <a:p>
            <a:pPr marL="0" indent="0">
              <a:buNone/>
            </a:pPr>
            <a:r>
              <a:rPr lang="en-US" sz="3600" b="1" dirty="0">
                <a:solidFill>
                  <a:schemeClr val="bg1"/>
                </a:solidFill>
              </a:rPr>
              <a:t>The Concept Behind Total Hereditary Depravity</a:t>
            </a:r>
          </a:p>
          <a:p>
            <a:r>
              <a:rPr lang="en-US" sz="3200" dirty="0">
                <a:solidFill>
                  <a:schemeClr val="bg1"/>
                </a:solidFill>
              </a:rPr>
              <a:t>Philadelphia Confession of Faith:</a:t>
            </a:r>
          </a:p>
          <a:p>
            <a:pPr lvl="1"/>
            <a:r>
              <a:rPr lang="en-US" sz="3200" dirty="0">
                <a:solidFill>
                  <a:schemeClr val="bg1"/>
                </a:solidFill>
              </a:rPr>
              <a:t>“Our first parents, by this sin, fell from their original righteousness and communion with God, and we in them whereby death came upon all: all becoming dead in sin, and wholly defiled in all the faculties and parts of soul and body.” (6.2)</a:t>
            </a:r>
          </a:p>
          <a:p>
            <a:pPr marL="0" indent="0">
              <a:buNone/>
            </a:pPr>
            <a:endParaRPr lang="en-US" sz="3200" dirty="0">
              <a:solidFill>
                <a:schemeClr val="bg1"/>
              </a:solidFill>
            </a:endParaRPr>
          </a:p>
        </p:txBody>
      </p:sp>
      <p:grpSp>
        <p:nvGrpSpPr>
          <p:cNvPr id="4" name="Group 3">
            <a:extLst>
              <a:ext uri="{FF2B5EF4-FFF2-40B4-BE49-F238E27FC236}">
                <a16:creationId xmlns:a16="http://schemas.microsoft.com/office/drawing/2014/main" id="{0079C447-811B-2A4A-BD13-36C46D548B93}"/>
              </a:ext>
            </a:extLst>
          </p:cNvPr>
          <p:cNvGrpSpPr/>
          <p:nvPr/>
        </p:nvGrpSpPr>
        <p:grpSpPr>
          <a:xfrm>
            <a:off x="10046506" y="5723906"/>
            <a:ext cx="1982926" cy="968626"/>
            <a:chOff x="4591694" y="2672603"/>
            <a:chExt cx="3008614" cy="1469657"/>
          </a:xfrm>
        </p:grpSpPr>
        <p:sp>
          <p:nvSpPr>
            <p:cNvPr id="5" name="Curved Up Arrow 4">
              <a:extLst>
                <a:ext uri="{FF2B5EF4-FFF2-40B4-BE49-F238E27FC236}">
                  <a16:creationId xmlns:a16="http://schemas.microsoft.com/office/drawing/2014/main" id="{AC38F9ED-F718-534D-8E76-58A41C7E8A9A}"/>
                </a:ext>
              </a:extLst>
            </p:cNvPr>
            <p:cNvSpPr/>
            <p:nvPr/>
          </p:nvSpPr>
          <p:spPr>
            <a:xfrm rot="21258391" flipH="1">
              <a:off x="4674913" y="3472793"/>
              <a:ext cx="2891711" cy="669467"/>
            </a:xfrm>
            <a:prstGeom prst="curvedUpArrow">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Down Arrow 5">
              <a:extLst>
                <a:ext uri="{FF2B5EF4-FFF2-40B4-BE49-F238E27FC236}">
                  <a16:creationId xmlns:a16="http://schemas.microsoft.com/office/drawing/2014/main" id="{0E909813-C850-2845-A505-20B2C8078760}"/>
                </a:ext>
              </a:extLst>
            </p:cNvPr>
            <p:cNvSpPr/>
            <p:nvPr/>
          </p:nvSpPr>
          <p:spPr>
            <a:xfrm rot="21228535">
              <a:off x="4631161" y="2672603"/>
              <a:ext cx="2865214" cy="613537"/>
            </a:xfrm>
            <a:prstGeom prst="curvedDownArrow">
              <a:avLst/>
            </a:prstGeom>
            <a:solidFill>
              <a:schemeClr val="accent4">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iamond 6">
              <a:extLst>
                <a:ext uri="{FF2B5EF4-FFF2-40B4-BE49-F238E27FC236}">
                  <a16:creationId xmlns:a16="http://schemas.microsoft.com/office/drawing/2014/main" id="{7507055F-B461-E343-A42A-E218C5C16A43}"/>
                </a:ext>
              </a:extLst>
            </p:cNvPr>
            <p:cNvSpPr/>
            <p:nvPr/>
          </p:nvSpPr>
          <p:spPr>
            <a:xfrm>
              <a:off x="4591694" y="3130388"/>
              <a:ext cx="453836" cy="453836"/>
            </a:xfrm>
            <a:prstGeom prst="diamond">
              <a:avLst/>
            </a:prstGeom>
            <a:solidFill>
              <a:schemeClr val="accent4">
                <a:lumMod val="75000"/>
              </a:schemeClr>
            </a:solidFill>
            <a:ln w="38100">
              <a:solidFill>
                <a:schemeClr val="tx1"/>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a:extLst>
                <a:ext uri="{FF2B5EF4-FFF2-40B4-BE49-F238E27FC236}">
                  <a16:creationId xmlns:a16="http://schemas.microsoft.com/office/drawing/2014/main" id="{ED38F752-DEA7-324C-AB50-253B2240BC27}"/>
                </a:ext>
              </a:extLst>
            </p:cNvPr>
            <p:cNvSpPr/>
            <p:nvPr/>
          </p:nvSpPr>
          <p:spPr>
            <a:xfrm>
              <a:off x="7146472" y="3140847"/>
              <a:ext cx="453836" cy="453836"/>
            </a:xfrm>
            <a:prstGeom prst="diamond">
              <a:avLst/>
            </a:prstGeom>
            <a:solidFill>
              <a:schemeClr val="tx1"/>
            </a:solidFill>
            <a:ln w="38100">
              <a:solidFill>
                <a:schemeClr val="accent4">
                  <a:lumMod val="75000"/>
                </a:schemeClr>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6CF2D131-07C4-414F-B203-C5AA37F573AC}"/>
              </a:ext>
            </a:extLst>
          </p:cNvPr>
          <p:cNvSpPr txBox="1">
            <a:spLocks/>
          </p:cNvSpPr>
          <p:nvPr/>
        </p:nvSpPr>
        <p:spPr>
          <a:xfrm>
            <a:off x="9854377" y="5571924"/>
            <a:ext cx="2399830" cy="7896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dirty="0">
                <a:effectLst>
                  <a:outerShdw blurRad="50800" dist="38100" dir="5400000" algn="t" rotWithShape="0">
                    <a:prstClr val="black"/>
                  </a:outerShdw>
                </a:effectLst>
                <a:latin typeface="Engravers MT" panose="02090707080505020304" pitchFamily="18" charset="77"/>
                <a:ea typeface="Impact Label Reversed" pitchFamily="2" charset="0"/>
              </a:rPr>
              <a:t>Imput</a:t>
            </a:r>
            <a:r>
              <a:rPr lang="en-US" sz="1200" dirty="0">
                <a:solidFill>
                  <a:schemeClr val="accent4">
                    <a:lumMod val="75000"/>
                  </a:schemeClr>
                </a:solidFill>
                <a:effectLst>
                  <a:outerShdw blurRad="50800" dist="38100" dir="5400000" algn="t" rotWithShape="0">
                    <a:prstClr val="black"/>
                  </a:outerShdw>
                </a:effectLst>
                <a:latin typeface="Engravers MT" panose="02090707080505020304" pitchFamily="18" charset="77"/>
                <a:ea typeface="Impact Label Reversed" pitchFamily="2" charset="0"/>
              </a:rPr>
              <a:t>ation</a:t>
            </a:r>
          </a:p>
        </p:txBody>
      </p:sp>
    </p:spTree>
    <p:extLst>
      <p:ext uri="{BB962C8B-B14F-4D97-AF65-F5344CB8AC3E}">
        <p14:creationId xmlns:p14="http://schemas.microsoft.com/office/powerpoint/2010/main" val="2398477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bg>
      <p:bgPr>
        <a:gradFill flip="none" rotWithShape="1">
          <a:gsLst>
            <a:gs pos="0">
              <a:schemeClr val="accent4">
                <a:lumMod val="75000"/>
              </a:schemeClr>
            </a:gs>
            <a:gs pos="48000">
              <a:schemeClr val="tx1"/>
            </a:gs>
            <a:gs pos="83000">
              <a:schemeClr val="tx1"/>
            </a:gs>
            <a:gs pos="100000">
              <a:schemeClr val="tx1"/>
            </a:gs>
          </a:gsLst>
          <a:lin ang="135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6700E-13A4-AE42-A286-7400E672186A}"/>
              </a:ext>
            </a:extLst>
          </p:cNvPr>
          <p:cNvSpPr>
            <a:spLocks noGrp="1"/>
          </p:cNvSpPr>
          <p:nvPr>
            <p:ph type="title"/>
          </p:nvPr>
        </p:nvSpPr>
        <p:spPr>
          <a:xfrm>
            <a:off x="319086" y="220181"/>
            <a:ext cx="11553825" cy="1325563"/>
          </a:xfrm>
        </p:spPr>
        <p:txBody>
          <a:bodyPr>
            <a:normAutofit/>
          </a:bodyPr>
          <a:lstStyle/>
          <a:p>
            <a:pPr algn="ctr"/>
            <a:r>
              <a:rPr lang="en-US" sz="4000" dirty="0">
                <a:solidFill>
                  <a:schemeClr val="bg1"/>
                </a:solidFill>
                <a:latin typeface="Engravers MT" panose="02090707080505020304" pitchFamily="18" charset="77"/>
              </a:rPr>
              <a:t>The Imputation of the            Sins of Adam to Mankind</a:t>
            </a:r>
          </a:p>
        </p:txBody>
      </p:sp>
      <p:sp>
        <p:nvSpPr>
          <p:cNvPr id="3" name="Content Placeholder 2">
            <a:extLst>
              <a:ext uri="{FF2B5EF4-FFF2-40B4-BE49-F238E27FC236}">
                <a16:creationId xmlns:a16="http://schemas.microsoft.com/office/drawing/2014/main" id="{AD5CEB60-BEBE-FD47-A47B-C60BCD3EB28A}"/>
              </a:ext>
            </a:extLst>
          </p:cNvPr>
          <p:cNvSpPr>
            <a:spLocks noGrp="1"/>
          </p:cNvSpPr>
          <p:nvPr>
            <p:ph idx="1"/>
          </p:nvPr>
        </p:nvSpPr>
        <p:spPr>
          <a:xfrm>
            <a:off x="319087" y="1718140"/>
            <a:ext cx="11553825" cy="4847119"/>
          </a:xfrm>
        </p:spPr>
        <p:txBody>
          <a:bodyPr>
            <a:normAutofit/>
          </a:bodyPr>
          <a:lstStyle/>
          <a:p>
            <a:pPr marL="0" indent="0">
              <a:buNone/>
            </a:pPr>
            <a:r>
              <a:rPr lang="en-US" sz="3600" b="1" dirty="0">
                <a:solidFill>
                  <a:schemeClr val="bg1"/>
                </a:solidFill>
              </a:rPr>
              <a:t>The Concept Behind Total Hereditary Depravity</a:t>
            </a:r>
          </a:p>
          <a:p>
            <a:r>
              <a:rPr lang="en-US" sz="3200" dirty="0">
                <a:solidFill>
                  <a:schemeClr val="bg1"/>
                </a:solidFill>
              </a:rPr>
              <a:t>Philadelphia Confession of Faith:</a:t>
            </a:r>
          </a:p>
          <a:p>
            <a:pPr lvl="1"/>
            <a:r>
              <a:rPr lang="en-US" sz="3200" dirty="0">
                <a:solidFill>
                  <a:schemeClr val="bg1"/>
                </a:solidFill>
              </a:rPr>
              <a:t>“They being the root, and by God's appointment, standing in the room and stead of all mankind, </a:t>
            </a:r>
            <a:r>
              <a:rPr lang="en-US" sz="3200" b="1" u="sng" dirty="0">
                <a:solidFill>
                  <a:schemeClr val="bg1"/>
                </a:solidFill>
              </a:rPr>
              <a:t>the guilt of the sin was imputed</a:t>
            </a:r>
            <a:r>
              <a:rPr lang="en-US" sz="3200" dirty="0">
                <a:solidFill>
                  <a:schemeClr val="bg1"/>
                </a:solidFill>
              </a:rPr>
              <a:t>, and corrupted nature conveyed, to all their posterity descending from them by ordinary generation, being now conceived in sin, and by nature children of wrath, the servants of sin, the subjects of death, and all other miseries, spiritual, temporal, and eternal, unless the Lord Jesus set them free.” (6.3)</a:t>
            </a:r>
          </a:p>
        </p:txBody>
      </p:sp>
      <p:grpSp>
        <p:nvGrpSpPr>
          <p:cNvPr id="4" name="Group 3">
            <a:extLst>
              <a:ext uri="{FF2B5EF4-FFF2-40B4-BE49-F238E27FC236}">
                <a16:creationId xmlns:a16="http://schemas.microsoft.com/office/drawing/2014/main" id="{0079C447-811B-2A4A-BD13-36C46D548B93}"/>
              </a:ext>
            </a:extLst>
          </p:cNvPr>
          <p:cNvGrpSpPr/>
          <p:nvPr/>
        </p:nvGrpSpPr>
        <p:grpSpPr>
          <a:xfrm>
            <a:off x="10046506" y="5723906"/>
            <a:ext cx="1982926" cy="968626"/>
            <a:chOff x="4591694" y="2672603"/>
            <a:chExt cx="3008614" cy="1469657"/>
          </a:xfrm>
        </p:grpSpPr>
        <p:sp>
          <p:nvSpPr>
            <p:cNvPr id="5" name="Curved Up Arrow 4">
              <a:extLst>
                <a:ext uri="{FF2B5EF4-FFF2-40B4-BE49-F238E27FC236}">
                  <a16:creationId xmlns:a16="http://schemas.microsoft.com/office/drawing/2014/main" id="{AC38F9ED-F718-534D-8E76-58A41C7E8A9A}"/>
                </a:ext>
              </a:extLst>
            </p:cNvPr>
            <p:cNvSpPr/>
            <p:nvPr/>
          </p:nvSpPr>
          <p:spPr>
            <a:xfrm rot="21258391" flipH="1">
              <a:off x="4674913" y="3472793"/>
              <a:ext cx="2891711" cy="669467"/>
            </a:xfrm>
            <a:prstGeom prst="curvedUpArrow">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Down Arrow 5">
              <a:extLst>
                <a:ext uri="{FF2B5EF4-FFF2-40B4-BE49-F238E27FC236}">
                  <a16:creationId xmlns:a16="http://schemas.microsoft.com/office/drawing/2014/main" id="{0E909813-C850-2845-A505-20B2C8078760}"/>
                </a:ext>
              </a:extLst>
            </p:cNvPr>
            <p:cNvSpPr/>
            <p:nvPr/>
          </p:nvSpPr>
          <p:spPr>
            <a:xfrm rot="21228535">
              <a:off x="4631161" y="2672603"/>
              <a:ext cx="2865214" cy="613537"/>
            </a:xfrm>
            <a:prstGeom prst="curvedDownArrow">
              <a:avLst/>
            </a:prstGeom>
            <a:solidFill>
              <a:schemeClr val="accent4">
                <a:lumMod val="7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iamond 6">
              <a:extLst>
                <a:ext uri="{FF2B5EF4-FFF2-40B4-BE49-F238E27FC236}">
                  <a16:creationId xmlns:a16="http://schemas.microsoft.com/office/drawing/2014/main" id="{7507055F-B461-E343-A42A-E218C5C16A43}"/>
                </a:ext>
              </a:extLst>
            </p:cNvPr>
            <p:cNvSpPr/>
            <p:nvPr/>
          </p:nvSpPr>
          <p:spPr>
            <a:xfrm>
              <a:off x="4591694" y="3130388"/>
              <a:ext cx="453836" cy="453836"/>
            </a:xfrm>
            <a:prstGeom prst="diamond">
              <a:avLst/>
            </a:prstGeom>
            <a:solidFill>
              <a:schemeClr val="accent4">
                <a:lumMod val="75000"/>
              </a:schemeClr>
            </a:solidFill>
            <a:ln w="38100">
              <a:solidFill>
                <a:schemeClr val="tx1"/>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a:extLst>
                <a:ext uri="{FF2B5EF4-FFF2-40B4-BE49-F238E27FC236}">
                  <a16:creationId xmlns:a16="http://schemas.microsoft.com/office/drawing/2014/main" id="{ED38F752-DEA7-324C-AB50-253B2240BC27}"/>
                </a:ext>
              </a:extLst>
            </p:cNvPr>
            <p:cNvSpPr/>
            <p:nvPr/>
          </p:nvSpPr>
          <p:spPr>
            <a:xfrm>
              <a:off x="7146472" y="3140847"/>
              <a:ext cx="453836" cy="453836"/>
            </a:xfrm>
            <a:prstGeom prst="diamond">
              <a:avLst/>
            </a:prstGeom>
            <a:solidFill>
              <a:schemeClr val="tx1"/>
            </a:solidFill>
            <a:ln w="38100">
              <a:solidFill>
                <a:schemeClr val="accent4">
                  <a:lumMod val="75000"/>
                </a:schemeClr>
              </a:solidFill>
            </a:ln>
            <a:scene3d>
              <a:camera prst="perspectiveAbove"/>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6CF2D131-07C4-414F-B203-C5AA37F573AC}"/>
              </a:ext>
            </a:extLst>
          </p:cNvPr>
          <p:cNvSpPr txBox="1">
            <a:spLocks/>
          </p:cNvSpPr>
          <p:nvPr/>
        </p:nvSpPr>
        <p:spPr>
          <a:xfrm>
            <a:off x="9854377" y="5571924"/>
            <a:ext cx="2399830" cy="7896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200" dirty="0">
                <a:effectLst>
                  <a:outerShdw blurRad="50800" dist="38100" dir="5400000" algn="t" rotWithShape="0">
                    <a:prstClr val="black"/>
                  </a:outerShdw>
                </a:effectLst>
                <a:latin typeface="Engravers MT" panose="02090707080505020304" pitchFamily="18" charset="77"/>
                <a:ea typeface="Impact Label Reversed" pitchFamily="2" charset="0"/>
              </a:rPr>
              <a:t>Imput</a:t>
            </a:r>
            <a:r>
              <a:rPr lang="en-US" sz="1200" dirty="0">
                <a:solidFill>
                  <a:schemeClr val="accent4">
                    <a:lumMod val="75000"/>
                  </a:schemeClr>
                </a:solidFill>
                <a:effectLst>
                  <a:outerShdw blurRad="50800" dist="38100" dir="5400000" algn="t" rotWithShape="0">
                    <a:prstClr val="black"/>
                  </a:outerShdw>
                </a:effectLst>
                <a:latin typeface="Engravers MT" panose="02090707080505020304" pitchFamily="18" charset="77"/>
                <a:ea typeface="Impact Label Reversed" pitchFamily="2" charset="0"/>
              </a:rPr>
              <a:t>ation</a:t>
            </a:r>
          </a:p>
        </p:txBody>
      </p:sp>
    </p:spTree>
    <p:extLst>
      <p:ext uri="{BB962C8B-B14F-4D97-AF65-F5344CB8AC3E}">
        <p14:creationId xmlns:p14="http://schemas.microsoft.com/office/powerpoint/2010/main" val="3390005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1699</Words>
  <Application>Microsoft Macintosh PowerPoint</Application>
  <PresentationFormat>Widescreen</PresentationFormat>
  <Paragraphs>142</Paragraphs>
  <Slides>24</Slides>
  <Notes>0</Notes>
  <HiddenSlides>5</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Engravers MT</vt:lpstr>
      <vt:lpstr>Office Theme</vt:lpstr>
      <vt:lpstr>PowerPoint Presentation</vt:lpstr>
      <vt:lpstr>Calvinism</vt:lpstr>
      <vt:lpstr>A Primer on Calvinism             and Imputation</vt:lpstr>
      <vt:lpstr>A Primer on Calvinism             and Imputation</vt:lpstr>
      <vt:lpstr>A Primer on Calvinism             and Imputation</vt:lpstr>
      <vt:lpstr>Albert Barnes Notes                  on the Bible – Romans 4:3</vt:lpstr>
      <vt:lpstr>A Primer on Calvinism             and Imputation</vt:lpstr>
      <vt:lpstr>The Imputation of the            Sins of Adam to Mankind</vt:lpstr>
      <vt:lpstr>The Imputation of the            Sins of Adam to Mankind</vt:lpstr>
      <vt:lpstr>The Imputation of the            Sins of Adam to Mankind</vt:lpstr>
      <vt:lpstr>The Imputation of the            Sins of Adam to Mankind</vt:lpstr>
      <vt:lpstr>The Imputation of the            Sins of Adam to Mankind</vt:lpstr>
      <vt:lpstr>The Imputation of the            Sins of Mankind to Christ</vt:lpstr>
      <vt:lpstr>The Imputation of the            Sins of Mankind to Christ</vt:lpstr>
      <vt:lpstr>The Imputation of the            Sins of Mankind to Christ</vt:lpstr>
      <vt:lpstr>The Imputation of the            Sins of Mankind to Christ</vt:lpstr>
      <vt:lpstr>The Imputation of Christ’s Personal Righteousness                 to Believers</vt:lpstr>
      <vt:lpstr>Lenski on Romans 4:3</vt:lpstr>
      <vt:lpstr>The Imputation of Christ’s Personal Righteousness                 to Believers</vt:lpstr>
      <vt:lpstr>The Imputation of Christ’s Personal Righteousness                 to Believers</vt:lpstr>
      <vt:lpstr>The Imputation of Christ’s Personal Righteousness                 to Believers</vt:lpstr>
      <vt:lpstr>The Imputation of Christ’s Personal Righteousness                 to Believers</vt:lpstr>
      <vt:lpstr>The Imputation of Christ’s Personal Righteousness                 to Believers</vt:lpstr>
      <vt:lpstr>Calvinism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Calvinism</dc:title>
  <dc:creator>Jeremiah Cox</dc:creator>
  <cp:lastModifiedBy>Jeremiah Cox</cp:lastModifiedBy>
  <cp:revision>19</cp:revision>
  <dcterms:created xsi:type="dcterms:W3CDTF">2020-02-11T23:16:19Z</dcterms:created>
  <dcterms:modified xsi:type="dcterms:W3CDTF">2020-02-16T23:21:21Z</dcterms:modified>
</cp:coreProperties>
</file>