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 snapToGrid="0" snapToObjects="1">
      <p:cViewPr varScale="1">
        <p:scale>
          <a:sx n="107" d="100"/>
          <a:sy n="107" d="100"/>
        </p:scale>
        <p:origin x="7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511F0-C65F-C64E-B0BE-BF3F9E542C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B87DA8-4F3A-284C-A8A8-9799327E6F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8EF742-185A-3E44-A94C-8385C176D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A7F01-5B33-4B4B-8314-F84D2DC324A5}" type="datetimeFigureOut">
              <a:rPr lang="en-US" smtClean="0"/>
              <a:t>2/9/20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634328-9344-764C-A550-45F416C5E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75F7D-A61E-0E48-BB3E-9B1B2D13B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AC7A0-4557-A047-A371-F0101085B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218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F0674-5F30-944A-816C-1E2697B9F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96A2D6-D9DB-7543-9EA7-73DF7497B3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4A0F72-FB49-2D4A-8AED-C76C12CD6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A7F01-5B33-4B4B-8314-F84D2DC324A5}" type="datetimeFigureOut">
              <a:rPr lang="en-US" smtClean="0"/>
              <a:t>2/9/20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8E4B17-511E-CE4B-B9C4-94582DCDE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5A119D-FF2A-6A48-8AE6-5C95F2466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AC7A0-4557-A047-A371-F0101085B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170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EC020C-C34D-624A-B6A7-5DCE346ECA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DF3A36-F239-5F47-A101-03165B5892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461AEE-2161-5840-A950-91F2759F1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A7F01-5B33-4B4B-8314-F84D2DC324A5}" type="datetimeFigureOut">
              <a:rPr lang="en-US" smtClean="0"/>
              <a:t>2/9/20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C19080-4435-F94B-B5B0-DBE2C84B1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D16210-23A6-5E46-ADEB-4E95D6FA9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AC7A0-4557-A047-A371-F0101085B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46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18D80-5166-164F-915C-916A6DF68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401ED8-0060-4F40-9759-197A682FB0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67DD21-61FC-A749-A98A-0B38C024B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A7F01-5B33-4B4B-8314-F84D2DC324A5}" type="datetimeFigureOut">
              <a:rPr lang="en-US" smtClean="0"/>
              <a:t>2/9/20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7A9E32-26B8-5E40-A52A-8DEAD0988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E329DA-EDBF-4644-B2DA-DB79CB316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AC7A0-4557-A047-A371-F0101085B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6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F1F17-BB8B-654E-BFEC-A0D62CDA8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85B184-CC74-1C47-B1D7-A160036614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8A8600-6807-F14B-A8B1-011317110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A7F01-5B33-4B4B-8314-F84D2DC324A5}" type="datetimeFigureOut">
              <a:rPr lang="en-US" smtClean="0"/>
              <a:t>2/9/20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B49DA-115A-AA49-BFC6-900C23C7B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FA992-0308-C945-8A2F-92DCD8C35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AC7A0-4557-A047-A371-F0101085B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007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7D0A6-B955-EA45-B6C1-66F0D4F1C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739D0-C0A3-AC49-ADE4-C216959587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5BA08B-7C8B-9849-A983-C01918F318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FDBF0C-DC35-824E-8DD4-68BA7F826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A7F01-5B33-4B4B-8314-F84D2DC324A5}" type="datetimeFigureOut">
              <a:rPr lang="en-US" smtClean="0"/>
              <a:t>2/9/20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31EF55-B2B1-C349-8DB2-41841FCB7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80D78B-51DF-904C-974B-A7B0861F0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AC7A0-4557-A047-A371-F0101085B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503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5F393-4A56-C445-99C5-A1E91FC94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12BF0A-7407-D848-99AF-D2975DBBAB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14B6F4-1DE7-944A-9CBF-A645905C21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B691F7-3DF2-B543-9458-7FCE0AE184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D363F5-A416-2C4E-8D44-9A25FD8A33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F73D4A-BC7E-9945-A7CC-A1AEAB6BF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A7F01-5B33-4B4B-8314-F84D2DC324A5}" type="datetimeFigureOut">
              <a:rPr lang="en-US" smtClean="0"/>
              <a:t>2/9/20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696DD7-9720-FA4E-A0C6-491532BD2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98A371-D9B3-D54F-9479-79E6EDEB1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AC7A0-4557-A047-A371-F0101085B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65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AC76E-7CED-6E48-AE0E-DD39CA06C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7FD20B-3E2A-2E43-9750-E99E580BA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A7F01-5B33-4B4B-8314-F84D2DC324A5}" type="datetimeFigureOut">
              <a:rPr lang="en-US" smtClean="0"/>
              <a:t>2/9/20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DC5A80-EAEA-8049-9E51-D29FD6901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C17C57-0CF7-0B4D-A3FB-A7F4ADCBD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AC7A0-4557-A047-A371-F0101085B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299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ACBEE0-A595-5241-97AE-AA283BEB1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A7F01-5B33-4B4B-8314-F84D2DC324A5}" type="datetimeFigureOut">
              <a:rPr lang="en-US" smtClean="0"/>
              <a:t>2/9/20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A59301-76C9-494E-B5E9-4779BAAF3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68A1DF-8307-D245-8456-DF5C73EFC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AC7A0-4557-A047-A371-F0101085B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744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8A620-1DFE-384F-A179-D7D472EA7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17B823-57F6-D64B-96CD-1DDEEE901B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528050-1C9C-8C49-B25C-D8C811B9AA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0EC801-32A8-6A46-ACB3-E2326B439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A7F01-5B33-4B4B-8314-F84D2DC324A5}" type="datetimeFigureOut">
              <a:rPr lang="en-US" smtClean="0"/>
              <a:t>2/9/20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2973E9-ED50-EE49-9673-C980FADB1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21BB35-2DD1-684B-A69F-151254533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AC7A0-4557-A047-A371-F0101085B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202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65293-8B93-194C-86CE-EF2AABAD5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3C92BB-2C40-0F4F-96F7-9BCB9828E8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7BB590-6B31-2C49-B655-981D2AFB35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4F2068-B458-CD46-8B3A-D546D8B8A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A7F01-5B33-4B4B-8314-F84D2DC324A5}" type="datetimeFigureOut">
              <a:rPr lang="en-US" smtClean="0"/>
              <a:t>2/9/20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BAA322-711E-AD4E-9A4D-A6A191645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6F52EB-5048-E543-95DC-AA0837050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AC7A0-4557-A047-A371-F0101085B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133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tx1"/>
            </a:gs>
            <a:gs pos="83000">
              <a:schemeClr val="tx1"/>
            </a:gs>
            <a:gs pos="100000">
              <a:schemeClr val="tx1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E84842-3310-8749-916D-74B12CBF1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5A2B15-7C47-A74E-B917-C1D25E6CF4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485419-B217-F94A-8C25-26609DE414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A7F01-5B33-4B4B-8314-F84D2DC324A5}" type="datetimeFigureOut">
              <a:rPr lang="en-US" smtClean="0"/>
              <a:t>2/9/20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DB0F99-A8A7-604A-A3C3-B295FF18D6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07B7D9-BF05-9D4A-8B16-A864932FC6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AC7A0-4557-A047-A371-F0101085B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09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0089F-2BE7-8B4F-B03D-CBAB0A43F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845D7C-89D9-4C40-BF47-9B64A5215A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69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AE2FF5B-EF60-9946-AFAD-F07C14ACB913}"/>
              </a:ext>
            </a:extLst>
          </p:cNvPr>
          <p:cNvCxnSpPr>
            <a:cxnSpLocks/>
          </p:cNvCxnSpPr>
          <p:nvPr/>
        </p:nvCxnSpPr>
        <p:spPr>
          <a:xfrm>
            <a:off x="2059781" y="4114799"/>
            <a:ext cx="8072438" cy="0"/>
          </a:xfrm>
          <a:prstGeom prst="line">
            <a:avLst/>
          </a:prstGeom>
          <a:ln w="22225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45000">
                  <a:schemeClr val="bg1"/>
                </a:gs>
                <a:gs pos="4500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srgbClr val="C00000"/>
            </a:outerShdw>
          </a:effectLst>
          <a:scene3d>
            <a:camera prst="isometricOffAxis1Righ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CEBC5F83-93ED-9D46-8EFE-D054188A1E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4850" y="1033600"/>
            <a:ext cx="10782300" cy="3177896"/>
          </a:xfrm>
        </p:spPr>
        <p:txBody>
          <a:bodyPr>
            <a:normAutofit/>
            <a:scene3d>
              <a:camera prst="isometricOffAxis1Right"/>
              <a:lightRig rig="threePt" dir="t"/>
            </a:scene3d>
          </a:bodyPr>
          <a:lstStyle/>
          <a:p>
            <a:r>
              <a:rPr lang="en-US" sz="9600" dirty="0">
                <a:solidFill>
                  <a:schemeClr val="bg1"/>
                </a:solidFill>
                <a:effectLst>
                  <a:outerShdw blurRad="50800" dist="38100" dir="5400000" sx="101000" sy="101000" algn="t" rotWithShape="0">
                    <a:srgbClr val="C00000"/>
                  </a:outerShdw>
                </a:effectLst>
                <a:latin typeface="Light Brighter" panose="02000500000000000000" pitchFamily="2" charset="0"/>
                <a:ea typeface="Impact Label Reversed" pitchFamily="2" charset="0"/>
              </a:rPr>
              <a:t>He Cannot Deny Himself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C5882-6DAE-E944-82E1-7672F6F65C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58214" y="5972175"/>
            <a:ext cx="3457574" cy="11430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2 Timothy 2:13</a:t>
            </a:r>
          </a:p>
        </p:txBody>
      </p:sp>
    </p:spTree>
    <p:extLst>
      <p:ext uri="{BB962C8B-B14F-4D97-AF65-F5344CB8AC3E}">
        <p14:creationId xmlns:p14="http://schemas.microsoft.com/office/powerpoint/2010/main" val="3866400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6CEC655-F98A-3142-AB76-FF72640BDA95}"/>
              </a:ext>
            </a:extLst>
          </p:cNvPr>
          <p:cNvCxnSpPr>
            <a:cxnSpLocks/>
          </p:cNvCxnSpPr>
          <p:nvPr/>
        </p:nvCxnSpPr>
        <p:spPr>
          <a:xfrm>
            <a:off x="600072" y="1300140"/>
            <a:ext cx="4071946" cy="0"/>
          </a:xfrm>
          <a:prstGeom prst="line">
            <a:avLst/>
          </a:prstGeom>
          <a:ln w="22225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45000">
                  <a:schemeClr val="bg1"/>
                </a:gs>
                <a:gs pos="4500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srgbClr val="C00000"/>
            </a:outerShdw>
          </a:effectLst>
          <a:scene3d>
            <a:camera prst="isometricOffAxis1Righ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>
            <a:extLst>
              <a:ext uri="{FF2B5EF4-FFF2-40B4-BE49-F238E27FC236}">
                <a16:creationId xmlns:a16="http://schemas.microsoft.com/office/drawing/2014/main" id="{0501026C-0B9D-BC41-9012-F9876FB2824A}"/>
              </a:ext>
            </a:extLst>
          </p:cNvPr>
          <p:cNvSpPr txBox="1">
            <a:spLocks/>
          </p:cNvSpPr>
          <p:nvPr/>
        </p:nvSpPr>
        <p:spPr>
          <a:xfrm>
            <a:off x="-152409" y="-680918"/>
            <a:ext cx="10782300" cy="31778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isometricOffAxis1Right"/>
              <a:lightRig rig="threePt" dir="t"/>
            </a:scene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solidFill>
                  <a:schemeClr val="bg1"/>
                </a:solidFill>
                <a:effectLst>
                  <a:outerShdw blurRad="50800" dist="38100" dir="5400000" sx="101000" sy="101000" algn="t" rotWithShape="0">
                    <a:srgbClr val="C00000"/>
                  </a:outerShdw>
                </a:effectLst>
                <a:latin typeface="Light Brighter" panose="02000500000000000000" pitchFamily="2" charset="0"/>
                <a:ea typeface="Impact Label Reversed" pitchFamily="2" charset="0"/>
              </a:rPr>
              <a:t>He Cannot Deny Himself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85D38E-76CC-7344-8FAC-BA03E00ED8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888" y="1900247"/>
            <a:ext cx="11658600" cy="4592628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78000"/>
                    </a:prstClr>
                  </a:outerShdw>
                </a:effectLst>
              </a:rPr>
              <a:t>His Doctrine Does Not Change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78000"/>
                    </a:prstClr>
                  </a:outerShdw>
                </a:effectLst>
              </a:rPr>
              <a:t>The word of God is not subject to change or decay – </a:t>
            </a:r>
            <a:r>
              <a:rPr lang="en-US" sz="3200" i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78000"/>
                    </a:prstClr>
                  </a:outerShdw>
                </a:effectLst>
              </a:rPr>
              <a:t>Isaiah 40:3-8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78000"/>
                    </a:prstClr>
                  </a:outerShdw>
                </a:effectLst>
              </a:rPr>
              <a:t>Jesus does not change – </a:t>
            </a:r>
            <a:r>
              <a:rPr lang="en-US" sz="3200" i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78000"/>
                    </a:prstClr>
                  </a:outerShdw>
                </a:effectLst>
              </a:rPr>
              <a:t>Hebrews 13:8-9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78000"/>
                    </a:prstClr>
                  </a:outerShdw>
                </a:effectLst>
              </a:rPr>
              <a:t>His word is not “yes and no” – </a:t>
            </a:r>
            <a:r>
              <a:rPr lang="en-US" sz="3200" i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78000"/>
                    </a:prstClr>
                  </a:outerShdw>
                </a:effectLst>
              </a:rPr>
              <a:t>2 Corinthians 1:15-20 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78000"/>
                    </a:prstClr>
                  </a:outerShdw>
                </a:effectLst>
              </a:rPr>
              <a:t>We Cannot Reject or Contradict His Doctrine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78000"/>
                    </a:prstClr>
                  </a:outerShdw>
                </a:effectLst>
              </a:rPr>
              <a:t>To do so is to be accursed – </a:t>
            </a:r>
            <a:r>
              <a:rPr lang="en-US" sz="3200" i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78000"/>
                    </a:prstClr>
                  </a:outerShdw>
                </a:effectLst>
              </a:rPr>
              <a:t>Galatians 1:6-9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78000"/>
                    </a:prstClr>
                  </a:outerShdw>
                </a:effectLst>
              </a:rPr>
              <a:t>To do so is to lose fellowship with God – </a:t>
            </a:r>
            <a:r>
              <a:rPr lang="en-US" sz="3200" i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78000"/>
                    </a:prstClr>
                  </a:outerShdw>
                </a:effectLst>
              </a:rPr>
              <a:t>2 John 9</a:t>
            </a: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78000"/>
                  </a:prstClr>
                </a:outerShdw>
              </a:effectLst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78000"/>
                  </a:prstClr>
                </a:outerShdw>
              </a:effectLst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58152FC-7F92-E24E-AFAB-CEDFF7DE3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r"/>
            <a:r>
              <a:rPr lang="en-US" sz="7200" dirty="0">
                <a:solidFill>
                  <a:schemeClr val="bg1"/>
                </a:solidFill>
                <a:effectLst>
                  <a:outerShdw blurRad="50800" dist="38100" dir="5400000" algn="t" rotWithShape="0">
                    <a:srgbClr val="C00000"/>
                  </a:outerShdw>
                </a:effectLst>
                <a:latin typeface="Light Brighter" panose="02000500000000000000" pitchFamily="2" charset="0"/>
              </a:rPr>
              <a:t>Doctrine</a:t>
            </a:r>
          </a:p>
        </p:txBody>
      </p:sp>
    </p:spTree>
    <p:extLst>
      <p:ext uri="{BB962C8B-B14F-4D97-AF65-F5344CB8AC3E}">
        <p14:creationId xmlns:p14="http://schemas.microsoft.com/office/powerpoint/2010/main" val="2950044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6CEC655-F98A-3142-AB76-FF72640BDA95}"/>
              </a:ext>
            </a:extLst>
          </p:cNvPr>
          <p:cNvCxnSpPr>
            <a:cxnSpLocks/>
          </p:cNvCxnSpPr>
          <p:nvPr/>
        </p:nvCxnSpPr>
        <p:spPr>
          <a:xfrm>
            <a:off x="600072" y="1300140"/>
            <a:ext cx="4071946" cy="0"/>
          </a:xfrm>
          <a:prstGeom prst="line">
            <a:avLst/>
          </a:prstGeom>
          <a:ln w="22225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45000">
                  <a:schemeClr val="bg1"/>
                </a:gs>
                <a:gs pos="4500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srgbClr val="C00000"/>
            </a:outerShdw>
          </a:effectLst>
          <a:scene3d>
            <a:camera prst="isometricOffAxis1Righ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>
            <a:extLst>
              <a:ext uri="{FF2B5EF4-FFF2-40B4-BE49-F238E27FC236}">
                <a16:creationId xmlns:a16="http://schemas.microsoft.com/office/drawing/2014/main" id="{0501026C-0B9D-BC41-9012-F9876FB2824A}"/>
              </a:ext>
            </a:extLst>
          </p:cNvPr>
          <p:cNvSpPr txBox="1">
            <a:spLocks/>
          </p:cNvSpPr>
          <p:nvPr/>
        </p:nvSpPr>
        <p:spPr>
          <a:xfrm>
            <a:off x="-152409" y="-680918"/>
            <a:ext cx="10782300" cy="31778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isometricOffAxis1Right"/>
              <a:lightRig rig="threePt" dir="t"/>
            </a:scene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solidFill>
                  <a:schemeClr val="bg1"/>
                </a:solidFill>
                <a:effectLst>
                  <a:outerShdw blurRad="50800" dist="38100" dir="5400000" sx="101000" sy="101000" algn="t" rotWithShape="0">
                    <a:srgbClr val="C00000"/>
                  </a:outerShdw>
                </a:effectLst>
                <a:latin typeface="Light Brighter" panose="02000500000000000000" pitchFamily="2" charset="0"/>
                <a:ea typeface="Impact Label Reversed" pitchFamily="2" charset="0"/>
              </a:rPr>
              <a:t>He Cannot Deny Himself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85D38E-76CC-7344-8FAC-BA03E00ED8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888" y="1900246"/>
            <a:ext cx="11658600" cy="480059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9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78000"/>
                    </a:prstClr>
                  </a:outerShdw>
                </a:effectLst>
              </a:rPr>
              <a:t>His Judgments are True</a:t>
            </a:r>
          </a:p>
          <a:p>
            <a:pPr>
              <a:buFont typeface="Wingdings" pitchFamily="2" charset="2"/>
              <a:buChar char="Ø"/>
            </a:pPr>
            <a:r>
              <a:rPr lang="en-US" sz="35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78000"/>
                    </a:prstClr>
                  </a:outerShdw>
                </a:effectLst>
              </a:rPr>
              <a:t>God is true in His judgement – </a:t>
            </a:r>
            <a:r>
              <a:rPr lang="en-US" sz="3500" i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78000"/>
                    </a:prstClr>
                  </a:outerShdw>
                </a:effectLst>
              </a:rPr>
              <a:t>Psalm 19:9</a:t>
            </a:r>
          </a:p>
          <a:p>
            <a:pPr>
              <a:buFont typeface="Wingdings" pitchFamily="2" charset="2"/>
              <a:buChar char="Ø"/>
            </a:pPr>
            <a:r>
              <a:rPr lang="en-US" sz="35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78000"/>
                    </a:prstClr>
                  </a:outerShdw>
                </a:effectLst>
              </a:rPr>
              <a:t>His judgments are impartial – </a:t>
            </a:r>
            <a:r>
              <a:rPr lang="en-US" sz="3500" i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78000"/>
                    </a:prstClr>
                  </a:outerShdw>
                </a:effectLst>
              </a:rPr>
              <a:t>Romans 2:5-11 </a:t>
            </a:r>
          </a:p>
          <a:p>
            <a:pPr>
              <a:buFont typeface="Wingdings" pitchFamily="2" charset="2"/>
              <a:buChar char="Ø"/>
            </a:pPr>
            <a:r>
              <a:rPr lang="en-US" sz="35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78000"/>
                    </a:prstClr>
                  </a:outerShdw>
                </a:effectLst>
              </a:rPr>
              <a:t>God’s judgments are never unjust – </a:t>
            </a:r>
            <a:r>
              <a:rPr lang="en-US" sz="3500" i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78000"/>
                    </a:prstClr>
                  </a:outerShdw>
                </a:effectLst>
              </a:rPr>
              <a:t>Romans 3:1-4 </a:t>
            </a:r>
          </a:p>
          <a:p>
            <a:pPr marL="0" indent="0">
              <a:buNone/>
            </a:pPr>
            <a:r>
              <a:rPr lang="en-US" sz="39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78000"/>
                    </a:prstClr>
                  </a:outerShdw>
                </a:effectLst>
              </a:rPr>
              <a:t>We Cannot Escape His Judgment</a:t>
            </a:r>
          </a:p>
          <a:p>
            <a:pPr>
              <a:buFont typeface="Wingdings" pitchFamily="2" charset="2"/>
              <a:buChar char="Ø"/>
            </a:pPr>
            <a:r>
              <a:rPr lang="en-US" sz="35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78000"/>
                    </a:prstClr>
                  </a:outerShdw>
                </a:effectLst>
              </a:rPr>
              <a:t>Judgment will come, and it will be applied justly –               </a:t>
            </a:r>
            <a:r>
              <a:rPr lang="en-US" sz="3500" i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78000"/>
                    </a:prstClr>
                  </a:outerShdw>
                </a:effectLst>
              </a:rPr>
              <a:t>Ecclesiastes 12:13-14</a:t>
            </a:r>
          </a:p>
          <a:p>
            <a:pPr>
              <a:buFont typeface="Wingdings" pitchFamily="2" charset="2"/>
              <a:buChar char="Ø"/>
            </a:pPr>
            <a:r>
              <a:rPr lang="en-US" sz="35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78000"/>
                    </a:prstClr>
                  </a:outerShdw>
                </a:effectLst>
              </a:rPr>
              <a:t>His word is the standard – </a:t>
            </a:r>
            <a:r>
              <a:rPr lang="en-US" sz="3500" i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78000"/>
                    </a:prstClr>
                  </a:outerShdw>
                </a:effectLst>
              </a:rPr>
              <a:t>John 12:48</a:t>
            </a:r>
          </a:p>
          <a:p>
            <a:pPr>
              <a:buFont typeface="Wingdings" pitchFamily="2" charset="2"/>
              <a:buChar char="Ø"/>
            </a:pPr>
            <a:r>
              <a:rPr lang="en-US" sz="35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78000"/>
                    </a:prstClr>
                  </a:outerShdw>
                </a:effectLst>
              </a:rPr>
              <a:t>We must not fail to acknowledge His word making Him a liar –        </a:t>
            </a:r>
            <a:r>
              <a:rPr lang="en-US" sz="3500" i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78000"/>
                    </a:prstClr>
                  </a:outerShdw>
                </a:effectLst>
              </a:rPr>
              <a:t>1 John 1:10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78000"/>
                  </a:prstClr>
                </a:outerShdw>
              </a:effectLst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58152FC-7F92-E24E-AFAB-CEDFF7DE3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n-US" sz="6000" dirty="0">
                <a:solidFill>
                  <a:schemeClr val="bg1"/>
                </a:solidFill>
                <a:effectLst>
                  <a:outerShdw blurRad="50800" dist="38100" dir="5400000" algn="t" rotWithShape="0">
                    <a:srgbClr val="C00000"/>
                  </a:outerShdw>
                </a:effectLst>
                <a:latin typeface="Light Brighter" panose="02000500000000000000" pitchFamily="2" charset="0"/>
              </a:rPr>
              <a:t>Judgments of</a:t>
            </a:r>
            <a:br>
              <a:rPr lang="en-US" sz="6000" dirty="0">
                <a:solidFill>
                  <a:schemeClr val="bg1"/>
                </a:solidFill>
                <a:effectLst>
                  <a:outerShdw blurRad="50800" dist="38100" dir="5400000" algn="t" rotWithShape="0">
                    <a:srgbClr val="C00000"/>
                  </a:outerShdw>
                </a:effectLst>
                <a:latin typeface="Light Brighter" panose="02000500000000000000" pitchFamily="2" charset="0"/>
              </a:rPr>
            </a:br>
            <a:r>
              <a:rPr lang="en-US" sz="6000" dirty="0">
                <a:solidFill>
                  <a:schemeClr val="bg1"/>
                </a:solidFill>
                <a:effectLst>
                  <a:outerShdw blurRad="50800" dist="38100" dir="5400000" algn="t" rotWithShape="0">
                    <a:srgbClr val="C00000"/>
                  </a:outerShdw>
                </a:effectLst>
                <a:latin typeface="Light Brighter" panose="02000500000000000000" pitchFamily="2" charset="0"/>
              </a:rPr>
              <a:t>Righteousness or Sin</a:t>
            </a:r>
          </a:p>
        </p:txBody>
      </p:sp>
    </p:spTree>
    <p:extLst>
      <p:ext uri="{BB962C8B-B14F-4D97-AF65-F5344CB8AC3E}">
        <p14:creationId xmlns:p14="http://schemas.microsoft.com/office/powerpoint/2010/main" val="414710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6CEC655-F98A-3142-AB76-FF72640BDA95}"/>
              </a:ext>
            </a:extLst>
          </p:cNvPr>
          <p:cNvCxnSpPr>
            <a:cxnSpLocks/>
          </p:cNvCxnSpPr>
          <p:nvPr/>
        </p:nvCxnSpPr>
        <p:spPr>
          <a:xfrm>
            <a:off x="600072" y="1300140"/>
            <a:ext cx="4071946" cy="0"/>
          </a:xfrm>
          <a:prstGeom prst="line">
            <a:avLst/>
          </a:prstGeom>
          <a:ln w="22225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45000">
                  <a:schemeClr val="bg1"/>
                </a:gs>
                <a:gs pos="4500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srgbClr val="C00000"/>
            </a:outerShdw>
          </a:effectLst>
          <a:scene3d>
            <a:camera prst="isometricOffAxis1Righ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>
            <a:extLst>
              <a:ext uri="{FF2B5EF4-FFF2-40B4-BE49-F238E27FC236}">
                <a16:creationId xmlns:a16="http://schemas.microsoft.com/office/drawing/2014/main" id="{0501026C-0B9D-BC41-9012-F9876FB2824A}"/>
              </a:ext>
            </a:extLst>
          </p:cNvPr>
          <p:cNvSpPr txBox="1">
            <a:spLocks/>
          </p:cNvSpPr>
          <p:nvPr/>
        </p:nvSpPr>
        <p:spPr>
          <a:xfrm>
            <a:off x="-152409" y="-680918"/>
            <a:ext cx="10782300" cy="31778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isometricOffAxis1Right"/>
              <a:lightRig rig="threePt" dir="t"/>
            </a:scene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solidFill>
                  <a:schemeClr val="bg1"/>
                </a:solidFill>
                <a:effectLst>
                  <a:outerShdw blurRad="50800" dist="38100" dir="5400000" sx="101000" sy="101000" algn="t" rotWithShape="0">
                    <a:srgbClr val="C00000"/>
                  </a:outerShdw>
                </a:effectLst>
                <a:latin typeface="Light Brighter" panose="02000500000000000000" pitchFamily="2" charset="0"/>
                <a:ea typeface="Impact Label Reversed" pitchFamily="2" charset="0"/>
              </a:rPr>
              <a:t>He Cannot Deny Himself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85D38E-76CC-7344-8FAC-BA03E00ED8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888" y="1900246"/>
            <a:ext cx="11658600" cy="480059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9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78000"/>
                    </a:prstClr>
                  </a:outerShdw>
                </a:effectLst>
              </a:rPr>
              <a:t>He Cannot Lie</a:t>
            </a:r>
          </a:p>
          <a:p>
            <a:pPr>
              <a:buFont typeface="Wingdings" pitchFamily="2" charset="2"/>
              <a:buChar char="Ø"/>
            </a:pPr>
            <a:r>
              <a:rPr lang="en-US" sz="35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78000"/>
                    </a:prstClr>
                  </a:outerShdw>
                </a:effectLst>
              </a:rPr>
              <a:t>God cannot lie – </a:t>
            </a:r>
            <a:r>
              <a:rPr lang="en-US" sz="3500" i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78000"/>
                    </a:prstClr>
                  </a:outerShdw>
                </a:effectLst>
              </a:rPr>
              <a:t>Titus 1:2</a:t>
            </a:r>
          </a:p>
          <a:p>
            <a:pPr>
              <a:buFont typeface="Wingdings" pitchFamily="2" charset="2"/>
              <a:buChar char="Ø"/>
            </a:pPr>
            <a:r>
              <a:rPr lang="en-US" sz="35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78000"/>
                    </a:prstClr>
                  </a:outerShdw>
                </a:effectLst>
              </a:rPr>
              <a:t>He cannot take back His promise of goodness – </a:t>
            </a:r>
            <a:r>
              <a:rPr lang="en-US" sz="3500" i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78000"/>
                    </a:prstClr>
                  </a:outerShdw>
                </a:effectLst>
              </a:rPr>
              <a:t>Hebrews 6:13-18</a:t>
            </a:r>
          </a:p>
          <a:p>
            <a:pPr>
              <a:buFont typeface="Wingdings" pitchFamily="2" charset="2"/>
              <a:buChar char="Ø"/>
            </a:pPr>
            <a:r>
              <a:rPr lang="en-US" sz="35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78000"/>
                    </a:prstClr>
                  </a:outerShdw>
                </a:effectLst>
              </a:rPr>
              <a:t>He will not budge in His promise of punishment – </a:t>
            </a:r>
            <a:r>
              <a:rPr lang="en-US" sz="3500" i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78000"/>
                    </a:prstClr>
                  </a:outerShdw>
                </a:effectLst>
              </a:rPr>
              <a:t>Jude 4-7 </a:t>
            </a:r>
          </a:p>
          <a:p>
            <a:pPr marL="0" indent="0">
              <a:buNone/>
            </a:pPr>
            <a:r>
              <a:rPr lang="en-US" sz="39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78000"/>
                    </a:prstClr>
                  </a:outerShdw>
                </a:effectLst>
              </a:rPr>
              <a:t>We Will Receive the Promise</a:t>
            </a:r>
          </a:p>
          <a:p>
            <a:pPr>
              <a:buFont typeface="Wingdings" pitchFamily="2" charset="2"/>
              <a:buChar char="Ø"/>
            </a:pPr>
            <a:r>
              <a:rPr lang="en-US" sz="35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78000"/>
                    </a:prstClr>
                  </a:outerShdw>
                </a:effectLst>
              </a:rPr>
              <a:t>We will receive the reward if we endure – </a:t>
            </a:r>
            <a:r>
              <a:rPr lang="en-US" sz="3500" i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78000"/>
                    </a:prstClr>
                  </a:outerShdw>
                </a:effectLst>
              </a:rPr>
              <a:t>Hebrews 6:11-15 </a:t>
            </a:r>
          </a:p>
          <a:p>
            <a:pPr>
              <a:buFont typeface="Wingdings" pitchFamily="2" charset="2"/>
              <a:buChar char="Ø"/>
            </a:pPr>
            <a:r>
              <a:rPr lang="en-US" sz="35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78000"/>
                    </a:prstClr>
                  </a:outerShdw>
                </a:effectLst>
              </a:rPr>
              <a:t>We will receive the punishment of hell if we aren’t faithful – </a:t>
            </a:r>
            <a:r>
              <a:rPr lang="en-US" sz="3500" i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78000"/>
                    </a:prstClr>
                  </a:outerShdw>
                </a:effectLst>
              </a:rPr>
              <a:t>Revelation 20:13-15; 21:5-8</a:t>
            </a:r>
          </a:p>
          <a:p>
            <a:pPr>
              <a:buFont typeface="Wingdings" pitchFamily="2" charset="2"/>
              <a:buChar char="Ø"/>
            </a:pPr>
            <a:r>
              <a:rPr lang="en-US" sz="35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78000"/>
                    </a:prstClr>
                  </a:outerShdw>
                </a:effectLst>
              </a:rPr>
              <a:t>If we deny Him, He will deny us, He can’t deny Himself </a:t>
            </a:r>
            <a:r>
              <a:rPr lang="en-US" sz="3500" i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78000"/>
                    </a:prstClr>
                  </a:outerShdw>
                </a:effectLst>
              </a:rPr>
              <a:t>–                       2 Timothy 2:12-13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58152FC-7F92-E24E-AFAB-CEDFF7DE3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r"/>
            <a:r>
              <a:rPr lang="en-US" sz="7200" dirty="0">
                <a:solidFill>
                  <a:schemeClr val="bg1"/>
                </a:solidFill>
                <a:effectLst>
                  <a:outerShdw blurRad="50800" dist="38100" dir="5400000" algn="t" rotWithShape="0">
                    <a:srgbClr val="C00000"/>
                  </a:outerShdw>
                </a:effectLst>
                <a:latin typeface="Light Brighter" panose="02000500000000000000" pitchFamily="2" charset="0"/>
              </a:rPr>
              <a:t>Promises</a:t>
            </a:r>
          </a:p>
        </p:txBody>
      </p:sp>
    </p:spTree>
    <p:extLst>
      <p:ext uri="{BB962C8B-B14F-4D97-AF65-F5344CB8AC3E}">
        <p14:creationId xmlns:p14="http://schemas.microsoft.com/office/powerpoint/2010/main" val="357134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AE2FF5B-EF60-9946-AFAD-F07C14ACB913}"/>
              </a:ext>
            </a:extLst>
          </p:cNvPr>
          <p:cNvCxnSpPr>
            <a:cxnSpLocks/>
          </p:cNvCxnSpPr>
          <p:nvPr/>
        </p:nvCxnSpPr>
        <p:spPr>
          <a:xfrm>
            <a:off x="2059781" y="4114799"/>
            <a:ext cx="8072438" cy="0"/>
          </a:xfrm>
          <a:prstGeom prst="line">
            <a:avLst/>
          </a:prstGeom>
          <a:ln w="22225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45000">
                  <a:schemeClr val="bg1"/>
                </a:gs>
                <a:gs pos="4500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srgbClr val="C00000"/>
            </a:outerShdw>
          </a:effectLst>
          <a:scene3d>
            <a:camera prst="isometricOffAxis1Righ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CEBC5F83-93ED-9D46-8EFE-D054188A1E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4850" y="1033600"/>
            <a:ext cx="10782300" cy="3177896"/>
          </a:xfrm>
        </p:spPr>
        <p:txBody>
          <a:bodyPr>
            <a:normAutofit/>
            <a:scene3d>
              <a:camera prst="isometricOffAxis1Right"/>
              <a:lightRig rig="threePt" dir="t"/>
            </a:scene3d>
          </a:bodyPr>
          <a:lstStyle/>
          <a:p>
            <a:r>
              <a:rPr lang="en-US" sz="9600" dirty="0">
                <a:solidFill>
                  <a:schemeClr val="bg1"/>
                </a:solidFill>
                <a:effectLst>
                  <a:outerShdw blurRad="50800" dist="38100" dir="5400000" sx="101000" sy="101000" algn="t" rotWithShape="0">
                    <a:srgbClr val="C00000"/>
                  </a:outerShdw>
                </a:effectLst>
                <a:latin typeface="Light Brighter" panose="02000500000000000000" pitchFamily="2" charset="0"/>
                <a:ea typeface="Impact Label Reversed" pitchFamily="2" charset="0"/>
              </a:rPr>
              <a:t>He Cannot Deny Himself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C5882-6DAE-E944-82E1-7672F6F65C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58214" y="5972175"/>
            <a:ext cx="3457574" cy="11430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2 Timothy 2:13</a:t>
            </a:r>
          </a:p>
        </p:txBody>
      </p:sp>
    </p:spTree>
    <p:extLst>
      <p:ext uri="{BB962C8B-B14F-4D97-AF65-F5344CB8AC3E}">
        <p14:creationId xmlns:p14="http://schemas.microsoft.com/office/powerpoint/2010/main" val="1306959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255</Words>
  <Application>Microsoft Macintosh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Light Brighter</vt:lpstr>
      <vt:lpstr>Wingdings</vt:lpstr>
      <vt:lpstr>Office Theme</vt:lpstr>
      <vt:lpstr>PowerPoint Presentation</vt:lpstr>
      <vt:lpstr>He Cannot Deny Himself</vt:lpstr>
      <vt:lpstr>Doctrine</vt:lpstr>
      <vt:lpstr>Judgments of Righteousness or Sin</vt:lpstr>
      <vt:lpstr>Promises</vt:lpstr>
      <vt:lpstr>He Cannot Deny Himself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Jeremiah Cox</dc:creator>
  <cp:lastModifiedBy>Jeremiah Cox</cp:lastModifiedBy>
  <cp:revision>4</cp:revision>
  <dcterms:created xsi:type="dcterms:W3CDTF">2020-02-09T19:58:28Z</dcterms:created>
  <dcterms:modified xsi:type="dcterms:W3CDTF">2020-02-09T22:40:41Z</dcterms:modified>
</cp:coreProperties>
</file>