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5"/>
  </p:normalViewPr>
  <p:slideViewPr>
    <p:cSldViewPr snapToGrid="0" snapToObjects="1">
      <p:cViewPr varScale="1">
        <p:scale>
          <a:sx n="90" d="100"/>
          <a:sy n="90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3F0CF-DDAD-7544-8F95-B6913C2C8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441FB-2F2F-F64E-A9A8-816F1E7AD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ABFBD-97F9-344B-AE61-6B1FADAE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3EF5-DF8D-AA42-B0DC-D9BD4AB9B6F1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E34AD-3838-DF4A-81F2-4E9584AE7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2C3CC-2643-8343-A970-2A192AA8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9D9-B3DE-E648-AC5D-193DD5A01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8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7E93A-BA77-D54E-8526-BE0991A1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C7D36C-F203-F64E-83BE-D66085D44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2127D-D214-8243-A465-C0F490D26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3EF5-DF8D-AA42-B0DC-D9BD4AB9B6F1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63935-9C18-3044-A9F9-F36ACBAA2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64354-5D09-284D-B612-0CDB5C504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9D9-B3DE-E648-AC5D-193DD5A01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0EB27F-C875-6146-AC57-D8A5DB50A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92A59F-6BFD-AC44-AA5E-BB4E9089F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E954A-8093-E445-9C18-8D253371F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3EF5-DF8D-AA42-B0DC-D9BD4AB9B6F1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488EC-AB4A-EC4C-9090-FB275D8AF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EBF89-B9A3-4647-AC15-DC6AAAA0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9D9-B3DE-E648-AC5D-193DD5A01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1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99A71-3E7A-534D-882C-580AAFB0F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D721B-40A1-9B4D-80CE-CBA9BDFA0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EF934-743B-7C47-8CAB-04E4707C6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3EF5-DF8D-AA42-B0DC-D9BD4AB9B6F1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82C35-4A07-8946-9D65-D81C642C4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3065B-9126-8246-B906-91DB0063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9D9-B3DE-E648-AC5D-193DD5A01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BA161-2EA8-6A4E-A4CA-56A063595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038BB-8463-5848-A46A-DD3CCAC56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E7339-3730-7F48-8E6E-6065CE756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3EF5-DF8D-AA42-B0DC-D9BD4AB9B6F1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A1CE4-51AA-7B43-9F56-9241A7E1E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F43F8-A6C2-1641-A858-E3591239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9D9-B3DE-E648-AC5D-193DD5A01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2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5EE4B-D59A-3040-B8A5-EECB068B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ECCB0-D1DC-9145-BF82-7325D677C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24FBB-B6C5-7B40-8067-2CA133D6F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4F088-6A57-1C43-9044-B2864864F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3EF5-DF8D-AA42-B0DC-D9BD4AB9B6F1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764DB-39D6-4F41-809C-2DD06228E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F6096-9F28-CA45-B854-AE6E1C1F9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9D9-B3DE-E648-AC5D-193DD5A01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0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CF5C5-193B-C847-BFAC-5C1BB0C3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6FD04-B200-E846-85AA-285DE687D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3B1C6-45F6-9C41-BB2A-38658EA28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A44163-8539-2C43-97BE-B11E73AAB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2D938C-CF6C-4045-ACF0-AA4C92B83F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D4F4B-2CD6-844C-BEDF-279FC696F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3EF5-DF8D-AA42-B0DC-D9BD4AB9B6F1}" type="datetimeFigureOut">
              <a:rPr lang="en-US" smtClean="0"/>
              <a:t>2/9/20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77F06-F0DA-7447-A313-F3415BA5A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2D142E-D5B4-7D49-B3CA-FE28A2AAD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9D9-B3DE-E648-AC5D-193DD5A01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2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7EEEE-4196-804B-8AEE-6CAD1F45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21C3D3-7070-4047-8D79-B1EBB57E7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3EF5-DF8D-AA42-B0DC-D9BD4AB9B6F1}" type="datetimeFigureOut">
              <a:rPr lang="en-US" smtClean="0"/>
              <a:t>2/9/20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BE6DE-F1D8-1C46-9A7C-C5EFD0DA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73B5E-CE5A-E84A-8B3F-FF60641C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9D9-B3DE-E648-AC5D-193DD5A01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5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27DB8B-8F02-7D44-89EA-30BC69177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3EF5-DF8D-AA42-B0DC-D9BD4AB9B6F1}" type="datetimeFigureOut">
              <a:rPr lang="en-US" smtClean="0"/>
              <a:t>2/9/20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91E946-D92E-7D46-B481-843ABEA9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B9698-CBBC-8043-B500-586FAE08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9D9-B3DE-E648-AC5D-193DD5A01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4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C59B3-9A76-8248-B733-D9B5973E6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3E44D-4F74-684F-8268-318CF9CF8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9325AF-D64F-7B40-A873-F2D4E0F28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69AAE-C6BB-7747-A73E-4CF17A8B8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3EF5-DF8D-AA42-B0DC-D9BD4AB9B6F1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AB4C5-C420-CE49-A9AC-0ECFD429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972CE-85DD-284E-A028-F4E647F7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9D9-B3DE-E648-AC5D-193DD5A01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2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AEA38-611E-A940-84A8-CFD9A20C1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D43F0-EDA6-B243-A0AE-A40C69538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63F0C-71D0-074C-8200-4346D6102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6D4D4-32D7-0548-A5B4-3E6D8C5A8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3EF5-DF8D-AA42-B0DC-D9BD4AB9B6F1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A24DA-682F-9846-AE1C-3F9EDB84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283A3D-0D5E-9C40-A015-0B242AC9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9D9-B3DE-E648-AC5D-193DD5A01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3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964450-811A-E342-B3CA-B8E8EE938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18325-639B-4B4E-9F8B-B7DA2C05F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50F36-E584-3D4C-AAD7-9D9C10113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3EF5-DF8D-AA42-B0DC-D9BD4AB9B6F1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3471C-46D5-9C43-8FB5-65D1EBDC4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6F56A-1D8A-5044-96E6-004966BEB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A19D9-B3DE-E648-AC5D-193DD5A01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8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ECDEC-516C-BC48-8541-3F142275D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68F5F-DE40-9F42-9BB2-243CB4E88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5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59281-FB03-CB40-9323-C6B1473D2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reakaway" panose="02000000000000000000" pitchFamily="2" charset="0"/>
              </a:rPr>
              <a:t>The Christian Among Moral Decay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E2875-E235-604F-9218-68667E77B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02" y="1334432"/>
            <a:ext cx="11697195" cy="5158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Must Continue Transformation</a:t>
            </a:r>
          </a:p>
          <a:p>
            <a:pPr marL="0" indent="0">
              <a:buNone/>
            </a:pPr>
            <a:r>
              <a:rPr lang="en-US" sz="33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Must Not be Deceived</a:t>
            </a:r>
          </a:p>
          <a:p>
            <a:pPr marL="0" indent="0">
              <a:buNone/>
            </a:pPr>
            <a:r>
              <a:rPr lang="en-US" sz="3300" b="1" dirty="0">
                <a:solidFill>
                  <a:schemeClr val="bg1"/>
                </a:solidFill>
              </a:rPr>
              <a:t>Must be Circumspect</a:t>
            </a:r>
          </a:p>
          <a:p>
            <a:pPr>
              <a:buFont typeface="Wingdings" pitchFamily="2" charset="2"/>
              <a:buChar char="v"/>
            </a:pPr>
            <a:r>
              <a:rPr lang="en-US" sz="3300" dirty="0">
                <a:solidFill>
                  <a:schemeClr val="bg1"/>
                </a:solidFill>
              </a:rPr>
              <a:t>Walk circumspectly, understanding the will of the Lord – </a:t>
            </a:r>
            <a:r>
              <a:rPr lang="en-US" sz="3300" i="1" dirty="0">
                <a:solidFill>
                  <a:schemeClr val="bg1"/>
                </a:solidFill>
              </a:rPr>
              <a:t>Ephesians 5:15-17</a:t>
            </a:r>
          </a:p>
        </p:txBody>
      </p:sp>
    </p:spTree>
    <p:extLst>
      <p:ext uri="{BB962C8B-B14F-4D97-AF65-F5344CB8AC3E}">
        <p14:creationId xmlns:p14="http://schemas.microsoft.com/office/powerpoint/2010/main" val="197279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59281-FB03-CB40-9323-C6B1473D2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reakaway" panose="02000000000000000000" pitchFamily="2" charset="0"/>
              </a:rPr>
              <a:t>The Christian Among Moral Decay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E2875-E235-604F-9218-68667E77B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02" y="1334432"/>
            <a:ext cx="11697195" cy="5158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Must Continue Transformation</a:t>
            </a:r>
          </a:p>
          <a:p>
            <a:pPr marL="0" indent="0">
              <a:buNone/>
            </a:pPr>
            <a:r>
              <a:rPr lang="en-US" sz="33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Must Not be Deceived</a:t>
            </a:r>
          </a:p>
          <a:p>
            <a:pPr marL="0" indent="0">
              <a:buNone/>
            </a:pPr>
            <a:r>
              <a:rPr lang="en-US" sz="33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Must be Circumspect</a:t>
            </a:r>
          </a:p>
          <a:p>
            <a:pPr marL="0" indent="0">
              <a:buNone/>
            </a:pPr>
            <a:r>
              <a:rPr lang="en-US" sz="3300" b="1" dirty="0">
                <a:solidFill>
                  <a:schemeClr val="bg1"/>
                </a:solidFill>
              </a:rPr>
              <a:t>Must not Grow Discouraged</a:t>
            </a:r>
          </a:p>
          <a:p>
            <a:pPr>
              <a:buFont typeface="Wingdings" pitchFamily="2" charset="2"/>
              <a:buChar char="v"/>
            </a:pPr>
            <a:r>
              <a:rPr lang="en-US" sz="3300" dirty="0">
                <a:solidFill>
                  <a:schemeClr val="bg1"/>
                </a:solidFill>
              </a:rPr>
              <a:t>The Christian who is living right will be attacked – </a:t>
            </a:r>
            <a:r>
              <a:rPr lang="en-US" sz="3300" i="1" dirty="0">
                <a:solidFill>
                  <a:schemeClr val="bg1"/>
                </a:solidFill>
              </a:rPr>
              <a:t>1 Peter 4:3-6</a:t>
            </a:r>
          </a:p>
          <a:p>
            <a:pPr>
              <a:buFont typeface="Wingdings" pitchFamily="2" charset="2"/>
              <a:buChar char="v"/>
            </a:pPr>
            <a:r>
              <a:rPr lang="en-US" sz="3300" dirty="0">
                <a:solidFill>
                  <a:schemeClr val="bg1"/>
                </a:solidFill>
              </a:rPr>
              <a:t>We must not grow weary – </a:t>
            </a:r>
            <a:r>
              <a:rPr lang="en-US" sz="3300" i="1" dirty="0">
                <a:solidFill>
                  <a:schemeClr val="bg1"/>
                </a:solidFill>
              </a:rPr>
              <a:t>Galatians 6:7-9</a:t>
            </a:r>
          </a:p>
          <a:p>
            <a:pPr>
              <a:buFont typeface="Wingdings" pitchFamily="2" charset="2"/>
              <a:buChar char="v"/>
            </a:pPr>
            <a:r>
              <a:rPr lang="en-US" sz="3300" dirty="0">
                <a:solidFill>
                  <a:schemeClr val="bg1"/>
                </a:solidFill>
              </a:rPr>
              <a:t>We’re supposed to be different – </a:t>
            </a:r>
            <a:r>
              <a:rPr lang="en-US" sz="3300" i="1" dirty="0">
                <a:solidFill>
                  <a:schemeClr val="bg1"/>
                </a:solidFill>
              </a:rPr>
              <a:t>Titus 2:11-14</a:t>
            </a:r>
          </a:p>
        </p:txBody>
      </p:sp>
    </p:spTree>
    <p:extLst>
      <p:ext uri="{BB962C8B-B14F-4D97-AF65-F5344CB8AC3E}">
        <p14:creationId xmlns:p14="http://schemas.microsoft.com/office/powerpoint/2010/main" val="191263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331C-E8CA-1448-96CC-F5ACF5CD8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04953" y="1534317"/>
            <a:ext cx="9144000" cy="2387600"/>
          </a:xfrm>
        </p:spPr>
        <p:txBody>
          <a:bodyPr>
            <a:normAutofit/>
          </a:bodyPr>
          <a:lstStyle/>
          <a:p>
            <a:r>
              <a:rPr lang="en-US" sz="13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reakaway" panose="02000000000000000000" pitchFamily="2" charset="0"/>
              </a:rPr>
              <a:t>Decay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E8B0E-D503-CB4D-8555-0C9B0EC0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60" y="1475577"/>
            <a:ext cx="2876551" cy="1655762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Engravers MT" panose="02090707080505020304" pitchFamily="18" charset="77"/>
              </a:rPr>
              <a:t>The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1ABBBD-E103-E44A-9263-1236A19487C9}"/>
              </a:ext>
            </a:extLst>
          </p:cNvPr>
          <p:cNvSpPr txBox="1">
            <a:spLocks/>
          </p:cNvSpPr>
          <p:nvPr/>
        </p:nvSpPr>
        <p:spPr>
          <a:xfrm>
            <a:off x="3381360" y="313055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reakaway" panose="02000000000000000000" pitchFamily="2" charset="0"/>
              </a:rPr>
              <a:t>Morality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ECFD720-3BDF-2847-8187-BDEF604FA0D8}"/>
              </a:ext>
            </a:extLst>
          </p:cNvPr>
          <p:cNvSpPr txBox="1">
            <a:spLocks/>
          </p:cNvSpPr>
          <p:nvPr/>
        </p:nvSpPr>
        <p:spPr>
          <a:xfrm>
            <a:off x="4881546" y="3101978"/>
            <a:ext cx="180498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chemeClr val="bg1"/>
                </a:solidFill>
                <a:latin typeface="Engravers MT" panose="02090707080505020304" pitchFamily="18" charset="77"/>
              </a:rPr>
              <a:t>Of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8BB505C-627A-7E4F-819C-AD6E83F3433C}"/>
              </a:ext>
            </a:extLst>
          </p:cNvPr>
          <p:cNvSpPr txBox="1">
            <a:spLocks/>
          </p:cNvSpPr>
          <p:nvPr/>
        </p:nvSpPr>
        <p:spPr>
          <a:xfrm>
            <a:off x="195252" y="6151575"/>
            <a:ext cx="4376737" cy="791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Romans 1:18-32 </a:t>
            </a:r>
          </a:p>
        </p:txBody>
      </p:sp>
    </p:spTree>
    <p:extLst>
      <p:ext uri="{BB962C8B-B14F-4D97-AF65-F5344CB8AC3E}">
        <p14:creationId xmlns:p14="http://schemas.microsoft.com/office/powerpoint/2010/main" val="315182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331C-E8CA-1448-96CC-F5ACF5CD8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04953" y="1534317"/>
            <a:ext cx="9144000" cy="2387600"/>
          </a:xfrm>
        </p:spPr>
        <p:txBody>
          <a:bodyPr>
            <a:normAutofit/>
          </a:bodyPr>
          <a:lstStyle/>
          <a:p>
            <a:r>
              <a:rPr lang="en-US" sz="13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reakaway" panose="02000000000000000000" pitchFamily="2" charset="0"/>
              </a:rPr>
              <a:t>Decay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E8B0E-D503-CB4D-8555-0C9B0EC0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60" y="1475577"/>
            <a:ext cx="2876551" cy="1655762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Engravers MT" panose="02090707080505020304" pitchFamily="18" charset="77"/>
              </a:rPr>
              <a:t>The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1ABBBD-E103-E44A-9263-1236A19487C9}"/>
              </a:ext>
            </a:extLst>
          </p:cNvPr>
          <p:cNvSpPr txBox="1">
            <a:spLocks/>
          </p:cNvSpPr>
          <p:nvPr/>
        </p:nvSpPr>
        <p:spPr>
          <a:xfrm>
            <a:off x="3381360" y="313055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reakaway" panose="02000000000000000000" pitchFamily="2" charset="0"/>
              </a:rPr>
              <a:t>Morality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ECFD720-3BDF-2847-8187-BDEF604FA0D8}"/>
              </a:ext>
            </a:extLst>
          </p:cNvPr>
          <p:cNvSpPr txBox="1">
            <a:spLocks/>
          </p:cNvSpPr>
          <p:nvPr/>
        </p:nvSpPr>
        <p:spPr>
          <a:xfrm>
            <a:off x="4881546" y="3101978"/>
            <a:ext cx="180498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chemeClr val="bg1"/>
                </a:solidFill>
                <a:latin typeface="Engravers MT" panose="02090707080505020304" pitchFamily="18" charset="77"/>
              </a:rPr>
              <a:t>Of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8BB505C-627A-7E4F-819C-AD6E83F3433C}"/>
              </a:ext>
            </a:extLst>
          </p:cNvPr>
          <p:cNvSpPr txBox="1">
            <a:spLocks/>
          </p:cNvSpPr>
          <p:nvPr/>
        </p:nvSpPr>
        <p:spPr>
          <a:xfrm>
            <a:off x="195252" y="6151575"/>
            <a:ext cx="4376737" cy="791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Romans 1:18-32 </a:t>
            </a:r>
          </a:p>
        </p:txBody>
      </p:sp>
    </p:spTree>
    <p:extLst>
      <p:ext uri="{BB962C8B-B14F-4D97-AF65-F5344CB8AC3E}">
        <p14:creationId xmlns:p14="http://schemas.microsoft.com/office/powerpoint/2010/main" val="181762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59281-FB03-CB40-9323-C6B1473D2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reakaway" panose="02000000000000000000" pitchFamily="2" charset="0"/>
              </a:rPr>
              <a:t>A Case Study of Moral Decay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E2875-E235-604F-9218-68667E77B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02" y="1334432"/>
            <a:ext cx="11697195" cy="515844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900" i="1" dirty="0">
                <a:solidFill>
                  <a:schemeClr val="bg1"/>
                </a:solidFill>
              </a:rPr>
              <a:t>Romans 1:18-32</a:t>
            </a:r>
          </a:p>
          <a:p>
            <a:pPr marL="0" indent="0">
              <a:buNone/>
            </a:pPr>
            <a:endParaRPr lang="en-US" sz="1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Man’s Action Toward God </a:t>
            </a:r>
            <a:r>
              <a:rPr lang="en-US" sz="3600" i="1" dirty="0">
                <a:solidFill>
                  <a:schemeClr val="bg1"/>
                </a:solidFill>
              </a:rPr>
              <a:t>(vv. 18-23)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Despite the overwhelming evidence of God the Gentiles turned to idolatry to dictate for themselves how to live.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God’s Action Toward Man </a:t>
            </a:r>
            <a:r>
              <a:rPr lang="en-US" sz="3600" i="1" dirty="0">
                <a:solidFill>
                  <a:schemeClr val="bg1"/>
                </a:solidFill>
              </a:rPr>
              <a:t>(vv. 24, 26, 28)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God acknowledged man’s free-will and gave them up to their sinful ways. In doing so He brought on the Gentiles the penalty of their error.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Decay of Morality </a:t>
            </a:r>
            <a:r>
              <a:rPr lang="en-US" sz="3600" i="1" dirty="0">
                <a:solidFill>
                  <a:schemeClr val="bg1"/>
                </a:solidFill>
              </a:rPr>
              <a:t>(vv. 24, 26-27, 28-32)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With such abandonment of God there was a downward spiral into gross immorality.</a:t>
            </a:r>
          </a:p>
        </p:txBody>
      </p:sp>
    </p:spTree>
    <p:extLst>
      <p:ext uri="{BB962C8B-B14F-4D97-AF65-F5344CB8AC3E}">
        <p14:creationId xmlns:p14="http://schemas.microsoft.com/office/powerpoint/2010/main" val="94235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59281-FB03-CB40-9323-C6B1473D2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reakaway" panose="02000000000000000000" pitchFamily="2" charset="0"/>
              </a:rPr>
              <a:t>Morality and God are Inseparable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E2875-E235-604F-9218-68667E77B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02" y="1334432"/>
            <a:ext cx="11697195" cy="51584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chemeClr val="bg1"/>
                </a:solidFill>
              </a:rPr>
              <a:t>Morality is Objective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bg1"/>
                </a:solidFill>
              </a:rPr>
              <a:t>Moral:</a:t>
            </a:r>
          </a:p>
          <a:p>
            <a:pPr marL="457200" lvl="2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000" dirty="0">
                <a:solidFill>
                  <a:schemeClr val="bg1"/>
                </a:solidFill>
              </a:rPr>
              <a:t>“concerned with the </a:t>
            </a:r>
            <a:r>
              <a:rPr lang="en-US" sz="3000" b="1" u="sng" dirty="0">
                <a:solidFill>
                  <a:schemeClr val="bg1"/>
                </a:solidFill>
              </a:rPr>
              <a:t>principles</a:t>
            </a:r>
            <a:r>
              <a:rPr lang="en-US" sz="3000" dirty="0">
                <a:solidFill>
                  <a:schemeClr val="bg1"/>
                </a:solidFill>
              </a:rPr>
              <a:t> of </a:t>
            </a:r>
            <a:r>
              <a:rPr lang="en-US" sz="3000" b="1" u="sng" dirty="0">
                <a:solidFill>
                  <a:schemeClr val="bg1"/>
                </a:solidFill>
              </a:rPr>
              <a:t>right and wrong</a:t>
            </a:r>
            <a:r>
              <a:rPr lang="en-US" sz="3000" dirty="0">
                <a:solidFill>
                  <a:schemeClr val="bg1"/>
                </a:solidFill>
              </a:rPr>
              <a:t> behavior and the </a:t>
            </a:r>
            <a:r>
              <a:rPr lang="en-US" sz="3000" b="1" u="sng" dirty="0">
                <a:solidFill>
                  <a:schemeClr val="bg1"/>
                </a:solidFill>
              </a:rPr>
              <a:t>goodness or badness</a:t>
            </a:r>
            <a:r>
              <a:rPr lang="en-US" sz="3000" dirty="0">
                <a:solidFill>
                  <a:schemeClr val="bg1"/>
                </a:solidFill>
              </a:rPr>
              <a:t> of human character” (New Oxford American Dictionary)</a:t>
            </a:r>
          </a:p>
          <a:p>
            <a:pPr marL="457200" lvl="2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000" dirty="0">
                <a:solidFill>
                  <a:schemeClr val="bg1"/>
                </a:solidFill>
              </a:rPr>
              <a:t>“of or relating to </a:t>
            </a:r>
            <a:r>
              <a:rPr lang="en-US" sz="3000" b="1" u="sng" dirty="0">
                <a:solidFill>
                  <a:schemeClr val="bg1"/>
                </a:solidFill>
              </a:rPr>
              <a:t>principles</a:t>
            </a:r>
            <a:r>
              <a:rPr lang="en-US" sz="3000" dirty="0">
                <a:solidFill>
                  <a:schemeClr val="bg1"/>
                </a:solidFill>
              </a:rPr>
              <a:t> of </a:t>
            </a:r>
            <a:r>
              <a:rPr lang="en-US" sz="3000" b="1" u="sng" dirty="0">
                <a:solidFill>
                  <a:schemeClr val="bg1"/>
                </a:solidFill>
              </a:rPr>
              <a:t>right and wrong</a:t>
            </a:r>
            <a:r>
              <a:rPr lang="en-US" sz="3000" dirty="0">
                <a:solidFill>
                  <a:schemeClr val="bg1"/>
                </a:solidFill>
              </a:rPr>
              <a:t> in behavior” (Webster)</a:t>
            </a:r>
          </a:p>
          <a:p>
            <a:pPr marL="457200" lvl="2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000" dirty="0">
                <a:solidFill>
                  <a:schemeClr val="bg1"/>
                </a:solidFill>
              </a:rPr>
              <a:t>“of, relating to, or concerned with the </a:t>
            </a:r>
            <a:r>
              <a:rPr lang="en-US" sz="3000" b="1" u="sng" dirty="0">
                <a:solidFill>
                  <a:schemeClr val="bg1"/>
                </a:solidFill>
              </a:rPr>
              <a:t>principles</a:t>
            </a:r>
            <a:r>
              <a:rPr lang="en-US" sz="3000" dirty="0">
                <a:solidFill>
                  <a:schemeClr val="bg1"/>
                </a:solidFill>
              </a:rPr>
              <a:t> or </a:t>
            </a:r>
            <a:r>
              <a:rPr lang="en-US" sz="3000" b="1" u="sng" dirty="0">
                <a:solidFill>
                  <a:schemeClr val="bg1"/>
                </a:solidFill>
              </a:rPr>
              <a:t>rules</a:t>
            </a:r>
            <a:r>
              <a:rPr lang="en-US" sz="3000" dirty="0">
                <a:solidFill>
                  <a:schemeClr val="bg1"/>
                </a:solidFill>
              </a:rPr>
              <a:t> of </a:t>
            </a:r>
            <a:r>
              <a:rPr lang="en-US" sz="3000" b="1" u="sng" dirty="0">
                <a:solidFill>
                  <a:schemeClr val="bg1"/>
                </a:solidFill>
              </a:rPr>
              <a:t>right conduct</a:t>
            </a:r>
            <a:r>
              <a:rPr lang="en-US" sz="3000" dirty="0">
                <a:solidFill>
                  <a:schemeClr val="bg1"/>
                </a:solidFill>
              </a:rPr>
              <a:t> or the </a:t>
            </a:r>
            <a:r>
              <a:rPr lang="en-US" sz="3000" b="1" u="sng" dirty="0">
                <a:solidFill>
                  <a:schemeClr val="bg1"/>
                </a:solidFill>
              </a:rPr>
              <a:t>distinction between right and wrong</a:t>
            </a:r>
            <a:r>
              <a:rPr lang="en-US" sz="3000" dirty="0">
                <a:solidFill>
                  <a:schemeClr val="bg1"/>
                </a:solidFill>
              </a:rPr>
              <a:t>; ethical” (</a:t>
            </a:r>
            <a:r>
              <a:rPr lang="en-US" sz="3000" dirty="0" err="1">
                <a:solidFill>
                  <a:schemeClr val="bg1"/>
                </a:solidFill>
              </a:rPr>
              <a:t>Dictionary.com</a:t>
            </a:r>
            <a:r>
              <a:rPr lang="en-US" sz="3000" dirty="0">
                <a:solidFill>
                  <a:schemeClr val="bg1"/>
                </a:solidFill>
              </a:rPr>
              <a:t>)</a:t>
            </a:r>
          </a:p>
          <a:p>
            <a:pPr marL="457200" lvl="2" indent="-457200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000" dirty="0">
                <a:solidFill>
                  <a:schemeClr val="bg1"/>
                </a:solidFill>
              </a:rPr>
              <a:t>“relating to </a:t>
            </a:r>
            <a:r>
              <a:rPr lang="en-US" sz="3000" b="1" u="sng" dirty="0">
                <a:solidFill>
                  <a:schemeClr val="bg1"/>
                </a:solidFill>
              </a:rPr>
              <a:t>standards</a:t>
            </a:r>
            <a:r>
              <a:rPr lang="en-US" sz="3000" dirty="0">
                <a:solidFill>
                  <a:schemeClr val="bg1"/>
                </a:solidFill>
              </a:rPr>
              <a:t> of </a:t>
            </a:r>
            <a:r>
              <a:rPr lang="en-US" sz="3000" b="1" u="sng" dirty="0">
                <a:solidFill>
                  <a:schemeClr val="bg1"/>
                </a:solidFill>
              </a:rPr>
              <a:t>good</a:t>
            </a:r>
            <a:r>
              <a:rPr lang="en-US" sz="3000" dirty="0">
                <a:solidFill>
                  <a:schemeClr val="bg1"/>
                </a:solidFill>
              </a:rPr>
              <a:t> behavior, honesty, and fair dealing, or showing high </a:t>
            </a:r>
            <a:r>
              <a:rPr lang="en-US" sz="3000" b="1" u="sng" dirty="0">
                <a:solidFill>
                  <a:schemeClr val="bg1"/>
                </a:solidFill>
              </a:rPr>
              <a:t>standards</a:t>
            </a:r>
            <a:r>
              <a:rPr lang="en-US" sz="3000" dirty="0">
                <a:solidFill>
                  <a:schemeClr val="bg1"/>
                </a:solidFill>
              </a:rPr>
              <a:t> of this type” (Cambridge Dictionary) </a:t>
            </a:r>
          </a:p>
        </p:txBody>
      </p:sp>
    </p:spTree>
    <p:extLst>
      <p:ext uri="{BB962C8B-B14F-4D97-AF65-F5344CB8AC3E}">
        <p14:creationId xmlns:p14="http://schemas.microsoft.com/office/powerpoint/2010/main" val="157410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59281-FB03-CB40-9323-C6B1473D2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reakaway" panose="02000000000000000000" pitchFamily="2" charset="0"/>
              </a:rPr>
              <a:t>Morality and God are Inseparable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E2875-E235-604F-9218-68667E77B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02" y="1334432"/>
            <a:ext cx="11697195" cy="5158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chemeClr val="bg1"/>
                </a:solidFill>
              </a:rPr>
              <a:t>Morality is Objective</a:t>
            </a:r>
          </a:p>
          <a:p>
            <a:pPr>
              <a:buFont typeface="Wingdings" pitchFamily="2" charset="2"/>
              <a:buChar char="v"/>
            </a:pPr>
            <a:r>
              <a:rPr lang="en-US" sz="3300" dirty="0">
                <a:solidFill>
                  <a:schemeClr val="bg1"/>
                </a:solidFill>
              </a:rPr>
              <a:t>Once someone accepts a subjective view of morality anything goes.</a:t>
            </a:r>
          </a:p>
          <a:p>
            <a:pPr>
              <a:buFont typeface="Wingdings" pitchFamily="2" charset="2"/>
              <a:buChar char="v"/>
            </a:pPr>
            <a:r>
              <a:rPr lang="en-US" sz="3300" dirty="0">
                <a:solidFill>
                  <a:schemeClr val="bg1"/>
                </a:solidFill>
              </a:rPr>
              <a:t>If someone is unwilling to accept that anything goes, they must admit to or find a standard of morality to explain their unrest concerning matters they aren’t willing to label as “moral.”</a:t>
            </a:r>
          </a:p>
          <a:p>
            <a:pPr>
              <a:buFont typeface="Wingdings" pitchFamily="2" charset="2"/>
              <a:buChar char="v"/>
            </a:pPr>
            <a:r>
              <a:rPr lang="en-US" sz="3300" dirty="0">
                <a:solidFill>
                  <a:schemeClr val="bg1"/>
                </a:solidFill>
              </a:rPr>
              <a:t>If such a standard is sought and found one must be able to determine from whom it came and why their rules of morality are legitimate and true.</a:t>
            </a:r>
          </a:p>
        </p:txBody>
      </p:sp>
    </p:spTree>
    <p:extLst>
      <p:ext uri="{BB962C8B-B14F-4D97-AF65-F5344CB8AC3E}">
        <p14:creationId xmlns:p14="http://schemas.microsoft.com/office/powerpoint/2010/main" val="288207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59281-FB03-CB40-9323-C6B1473D2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reakaway" panose="02000000000000000000" pitchFamily="2" charset="0"/>
              </a:rPr>
              <a:t>Morality and God are Inseparable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E2875-E235-604F-9218-68667E77B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02" y="1334432"/>
            <a:ext cx="11697195" cy="5158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chemeClr val="bg1"/>
                </a:solidFill>
              </a:rPr>
              <a:t>The Origin of Morality is God</a:t>
            </a:r>
          </a:p>
          <a:p>
            <a:pPr>
              <a:buFont typeface="Wingdings" pitchFamily="2" charset="2"/>
              <a:buChar char="v"/>
            </a:pPr>
            <a:r>
              <a:rPr lang="en-US" sz="3300" dirty="0">
                <a:solidFill>
                  <a:schemeClr val="bg1"/>
                </a:solidFill>
              </a:rPr>
              <a:t>The only logical answer for the source of an objective standard of morality is God who is preceded by no one.</a:t>
            </a:r>
          </a:p>
          <a:p>
            <a:pPr>
              <a:buFont typeface="Wingdings" pitchFamily="2" charset="2"/>
              <a:buChar char="v"/>
            </a:pPr>
            <a:r>
              <a:rPr lang="en-US" sz="3300" dirty="0">
                <a:solidFill>
                  <a:schemeClr val="bg1"/>
                </a:solidFill>
              </a:rPr>
              <a:t>Only God is good – </a:t>
            </a:r>
            <a:r>
              <a:rPr lang="en-US" sz="3300" i="1" dirty="0">
                <a:solidFill>
                  <a:schemeClr val="bg1"/>
                </a:solidFill>
              </a:rPr>
              <a:t>Matthew 19:16-17</a:t>
            </a:r>
          </a:p>
          <a:p>
            <a:pPr>
              <a:buFont typeface="Wingdings" pitchFamily="2" charset="2"/>
              <a:buChar char="v"/>
            </a:pPr>
            <a:r>
              <a:rPr lang="en-US" sz="3300" dirty="0">
                <a:solidFill>
                  <a:schemeClr val="bg1"/>
                </a:solidFill>
              </a:rPr>
              <a:t>God is the one judge – </a:t>
            </a:r>
            <a:r>
              <a:rPr lang="en-US" sz="3300" i="1" dirty="0">
                <a:solidFill>
                  <a:schemeClr val="bg1"/>
                </a:solidFill>
              </a:rPr>
              <a:t>James 4:12</a:t>
            </a:r>
          </a:p>
          <a:p>
            <a:pPr>
              <a:buFont typeface="Wingdings" pitchFamily="2" charset="2"/>
              <a:buChar char="v"/>
            </a:pPr>
            <a:r>
              <a:rPr lang="en-US" sz="3300" dirty="0">
                <a:solidFill>
                  <a:schemeClr val="bg1"/>
                </a:solidFill>
              </a:rPr>
              <a:t>The standard of judgment is His nature – </a:t>
            </a:r>
            <a:r>
              <a:rPr lang="en-US" sz="3300" i="1" dirty="0">
                <a:solidFill>
                  <a:schemeClr val="bg1"/>
                </a:solidFill>
              </a:rPr>
              <a:t>1 John 1:5-6</a:t>
            </a:r>
          </a:p>
        </p:txBody>
      </p:sp>
    </p:spTree>
    <p:extLst>
      <p:ext uri="{BB962C8B-B14F-4D97-AF65-F5344CB8AC3E}">
        <p14:creationId xmlns:p14="http://schemas.microsoft.com/office/powerpoint/2010/main" val="326730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59281-FB03-CB40-9323-C6B1473D2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reakaway" panose="02000000000000000000" pitchFamily="2" charset="0"/>
              </a:rPr>
              <a:t>Morality and God are Inseparable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E2875-E235-604F-9218-68667E77B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02" y="1334432"/>
            <a:ext cx="11697195" cy="5158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chemeClr val="bg1"/>
                </a:solidFill>
              </a:rPr>
              <a:t>When God is Rejected Morality Decays</a:t>
            </a:r>
          </a:p>
          <a:p>
            <a:pPr>
              <a:buFont typeface="Wingdings" pitchFamily="2" charset="2"/>
              <a:buChar char="v"/>
            </a:pPr>
            <a:r>
              <a:rPr lang="en-US" sz="3300" dirty="0">
                <a:solidFill>
                  <a:schemeClr val="bg1"/>
                </a:solidFill>
              </a:rPr>
              <a:t>In the antediluvian (pre-flood) world – </a:t>
            </a:r>
            <a:r>
              <a:rPr lang="en-US" sz="3300" i="1" dirty="0">
                <a:solidFill>
                  <a:schemeClr val="bg1"/>
                </a:solidFill>
              </a:rPr>
              <a:t>Genesis 6:1-3, 5-7            </a:t>
            </a:r>
            <a:r>
              <a:rPr lang="en-US" sz="3300" dirty="0">
                <a:solidFill>
                  <a:schemeClr val="bg1"/>
                </a:solidFill>
              </a:rPr>
              <a:t>(</a:t>
            </a:r>
            <a:r>
              <a:rPr lang="en-US" sz="3300" i="1" dirty="0">
                <a:solidFill>
                  <a:schemeClr val="bg1"/>
                </a:solidFill>
              </a:rPr>
              <a:t>cf. Genesis 4:23-26</a:t>
            </a:r>
            <a:r>
              <a:rPr lang="en-US" sz="3300" dirty="0">
                <a:solidFill>
                  <a:schemeClr val="bg1"/>
                </a:solidFill>
              </a:rPr>
              <a:t> – Sons of God/Daughters of Men)</a:t>
            </a:r>
          </a:p>
          <a:p>
            <a:pPr>
              <a:buFont typeface="Wingdings" pitchFamily="2" charset="2"/>
              <a:buChar char="v"/>
            </a:pPr>
            <a:r>
              <a:rPr lang="en-US" sz="3300" dirty="0">
                <a:solidFill>
                  <a:schemeClr val="bg1"/>
                </a:solidFill>
              </a:rPr>
              <a:t>Enemies of the Cross – </a:t>
            </a:r>
            <a:r>
              <a:rPr lang="en-US" sz="3300" i="1" dirty="0">
                <a:solidFill>
                  <a:schemeClr val="bg1"/>
                </a:solidFill>
              </a:rPr>
              <a:t>Philippians 3:17-19</a:t>
            </a:r>
          </a:p>
          <a:p>
            <a:pPr>
              <a:buFont typeface="Wingdings" pitchFamily="2" charset="2"/>
              <a:buChar char="v"/>
            </a:pPr>
            <a:r>
              <a:rPr lang="en-US" sz="3300" dirty="0">
                <a:solidFill>
                  <a:schemeClr val="bg1"/>
                </a:solidFill>
              </a:rPr>
              <a:t>The Gentiles – </a:t>
            </a:r>
            <a:r>
              <a:rPr lang="en-US" sz="3300" i="1" dirty="0">
                <a:solidFill>
                  <a:schemeClr val="bg1"/>
                </a:solidFill>
              </a:rPr>
              <a:t>Romans 1:28-29</a:t>
            </a:r>
          </a:p>
        </p:txBody>
      </p:sp>
    </p:spTree>
    <p:extLst>
      <p:ext uri="{BB962C8B-B14F-4D97-AF65-F5344CB8AC3E}">
        <p14:creationId xmlns:p14="http://schemas.microsoft.com/office/powerpoint/2010/main" val="9420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59281-FB03-CB40-9323-C6B1473D2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reakaway" panose="02000000000000000000" pitchFamily="2" charset="0"/>
              </a:rPr>
              <a:t>The Christian Among Moral Decay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E2875-E235-604F-9218-68667E77B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02" y="1334432"/>
            <a:ext cx="11697195" cy="5158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chemeClr val="bg1"/>
                </a:solidFill>
              </a:rPr>
              <a:t>Must Continue Transformation</a:t>
            </a:r>
          </a:p>
          <a:p>
            <a:pPr>
              <a:buFont typeface="Wingdings" pitchFamily="2" charset="2"/>
              <a:buChar char="v"/>
            </a:pPr>
            <a:r>
              <a:rPr lang="en-US" sz="3300" dirty="0">
                <a:solidFill>
                  <a:schemeClr val="bg1"/>
                </a:solidFill>
              </a:rPr>
              <a:t>Not conformed, but transformed – </a:t>
            </a:r>
            <a:r>
              <a:rPr lang="en-US" sz="3300" i="1" dirty="0">
                <a:solidFill>
                  <a:schemeClr val="bg1"/>
                </a:solidFill>
              </a:rPr>
              <a:t>Romans 12:1-2;                         2 Corinthians 3:18; 4:1-6, 16</a:t>
            </a:r>
          </a:p>
          <a:p>
            <a:pPr>
              <a:buFont typeface="Wingdings" pitchFamily="2" charset="2"/>
              <a:buChar char="v"/>
            </a:pPr>
            <a:r>
              <a:rPr lang="en-US" sz="3300" dirty="0">
                <a:solidFill>
                  <a:schemeClr val="bg1"/>
                </a:solidFill>
              </a:rPr>
              <a:t>Filling our minds with God’s word, not the wisdom of man – </a:t>
            </a:r>
            <a:r>
              <a:rPr lang="en-US" sz="3300" i="1" dirty="0">
                <a:solidFill>
                  <a:schemeClr val="bg1"/>
                </a:solidFill>
              </a:rPr>
              <a:t>Colossians 2:6-10; 3:16</a:t>
            </a:r>
          </a:p>
        </p:txBody>
      </p:sp>
    </p:spTree>
    <p:extLst>
      <p:ext uri="{BB962C8B-B14F-4D97-AF65-F5344CB8AC3E}">
        <p14:creationId xmlns:p14="http://schemas.microsoft.com/office/powerpoint/2010/main" val="341469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59281-FB03-CB40-9323-C6B1473D2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reakaway" panose="02000000000000000000" pitchFamily="2" charset="0"/>
              </a:rPr>
              <a:t>The Christian Among Moral Decay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E2875-E235-604F-9218-68667E77B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02" y="1334432"/>
            <a:ext cx="11697195" cy="5158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Must Continue Transformation</a:t>
            </a:r>
          </a:p>
          <a:p>
            <a:pPr marL="0" indent="0">
              <a:buNone/>
            </a:pPr>
            <a:r>
              <a:rPr lang="en-US" sz="3300" b="1" dirty="0">
                <a:solidFill>
                  <a:schemeClr val="bg1"/>
                </a:solidFill>
              </a:rPr>
              <a:t>Must Not be Deceived</a:t>
            </a:r>
          </a:p>
          <a:p>
            <a:pPr>
              <a:buFont typeface="Wingdings" pitchFamily="2" charset="2"/>
              <a:buChar char="v"/>
            </a:pPr>
            <a:r>
              <a:rPr lang="en-US" sz="3300" dirty="0">
                <a:solidFill>
                  <a:schemeClr val="bg1"/>
                </a:solidFill>
              </a:rPr>
              <a:t>Like the Corinthians – </a:t>
            </a:r>
            <a:r>
              <a:rPr lang="en-US" sz="3300" i="1" dirty="0">
                <a:solidFill>
                  <a:schemeClr val="bg1"/>
                </a:solidFill>
              </a:rPr>
              <a:t>1 Corinthians 15:33; 2 Corinthians 11:3</a:t>
            </a:r>
          </a:p>
          <a:p>
            <a:pPr>
              <a:buFont typeface="Wingdings" pitchFamily="2" charset="2"/>
              <a:buChar char="v"/>
            </a:pPr>
            <a:r>
              <a:rPr lang="en-US" sz="3300" dirty="0">
                <a:solidFill>
                  <a:schemeClr val="bg1"/>
                </a:solidFill>
              </a:rPr>
              <a:t>Let God be true – </a:t>
            </a:r>
            <a:r>
              <a:rPr lang="en-US" sz="3300" i="1" dirty="0">
                <a:solidFill>
                  <a:schemeClr val="bg1"/>
                </a:solidFill>
              </a:rPr>
              <a:t>Romans 3:4</a:t>
            </a:r>
          </a:p>
          <a:p>
            <a:pPr>
              <a:buFont typeface="Wingdings" pitchFamily="2" charset="2"/>
              <a:buChar char="v"/>
            </a:pPr>
            <a:r>
              <a:rPr lang="en-US" sz="3300" dirty="0">
                <a:solidFill>
                  <a:schemeClr val="bg1"/>
                </a:solidFill>
              </a:rPr>
              <a:t>God does not change, nor do morals – </a:t>
            </a:r>
            <a:r>
              <a:rPr lang="en-US" sz="3300" i="1" dirty="0">
                <a:solidFill>
                  <a:schemeClr val="bg1"/>
                </a:solidFill>
              </a:rPr>
              <a:t>Hebrews 13:8-9</a:t>
            </a:r>
          </a:p>
        </p:txBody>
      </p:sp>
    </p:spTree>
    <p:extLst>
      <p:ext uri="{BB962C8B-B14F-4D97-AF65-F5344CB8AC3E}">
        <p14:creationId xmlns:p14="http://schemas.microsoft.com/office/powerpoint/2010/main" val="32336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571</Words>
  <Application>Microsoft Macintosh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Breakaway</vt:lpstr>
      <vt:lpstr>Calibri</vt:lpstr>
      <vt:lpstr>Calibri Light</vt:lpstr>
      <vt:lpstr>Engravers MT</vt:lpstr>
      <vt:lpstr>Wingdings</vt:lpstr>
      <vt:lpstr>Office Theme</vt:lpstr>
      <vt:lpstr>PowerPoint Presentation</vt:lpstr>
      <vt:lpstr>Decay</vt:lpstr>
      <vt:lpstr>A Case Study of Moral Decay</vt:lpstr>
      <vt:lpstr>Morality and God are Inseparable</vt:lpstr>
      <vt:lpstr>Morality and God are Inseparable</vt:lpstr>
      <vt:lpstr>Morality and God are Inseparable</vt:lpstr>
      <vt:lpstr>Morality and God are Inseparable</vt:lpstr>
      <vt:lpstr>The Christian Among Moral Decay</vt:lpstr>
      <vt:lpstr>The Christian Among Moral Decay</vt:lpstr>
      <vt:lpstr>The Christian Among Moral Decay</vt:lpstr>
      <vt:lpstr>The Christian Among Moral Decay</vt:lpstr>
      <vt:lpstr>Decay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9</cp:revision>
  <dcterms:created xsi:type="dcterms:W3CDTF">2020-02-07T18:49:10Z</dcterms:created>
  <dcterms:modified xsi:type="dcterms:W3CDTF">2020-02-09T14:04:06Z</dcterms:modified>
</cp:coreProperties>
</file>