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4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512"/>
  </p:normalViewPr>
  <p:slideViewPr>
    <p:cSldViewPr snapToGrid="0" snapToObjects="1">
      <p:cViewPr varScale="1">
        <p:scale>
          <a:sx n="107" d="100"/>
          <a:sy n="107" d="100"/>
        </p:scale>
        <p:origin x="4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5D0B4-FF35-E541-B123-3B5ABB4FE63A}" type="datetimeFigureOut">
              <a:rPr lang="en-US" smtClean="0"/>
              <a:t>2/19/20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C5876-24EE-F442-8504-2DDEA9DB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96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C5876-24EE-F442-8504-2DDEA9DBFA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6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63545-0378-D841-B2B3-617BADB13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173368-99BA-814E-B87C-57B5B7A48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D089B-D158-0A4D-BC4E-A11E76220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CDBBE-66DD-9A43-97B5-CDA06491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9876B-55D2-304A-9876-65FE21887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3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69F59-2C74-4841-B700-2C2F0A3A3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82B819-E49D-4541-836C-2FC06122E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FB67D-7FBC-7848-9DDD-45668201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0A0FC-F87E-C246-B069-0EADD8D8A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BFF29-F29F-F041-B115-96B19C24F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5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9CC8AB-9BB7-A242-ABD8-5E7BBFFFC4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D2B1A8-EF43-6D41-BA2A-374198C2B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5A5EC-BD4C-6141-A38F-41B8F489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2E343-0859-A144-AD94-66FD18C9B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C351D-425D-E44B-8A10-F3617EC4D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5A403-9FEA-0749-BFE0-BBEF16628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5CAF9-2DAA-4849-AF72-4A776556E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FB08E-EECD-F94E-9E83-663375269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1A5D6-2CB7-794E-A458-FA5B2CF3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964D5-BB46-9A43-80FD-C390C7701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3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BAD6C-FFBA-3F4F-AB96-14F2C7051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271FDF-F0D6-7B4D-9654-828A6C358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8F06A-525A-EF40-A842-866289C78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26DAC-95B3-1B41-B2E6-5424E8A13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87AA9-98C3-AE4A-A1C5-75966CA45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3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96664-6D59-164F-ADAB-A57987D84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D4009-D4F5-724A-8DD8-1E9E394EBC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7D43C8-CA8F-874A-B7B1-1574A4EF8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D5B0D-C52A-DA4A-A033-13334A327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2/19/20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06DCB-78FB-5541-936B-BABAAAC4B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DB12E-C9DC-A64F-93A7-777A8C9DC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5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3B0CF-A361-9742-94D6-E2E6437C9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E9938-B630-6846-A655-64D752F50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DAD757-F326-8E4C-AD5C-3262960E6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52EEDF-7A39-7048-A2D4-51AC13955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804BBB-7B73-1240-99DE-0CEC5D13A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C538FC-86AE-1148-BB99-AC5E9D640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2/19/20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9B986-5B35-7548-BAE1-655B27A0B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68927A-75FA-1848-AF76-855C7F0F5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9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4FFDB-6E7A-654B-9637-CD48FE296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7BDC82-9A64-754F-B33B-924D45507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2/19/20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E94FF-46C7-334F-8165-294D827BA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E81C6D-6762-B340-9441-DD239F429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4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2DFEF5-90CA-784B-B081-CE492C691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2/19/20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F8067E-5891-B642-9245-7943A2B83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24E76F-EC09-D54D-8487-C2E3B1A0F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9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5AD74-E9B0-4346-94BE-A4B5AF169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BDC08-3CA0-DE43-AB73-6D5D5F765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31BF8-09FC-F340-92E6-905C8F4BEA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6BD953-DA6E-694C-8F38-A164C654A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2/19/20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1F85C-CC3E-754E-8830-1DAC5A57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630CF-8EE3-C94F-A855-B9FCFE7F2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6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DCFF1-4783-DD40-A907-5603ED61B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071F15-8353-314F-879A-F531ED3FF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87ADF-6161-DD45-AA0E-E4F6E2A17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771FA9-05B5-0D43-9F22-A38F4DD2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2/19/20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E34D8-72BB-224F-927A-F5D302693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2B4A3-5A35-EB47-909F-5B66D2B2F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5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8736B2-F4EA-1047-A71D-833A9041E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B1BFA-670C-C345-9AF9-064CEAF68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6B615-AB2D-6241-B356-565E759EE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6F9A-8C06-F341-88E6-B209E3EA2A65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1ABD4-A93A-2F49-995A-4FE3B1612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3929E-7766-A448-99FE-FEB4B0191F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B083C-9DE8-AE4A-9344-2B5B29D98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0513" y="1084485"/>
            <a:ext cx="6172782" cy="4689030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4800" dirty="0">
                <a:latin typeface="Herculanum" panose="02000505000000020004" pitchFamily="2" charset="77"/>
              </a:rPr>
              <a:t>The Epistle to the </a:t>
            </a:r>
            <a:r>
              <a:rPr lang="en-US" sz="11500" b="1" dirty="0">
                <a:latin typeface="Herculanum" panose="02000505000000020004" pitchFamily="2" charset="77"/>
              </a:rPr>
              <a:t>Romans</a:t>
            </a:r>
            <a:endParaRPr lang="en-US" sz="6600" b="1" dirty="0">
              <a:latin typeface="Herculanum" panose="02000505000000020004" pitchFamily="2" charset="77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large stone building&#10;&#10;Description automatically generated">
            <a:extLst>
              <a:ext uri="{FF2B5EF4-FFF2-40B4-BE49-F238E27FC236}">
                <a16:creationId xmlns:a16="http://schemas.microsoft.com/office/drawing/2014/main" id="{8CA5A199-C536-4246-B2FA-08D119854B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534" r="27832" b="-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A57B12-4578-5A4F-8457-0137BB5F6F86}"/>
              </a:ext>
            </a:extLst>
          </p:cNvPr>
          <p:cNvSpPr txBox="1"/>
          <p:nvPr/>
        </p:nvSpPr>
        <p:spPr>
          <a:xfrm>
            <a:off x="6879807" y="5557837"/>
            <a:ext cx="39141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Herculanum" panose="02000505000000020004" pitchFamily="2" charset="77"/>
              </a:rPr>
              <a:t>Chapter 8</a:t>
            </a:r>
          </a:p>
        </p:txBody>
      </p:sp>
    </p:spTree>
    <p:extLst>
      <p:ext uri="{BB962C8B-B14F-4D97-AF65-F5344CB8AC3E}">
        <p14:creationId xmlns:p14="http://schemas.microsoft.com/office/powerpoint/2010/main" val="1710094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00B9-E08F-4741-A79A-2551020A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7152"/>
            <a:ext cx="10515600" cy="15621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Freedom, Heirship, Hope,           and Love in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484E0-DB0B-9849-AEA7-FE52F63DC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" y="1504948"/>
            <a:ext cx="12011025" cy="519589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Freedom in Christ (vv. 1-11)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Heirs with Christ (vv. 12-17)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Hope in Christ (vv. 18-30)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Love of God in Christ (vv. 31-39)</a:t>
            </a:r>
          </a:p>
        </p:txBody>
      </p:sp>
    </p:spTree>
    <p:extLst>
      <p:ext uri="{BB962C8B-B14F-4D97-AF65-F5344CB8AC3E}">
        <p14:creationId xmlns:p14="http://schemas.microsoft.com/office/powerpoint/2010/main" val="309981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no condemnation to those in Christ (v. 1a)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do not walk according to the flesh (v. 1b)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according to the spirit.      (v. 1c)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law of the Spirit of life frees from the law of sin and death.     (v. 2)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the law could not do due to the weakness of flesh (v. 3a)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dirty="0">
                <a:solidFill>
                  <a:schemeClr val="bg1"/>
                </a:solidFill>
              </a:rPr>
              <a:t>Freedom in Christ (vv. 1-11)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lphaLcPeriod" startAt="2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did by sending His Son in the flesh, on account of sin:    (v. 3b)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condemned sin in the flesh (v. 3c)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fulfill the righteous requirement of the law in those who walk according to the spirit. (v. 4)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Freedom, Heirship, Hope,           and Love in Christ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3738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3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 who live to the flesh set their minds on the flesh, but those who live to the spirit, the spirit. (v. 5)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Carnal mindedness is death, but spiritual mindedness is life and peace. (v. 6)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carnal mind is enmity against God (v. 7a)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not subject to God’s law, nor can it be. (v. 7b)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 in the flesh cannot please God. (v. 8)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dirty="0">
                <a:solidFill>
                  <a:schemeClr val="bg1"/>
                </a:solidFill>
              </a:rPr>
              <a:t>Freedom in Christ (vv. 1-11)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lphaLcPeriod" startAt="3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are in the spirit if the Spirit of God dwells in you. (v. 9a)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do not have the Spirit of Christ, you are not His. (v. 9b)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Christ is in you (v. 10a)</a:t>
            </a:r>
          </a:p>
          <a:p>
            <a:pPr lvl="3"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body is dead because of sin (v. 10b)</a:t>
            </a:r>
          </a:p>
          <a:p>
            <a:pPr lvl="3"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spirit is life because of righteousness. (v. 10c)</a:t>
            </a:r>
          </a:p>
          <a:p>
            <a:pPr lvl="3"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Spirit of Him who raised Jesus from the dead is in you He will also give life to your mortal bodies through His Spirit in you. (v. 11)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Freedom, Heirship, Hope,           and Love in Christ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4759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debtors—not to live to the flesh. (v. 12)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live to the flesh you will die (v. 13a)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by the spirit you put to death the deeds of the body you will live. (v. 13b)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n-US" sz="3600" dirty="0">
                <a:solidFill>
                  <a:schemeClr val="bg1"/>
                </a:solidFill>
              </a:rPr>
              <a:t>Heirs with Christ (vv. 12-17)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2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 led by the Spirit of God are sons of God. (v. 14)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did not receive the spirit of bondage, but the spirit of adoption. (v. 15)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Spirit Himself bears witness with our spirit that we are children of God (v. 16)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heirs of God with Christ     (v. 17a)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 suffer with Him, that we may be glorified together.         (v. 17b)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Freedom, Heirship, Hope,           and Love in Christ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7570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sufferings of the present are not comparable to the glory to be revealed in us. (v. 18)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expectation of the creation waits for the revealing of the sons of God. (v. 19)</a:t>
            </a:r>
          </a:p>
          <a:p>
            <a:pPr marL="742950" lvl="1" indent="-285750">
              <a:spcBef>
                <a:spcPts val="0"/>
              </a:spcBef>
              <a:buFont typeface="+mj-lt"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subjected the creation to futility in hope. (v. 20)</a:t>
            </a:r>
          </a:p>
          <a:p>
            <a:pPr marL="1485900" lvl="2" indent="-571500"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creation will be delivered from the bondage of corruption. (v. 21a)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n-US" sz="3600" dirty="0">
                <a:solidFill>
                  <a:schemeClr val="bg1"/>
                </a:solidFill>
              </a:rPr>
              <a:t>Hope in Christ (vv. 18-30)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1428750" lvl="2" indent="-514350">
              <a:spcBef>
                <a:spcPts val="0"/>
              </a:spcBef>
              <a:buFont typeface="+mj-lt"/>
              <a:buAutoNum type="romanLcPeriod" startAt="2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Into the glorious liberty of the children of God. (v. 21b)</a:t>
            </a: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lphaLcPeriod" startAt="3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creation groans and labors with birth pangs. (v. 22)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 who have the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firstfruits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Spirit do the same, waiting for the adoption. (v. 23)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we were saved in this hope, but hope is not seen.    (v. 24)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Hope causes perseverance.    (v. 25)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Freedom, Heirship, Hope,           and Love in Christ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6653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2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spirit helps in our weaknesses. (v. 26a)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do not know what we should pray for. (v. 26b)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spirit Himself (itself) makes intercession with unutterable groanings. (v. 26c)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who searches the hearts knows the mind of the spirit.       (v. 27a)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intercedes for the saints according to God’s will. (v. 27b)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n-US" sz="3600" dirty="0">
                <a:solidFill>
                  <a:schemeClr val="bg1"/>
                </a:solidFill>
              </a:rPr>
              <a:t>Hope in Christ (vv. 18-30)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3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things work together for good to those who love God and are the called according to His purpose.       (v. 28)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Whom He foreknew, He predestined to be conformed to the image of His Son. (v. 29)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Whom He predestined, He called (v. 30a)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Whom He called, He justified        (v. 30b)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Whom He justified, He glorified.    (v. 30c)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Freedom, Heirship, Hope,           and Love in Christ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8392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then shall we say to these things? (v. 31a)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God is for us, who can be against us? (v. 31b)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who did not spare His own Son, how shall He not freely give us all things? (v. 32)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shall bring a charge against us? God justifies. (v. 33)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shall condemn? Christ makes intercession for us. (v. 34)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4"/>
            </a:pPr>
            <a:r>
              <a:rPr lang="en-US" sz="3600" dirty="0">
                <a:solidFill>
                  <a:schemeClr val="bg1"/>
                </a:solidFill>
              </a:rPr>
              <a:t>Love of God in Christ (vv. 31-39)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lphaLcPeriod" startAt="5"/>
            </a:pPr>
            <a:r>
              <a:rPr lang="en-US" sz="2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shall separate us from the love of Christ? (v. 35a)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Shall tribulation, distress, persecution, famine, nakedness, peril, sword? (v. 35b)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it is written: "For Your sake we are killed all day long; We are accounted as sheep for the slaughter." (v. 36)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2"/>
            </a:pPr>
            <a:r>
              <a:rPr lang="en-US" sz="2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all these things we are more than conquerors through Him. (v. 37)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Nothing can separate us from the love of God in Christ. (vv. 38-39)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Freedom, Heirship, Hope,           and Love in Christ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6321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00B9-E08F-4741-A79A-2551020A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7152"/>
            <a:ext cx="10515600" cy="15621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Freedom, Heirship, Hope,           and Love in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484E0-DB0B-9849-AEA7-FE52F63DC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" y="1504948"/>
            <a:ext cx="12011025" cy="519589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Freedom in Christ (vv. 1-11)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Heirs with Christ (vv. 12-17)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Hope in Christ (vv. 18-30)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Love of God in Christ (vv. 31-39)</a:t>
            </a:r>
          </a:p>
        </p:txBody>
      </p:sp>
    </p:spTree>
    <p:extLst>
      <p:ext uri="{BB962C8B-B14F-4D97-AF65-F5344CB8AC3E}">
        <p14:creationId xmlns:p14="http://schemas.microsoft.com/office/powerpoint/2010/main" val="39610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1161</Words>
  <Application>Microsoft Macintosh PowerPoint</Application>
  <PresentationFormat>Widescreen</PresentationFormat>
  <Paragraphs>81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Herculanum</vt:lpstr>
      <vt:lpstr>Office Theme</vt:lpstr>
      <vt:lpstr>The Epistle to the Romans</vt:lpstr>
      <vt:lpstr>Freedom, Heirship, Hope,           and Love in Christ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Freedom, Heirship, Hope,           and Love in Christ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Epistle to the Romans</dc:title>
  <dc:creator>Jeremiah Cox</dc:creator>
  <cp:lastModifiedBy>Jeremiah Cox</cp:lastModifiedBy>
  <cp:revision>30</cp:revision>
  <dcterms:created xsi:type="dcterms:W3CDTF">2019-08-02T15:06:58Z</dcterms:created>
  <dcterms:modified xsi:type="dcterms:W3CDTF">2020-02-19T21:54:06Z</dcterms:modified>
</cp:coreProperties>
</file>