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13"/>
  </p:normalViewPr>
  <p:slideViewPr>
    <p:cSldViewPr snapToGrid="0" snapToObjects="1">
      <p:cViewPr varScale="1">
        <p:scale>
          <a:sx n="115" d="100"/>
          <a:sy n="115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0B4-FF35-E541-B123-3B5ABB4FE63A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C5876-24EE-F442-8504-2DDEA9DB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C5876-24EE-F442-8504-2DDEA9DBFA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3545-0378-D841-B2B3-617BADB1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73368-99BA-814E-B87C-57B5B7A4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089B-D158-0A4D-BC4E-A11E762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CDBBE-66DD-9A43-97B5-CDA06491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876B-55D2-304A-9876-65FE2188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F59-2C74-4841-B700-2C2F0A3A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2B819-E49D-4541-836C-2FC06122E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FB67D-7FBC-7848-9DDD-4566820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A0FC-F87E-C246-B069-0EADD8D8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FF29-F29F-F041-B115-96B19C24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5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9CC8AB-9BB7-A242-ABD8-5E7BBFFF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2B1A8-EF43-6D41-BA2A-374198C2B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A5EC-BD4C-6141-A38F-41B8F489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2E343-0859-A144-AD94-66FD18C9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C351D-425D-E44B-8A10-F3617EC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A403-9FEA-0749-BFE0-BBEF1662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CAF9-2DAA-4849-AF72-4A776556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FB08E-EECD-F94E-9E83-66337526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5D6-2CB7-794E-A458-FA5B2CF3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64D5-BB46-9A43-80FD-C390C770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BAD6C-FFBA-3F4F-AB96-14F2C705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71FDF-F0D6-7B4D-9654-828A6C35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06A-525A-EF40-A842-866289C78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6DAC-95B3-1B41-B2E6-5424E8A1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87AA9-98C3-AE4A-A1C5-75966CA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6664-6D59-164F-ADAB-A57987D8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4009-D4F5-724A-8DD8-1E9E394E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D43C8-CA8F-874A-B7B1-1574A4EF8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5B0D-C52A-DA4A-A033-13334A32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06DCB-78FB-5541-936B-BABAAAC4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DB12E-C9DC-A64F-93A7-777A8C9D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B0CF-A361-9742-94D6-E2E6437C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E9938-B630-6846-A655-64D752F50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AD757-F326-8E4C-AD5C-3262960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2EEDF-7A39-7048-A2D4-51AC13955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04BBB-7B73-1240-99DE-0CEC5D13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C538FC-86AE-1148-BB99-AC5E9D64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9B986-5B35-7548-BAE1-655B27A0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8927A-75FA-1848-AF76-855C7F0F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FFDB-6E7A-654B-9637-CD48FE2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BDC82-9A64-754F-B33B-924D455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E94FF-46C7-334F-8165-294D827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81C6D-6762-B340-9441-DD239F42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DFEF5-90CA-784B-B081-CE492C69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8067E-5891-B642-9245-7943A2B8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4E76F-EC09-D54D-8487-C2E3B1A0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D74-E9B0-4346-94BE-A4B5AF16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DC08-3CA0-DE43-AB73-6D5D5F76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31BF8-09FC-F340-92E6-905C8F4B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D953-DA6E-694C-8F38-A164C654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1F85C-CC3E-754E-8830-1DAC5A57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30CF-8EE3-C94F-A855-B9FCFE7F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CFF1-4783-DD40-A907-5603ED61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71F15-8353-314F-879A-F531ED3FF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7ADF-6161-DD45-AA0E-E4F6E2A17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71FA9-05B5-0D43-9F22-A38F4DD2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E34D8-72BB-224F-927A-F5D30269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2B4A3-5A35-EB47-909F-5B66D2B2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5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736B2-F4EA-1047-A71D-833A9041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B1BFA-670C-C345-9AF9-064CEAF68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6B615-AB2D-6241-B356-565E759EE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6F9A-8C06-F341-88E6-B209E3EA2A65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BD4-A93A-2F49-995A-4FE3B1612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3929E-7766-A448-99FE-FEB4B0191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A116-E490-A24B-AFD3-FAD586561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083C-9DE8-AE4A-9344-2B5B29D9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513" y="1084485"/>
            <a:ext cx="6172782" cy="4689030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dirty="0">
                <a:latin typeface="Herculanum" panose="02000505000000020004" pitchFamily="2" charset="77"/>
              </a:rPr>
              <a:t>The Epistle to the </a:t>
            </a:r>
            <a:r>
              <a:rPr lang="en-US" sz="11500" b="1" dirty="0">
                <a:latin typeface="Herculanum" panose="02000505000000020004" pitchFamily="2" charset="77"/>
              </a:rPr>
              <a:t>Romans</a:t>
            </a:r>
            <a:endParaRPr lang="en-US" sz="6600" b="1" dirty="0">
              <a:latin typeface="Herculanum" panose="02000505000000020004" pitchFamily="2" charset="77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stone building&#10;&#10;Description automatically generated">
            <a:extLst>
              <a:ext uri="{FF2B5EF4-FFF2-40B4-BE49-F238E27FC236}">
                <a16:creationId xmlns:a16="http://schemas.microsoft.com/office/drawing/2014/main" id="{8CA5A199-C536-4246-B2FA-08D1198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34" r="27832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A57B12-4578-5A4F-8457-0137BB5F6F86}"/>
              </a:ext>
            </a:extLst>
          </p:cNvPr>
          <p:cNvSpPr txBox="1"/>
          <p:nvPr/>
        </p:nvSpPr>
        <p:spPr>
          <a:xfrm>
            <a:off x="6879807" y="5557837"/>
            <a:ext cx="3914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Herculanum" panose="02000505000000020004" pitchFamily="2" charset="77"/>
              </a:rPr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1710094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Reply                                 and God’s Sovereignty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Sorrow for Israel (vv. 1-5)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First Objection – God is Unfaithful (vv. 6-13)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Second Objection – God is Unrighteous (vv. 14-18)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Third Objection – God is Unfair (vv. 19-33)</a:t>
            </a:r>
          </a:p>
        </p:txBody>
      </p:sp>
    </p:spTree>
    <p:extLst>
      <p:ext uri="{BB962C8B-B14F-4D97-AF65-F5344CB8AC3E}">
        <p14:creationId xmlns:p14="http://schemas.microsoft.com/office/powerpoint/2010/main" val="309981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has sorrow and grief in his heart. (vv. 1-2)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wishes that he could be accursed from Christ for his physical brethren – Jews. (v. 3)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physical Israel pertained the various blessings of the Old Covenant. (v. 4)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bg1"/>
                </a:solidFill>
              </a:rPr>
              <a:t>Paul’s Sorrow for Israel (vv. 1-5)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71550" lvl="1" indent="-514350">
              <a:spcBef>
                <a:spcPts val="0"/>
              </a:spcBef>
              <a:buFont typeface="+mj-lt"/>
              <a:buAutoNum type="alphaLcPeriod" startAt="2"/>
            </a:pPr>
            <a:r>
              <a:rPr lang="en-US" sz="3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physical Israel came the patriarchs, and most importantly, the Christ. (v. 5)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  <a:endParaRPr lang="en-US" sz="32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Reply                         and God’s Sovereignty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73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not that the word of God has taken no effect. (v. 6a)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not all Israel who are of Israel (v. 6b)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not all children because they are Abraham’s seed. (v. 7a)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seed is after Isaac.        (v. 7b)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children of God are not of flesh (v. 8a)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n-US" sz="3600" dirty="0">
                <a:solidFill>
                  <a:schemeClr val="bg1"/>
                </a:solidFill>
              </a:rPr>
              <a:t>Israel’s First Objection – God is Unfaithful (vv. 6-13)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children of the promise are the seed. (v. 8b)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of promise spoke of Sarah’s son. (v. 9)</a:t>
            </a:r>
          </a:p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Additionally, Rebecca conceived by Isaac. (v. 10)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choice of which child was not based on anything they had done. (v. 11)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chose the younger (Jacob), not the older (Esau).  (vv. </a:t>
            </a: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12-13)</a:t>
            </a:r>
            <a:r>
              <a:rPr lang="en-US" sz="280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Reply                         and God’s Sovereignty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1557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unrighteousness with God? Certainly not! (v. 14)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told Moses He would have mercy/compassion on whomever He chooses.        (v. 15).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is not according to any will or action of man, but of God’s choice. (v. 16)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 fontScale="92500"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3600" dirty="0">
                <a:solidFill>
                  <a:schemeClr val="bg1"/>
                </a:solidFill>
              </a:rPr>
              <a:t>Israel’s Second Objection – God is Unrighteous (vv. 14-18)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71550" lvl="1" indent="-514350">
              <a:spcBef>
                <a:spcPts val="0"/>
              </a:spcBef>
              <a:buFont typeface="+mj-lt"/>
              <a:buAutoNum type="alphaL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is also shown when God told Pharaoh He raised him up to show His power and declare His name in the earth. (v. 17)</a:t>
            </a:r>
          </a:p>
          <a:p>
            <a:pPr marL="514350" lvl="0" indent="-514350">
              <a:buFont typeface="+mj-lt"/>
              <a:buAutoNum type="alphaU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chooses who He shows mercy, and who He hardens.   (v. 18)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Reply                         and God’s Sovereignty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145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does He still find fault? For who has resisted His will? (v. 19)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you to reply against God? (v. 20a)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the thing formed say to him who formed it, "Why have you made me like this?"          (v. 20b)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Doesn’t the potter have the power to make vessels of honor and dishonor from the same lump? (v. 21)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3600" dirty="0">
                <a:solidFill>
                  <a:schemeClr val="bg1"/>
                </a:solidFill>
              </a:rPr>
              <a:t>Israel’s Third Objection – God is Unfair (vv. 19-33)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if God was longsuffering to the vessels of wrath to make His wrath and power known… (v. 22)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…and to make known His glory on the vessels of mercy, of those called, both Jews and Gentiles?    (vv. 23-24)?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prophets testify of this: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He says also in Hosea.        (vv. 25-26)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also cries out concerning Israel. (vv. 27-28)</a:t>
            </a:r>
          </a:p>
          <a:p>
            <a:pPr lvl="3">
              <a:spcBef>
                <a:spcPts val="0"/>
              </a:spcBef>
              <a:buFont typeface="+mj-lt"/>
              <a:buAutoNum type="arabicPeriod"/>
            </a:pPr>
            <a:r>
              <a:rPr lang="en-US" sz="2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as Isaiah said before.        (v. 29)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Reply                         and God’s Sovereignty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5936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DE9BD-3086-E94C-A05A-DE194856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" y="1862131"/>
            <a:ext cx="5883275" cy="4824419"/>
          </a:xfrm>
        </p:spPr>
        <p:txBody>
          <a:bodyPr>
            <a:no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shall we say then? (v. 30a)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Gentiles, who did not pursue righteousness, have attained to the righteousness of faith. (v. 30b)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BC3-A849-DE48-BB47-48B23F8A7F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7031" y="1038219"/>
            <a:ext cx="11241088" cy="823912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 startAt="4"/>
            </a:pPr>
            <a:r>
              <a:rPr lang="en-US" sz="3600" dirty="0">
                <a:solidFill>
                  <a:schemeClr val="bg1"/>
                </a:solidFill>
              </a:rPr>
              <a:t>Israel’s Third Objection – God is Unfair (vv. 19-33)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874DF-038E-E442-A3ED-E96013680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1862132"/>
            <a:ext cx="5883275" cy="4824418"/>
          </a:xfrm>
        </p:spPr>
        <p:txBody>
          <a:bodyPr>
            <a:noAutofit/>
          </a:bodyPr>
          <a:lstStyle/>
          <a:p>
            <a:pPr marL="971550" marR="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Israel, pursuing the law of righteousness, has not attained to the law of righteousness. (v. 31)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 Because they sought it by works, not by faith.    (v. 32a)</a:t>
            </a:r>
          </a:p>
          <a:p>
            <a:pPr lvl="2">
              <a:spcBef>
                <a:spcPts val="0"/>
              </a:spcBef>
              <a:buFont typeface="+mj-lt"/>
              <a:buAutoNum type="romanLcPeriod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For, as it is written, they stumbled at that stumbling stone, the Messiah.         (vv. 32b-33)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772614C-1F5B-9D45-AE48-DCFA76A03DA5}"/>
              </a:ext>
            </a:extLst>
          </p:cNvPr>
          <p:cNvSpPr txBox="1">
            <a:spLocks/>
          </p:cNvSpPr>
          <p:nvPr/>
        </p:nvSpPr>
        <p:spPr>
          <a:xfrm>
            <a:off x="838200" y="-57152"/>
            <a:ext cx="10515600" cy="156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Reply                         and God’s Sovereignty</a:t>
            </a:r>
            <a:endParaRPr lang="en-US" sz="5400" dirty="0">
              <a:solidFill>
                <a:schemeClr val="bg1"/>
              </a:solidFill>
              <a:latin typeface="Herculan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9310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40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00B9-E08F-4741-A79A-2551020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2"/>
            <a:ext cx="10515600" cy="1562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Herculanum" panose="02000505000000020004" pitchFamily="2" charset="77"/>
              </a:rPr>
              <a:t>Israel’s Reply                                 and God’s Sovereignty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84E0-DB0B-9849-AEA7-FE52F63DC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" y="1504948"/>
            <a:ext cx="12011025" cy="519589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Paul’s Sorrow for Israel (vv. 1-5)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First Objection – God is Unfaithful (vv. 6-13)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Second Objection – God is Unrighteous (vv. 14-18)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chemeClr val="bg1"/>
                </a:solidFill>
              </a:rPr>
              <a:t>Israel’s Third Objection – God is Unfair (vv. 19-33)</a:t>
            </a:r>
          </a:p>
        </p:txBody>
      </p:sp>
    </p:spTree>
    <p:extLst>
      <p:ext uri="{BB962C8B-B14F-4D97-AF65-F5344CB8AC3E}">
        <p14:creationId xmlns:p14="http://schemas.microsoft.com/office/powerpoint/2010/main" val="125277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776</Words>
  <Application>Microsoft Macintosh PowerPoint</Application>
  <PresentationFormat>Widescreen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Herculanum</vt:lpstr>
      <vt:lpstr>Office Theme</vt:lpstr>
      <vt:lpstr>The Epistle to the Romans</vt:lpstr>
      <vt:lpstr>Israel’s Reply                                 and God’s Sovereignty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Israel’s Reply                                 and God’s Sovereignty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Romans</dc:title>
  <dc:creator>Jeremiah Cox</dc:creator>
  <cp:lastModifiedBy>Jeremiah Cox</cp:lastModifiedBy>
  <cp:revision>34</cp:revision>
  <dcterms:created xsi:type="dcterms:W3CDTF">2019-08-02T15:06:58Z</dcterms:created>
  <dcterms:modified xsi:type="dcterms:W3CDTF">2020-04-15T22:25:07Z</dcterms:modified>
</cp:coreProperties>
</file>