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1404"/>
  </p:normalViewPr>
  <p:slideViewPr>
    <p:cSldViewPr snapToGrid="0" snapToObjects="1">
      <p:cViewPr varScale="1">
        <p:scale>
          <a:sx n="64" d="100"/>
          <a:sy n="64" d="100"/>
        </p:scale>
        <p:origin x="16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9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 Has Not Cast Away His People (vv. 1-10)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Fall, and the Gentile’s Salvation (vv. 11-32)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Praise for God’s Wisdom (vv. 33-36)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God cast away His people? Certainly not! (v. 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is an Israelite (v. 1b).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not cast away those He foreknew (v. 2a).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Elijah thought he was the only faithful one left (vv. 2b-3).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told him he had reserved 7,000 others for Himself (v. 4).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remnant according to the election of grace (v. 5).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God Has Not Cast Away His People (vv. 1-10)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by grace, no longer of works; otherwise grace is not grace      (v. 6a).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it is of works, no longer grace; otherwise work is not work       (v. 6b).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then? Israel has not obtained what it seeks (v. 7a).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elect have (v. 7b).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rest were blinded (v. 7c).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it is written: "God gave them a spirit of stupor, eyes and ears that should not see or hear." (v. 8)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David says: (Psalm 69:22-23) (vv. 9-10).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stumbled to fall? Certainly not (v. 11a)!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their fall salvation has come to the Gentiles (v. 11b).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their fall is riches for the world and for the Gentiles, how much more their fullness (v. 12)!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speaks to the Gentiles (v. 13).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provoke to jealousy the Jews and save some (v. 14).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Israel’s Fall, and the Gentile’s Salvation (vv. 11-32)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world was reconciled through their fall, how good will their acceptance be – life from the dead (v. 15).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4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</a:t>
            </a:r>
            <a:r>
              <a:rPr lang="en-US" sz="25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</a:t>
            </a: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holy, the lump is holy; If the root is holy, so are the branches (v. 16).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boast because you, a wild branch, were grafted in when the others were broken off (vv. 17-18a)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Remember, you do not support the root, the root supports you (v. 18b)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2929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say, "Branches were broken off that I might be grafted in." Well said. (vv. 19-20a)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broken off for unbelief, you stand by faith        (v. 20b)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haughty, but fear         (v. 20c).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did not spare the natural branches, He may not spare you (v. 21).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Israel’s Fall, and the Gentile’s Salvation (vv. 12-32)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goodness and severity of God (v. 22a):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fell – severity (v. 22b).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 you – goodness, if you continue in His goodness (v. 22c).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Otherwise you also will be cut off (v. 22d).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they do not continue in unbelief, will be grafted in (v. 23).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were a wild tree grafted in contrary to nature (v. 24a).</a:t>
            </a:r>
          </a:p>
          <a:p>
            <a:pPr lvl="4">
              <a:spcBef>
                <a:spcPts val="0"/>
              </a:spcBef>
              <a:buFont typeface="+mj-lt"/>
              <a:buAutoNum type="alphaLcPeriod"/>
            </a:pP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more will the natural branches be grafted into their own olive tree         (v. 24b)?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endParaRPr lang="en-US" sz="2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43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Ignorance of this mystery – that blindness to Israel happened until the fulness of the Gentiles has come – will cause a wise estimation of self (v. 25).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 all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will be saved, as it is written: "The Deliverer will come, turn away ungodliness from Jacob, and forgive sins” (vv. 26-27).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Israel’s Fall, and the Gentile’s Salvation (vv. 12-32)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the gospel they are enemies for your sake, but concerning the election they are beloved for the sake of the fathers (v. 28).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gifts and the calling of God are irrevocable (v. 29)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once disobedient to God, have obtained mercy through their disobedience (v. 30).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these have been disobedient, that through mercy shown you they may obtain mercy (v. 31).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committed them all to disobedience to have mercy on all  (v. 32).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0776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wisdom and knowledge are deep and rich (v. 33a)!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judgments and ways are unsearchable and past finding out   (v. 33b)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"Who knows His mind, and who can be His counselor?” (v. 34)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"Who has given to God that He has to repay?” (v. 35)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of Him and through Him and to Him are all things, to whom be glory forever. Amen. (v. 36)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Praise for God’s Wisdom (vv. 33-36)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191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is not Total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God Has Not Cast Away His People (vv. 1-10)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Fall, and the Gentile’s Salvation (vv. </a:t>
            </a:r>
            <a:r>
              <a:rPr lang="en-US" sz="3600" b="1">
                <a:solidFill>
                  <a:schemeClr val="bg1"/>
                </a:solidFill>
              </a:rPr>
              <a:t>11-32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Praise for God’s Wisdom (vv. 33-36)</a:t>
            </a:r>
          </a:p>
        </p:txBody>
      </p:sp>
    </p:spTree>
    <p:extLst>
      <p:ext uri="{BB962C8B-B14F-4D97-AF65-F5344CB8AC3E}">
        <p14:creationId xmlns:p14="http://schemas.microsoft.com/office/powerpoint/2010/main" val="37737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950</Words>
  <Application>Microsoft Macintosh PowerPoint</Application>
  <PresentationFormat>Widescreen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Herculanum</vt:lpstr>
      <vt:lpstr>Office Theme</vt:lpstr>
      <vt:lpstr>The Epistle to the Romans</vt:lpstr>
      <vt:lpstr>Israel’s Rejection is not Total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Israel’s Rejection is not Total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46</cp:revision>
  <dcterms:created xsi:type="dcterms:W3CDTF">2019-08-02T15:06:58Z</dcterms:created>
  <dcterms:modified xsi:type="dcterms:W3CDTF">2020-06-24T21:47:57Z</dcterms:modified>
</cp:coreProperties>
</file>