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4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82"/>
    <p:restoredTop sz="91427"/>
  </p:normalViewPr>
  <p:slideViewPr>
    <p:cSldViewPr snapToGrid="0" snapToObjects="1">
      <p:cViewPr varScale="1">
        <p:scale>
          <a:sx n="115" d="100"/>
          <a:sy n="115" d="100"/>
        </p:scale>
        <p:origin x="37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B5D0B4-FF35-E541-B123-3B5ABB4FE63A}" type="datetimeFigureOut">
              <a:rPr lang="en-US" smtClean="0"/>
              <a:t>7/8/20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EC5876-24EE-F442-8504-2DDEA9DBF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796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EC5876-24EE-F442-8504-2DDEA9DBFA3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861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63545-0378-D841-B2B3-617BADB133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173368-99BA-814E-B87C-57B5B7A481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1D089B-D158-0A4D-BC4E-A11E76220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7/8/20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2CDBBE-66DD-9A43-97B5-CDA064910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09876B-55D2-304A-9876-65FE21887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937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69F59-2C74-4841-B700-2C2F0A3A3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82B819-E49D-4541-836C-2FC06122EC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4FB67D-7FBC-7848-9DDD-456682013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7/8/20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00A0FC-F87E-C246-B069-0EADD8D8A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3BFF29-F29F-F041-B115-96B19C24F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159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9CC8AB-9BB7-A242-ABD8-5E7BBFFFC4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D2B1A8-EF43-6D41-BA2A-374198C2B4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C5A5EC-BD4C-6141-A38F-41B8F489A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7/8/20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B2E343-0859-A144-AD94-66FD18C9B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8C351D-425D-E44B-8A10-F3617EC4D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34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5A403-9FEA-0749-BFE0-BBEF16628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85CAF9-2DAA-4849-AF72-4A776556E6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0FB08E-EECD-F94E-9E83-663375269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7/8/20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C1A5D6-2CB7-794E-A458-FA5B2CF36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B964D5-BB46-9A43-80FD-C390C7701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233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BAD6C-FFBA-3F4F-AB96-14F2C7051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271FDF-F0D6-7B4D-9654-828A6C358D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68F06A-525A-EF40-A842-866289C78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7/8/20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726DAC-95B3-1B41-B2E6-5424E8A13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987AA9-98C3-AE4A-A1C5-75966CA45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431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96664-6D59-164F-ADAB-A57987D84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BD4009-D4F5-724A-8DD8-1E9E394EBC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7D43C8-CA8F-874A-B7B1-1574A4EF82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ED5B0D-C52A-DA4A-A033-13334A327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7/8/20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006DCB-78FB-5541-936B-BABAAAC4B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8DB12E-C9DC-A64F-93A7-777A8C9DC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655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3B0CF-A361-9742-94D6-E2E6437C9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AE9938-B630-6846-A655-64D752F505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DAD757-F326-8E4C-AD5C-3262960E68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52EEDF-7A39-7048-A2D4-51AC139552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B804BBB-7B73-1240-99DE-0CEC5D13A7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C538FC-86AE-1148-BB99-AC5E9D640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7/8/20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E9B986-5B35-7548-BAE1-655B27A0B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068927A-75FA-1848-AF76-855C7F0F5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696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4FFDB-6E7A-654B-9637-CD48FE296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7BDC82-9A64-754F-B33B-924D45507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7/8/20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2E94FF-46C7-334F-8165-294D827BA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E81C6D-6762-B340-9441-DD239F429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243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2DFEF5-90CA-784B-B081-CE492C691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7/8/20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F8067E-5891-B642-9245-7943A2B83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24E76F-EC09-D54D-8487-C2E3B1A0F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590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5AD74-E9B0-4346-94BE-A4B5AF169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FBDC08-3CA0-DE43-AB73-6D5D5F7654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631BF8-09FC-F340-92E6-905C8F4BEA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6BD953-DA6E-694C-8F38-A164C654A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7/8/20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61F85C-CC3E-754E-8830-1DAC5A579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1630CF-8EE3-C94F-A855-B9FCFE7F2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660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DCFF1-4783-DD40-A907-5603ED61B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071F15-8353-314F-879A-F531ED3FF7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E87ADF-6161-DD45-AA0E-E4F6E2A17A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771FA9-05B5-0D43-9F22-A38F4DD25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7/8/20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FE34D8-72BB-224F-927A-F5D302693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B2B4A3-5A35-EB47-909F-5B66D2B2F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657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8736B2-F4EA-1047-A71D-833A9041E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9B1BFA-670C-C345-9AF9-064CEAF68F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76B615-AB2D-6241-B356-565E759EEB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46F9A-8C06-F341-88E6-B209E3EA2A65}" type="datetimeFigureOut">
              <a:rPr lang="en-US" smtClean="0"/>
              <a:t>7/8/20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F1ABD4-A93A-2F49-995A-4FE3B1612C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53929E-7766-A448-99FE-FEB4B0191F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137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B083C-9DE8-AE4A-9344-2B5B29D988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50513" y="1084485"/>
            <a:ext cx="6172782" cy="4689030"/>
          </a:xfrm>
        </p:spPr>
        <p:txBody>
          <a:bodyPr anchor="b">
            <a:norm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en-US" sz="4800" dirty="0">
                <a:latin typeface="Herculanum" panose="02000505000000020004" pitchFamily="2" charset="77"/>
              </a:rPr>
              <a:t>The Epistle to the </a:t>
            </a:r>
            <a:r>
              <a:rPr lang="en-US" sz="11500" b="1" dirty="0">
                <a:latin typeface="Herculanum" panose="02000505000000020004" pitchFamily="2" charset="77"/>
              </a:rPr>
              <a:t>Romans</a:t>
            </a:r>
            <a:endParaRPr lang="en-US" sz="6600" b="1" dirty="0">
              <a:latin typeface="Herculanum" panose="02000505000000020004" pitchFamily="2" charset="77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large stone building&#10;&#10;Description automatically generated">
            <a:extLst>
              <a:ext uri="{FF2B5EF4-FFF2-40B4-BE49-F238E27FC236}">
                <a16:creationId xmlns:a16="http://schemas.microsoft.com/office/drawing/2014/main" id="{8CA5A199-C536-4246-B2FA-08D119854B2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534" r="27832" b="-1"/>
          <a:stretch/>
        </p:blipFill>
        <p:spPr>
          <a:xfrm>
            <a:off x="20" y="10"/>
            <a:ext cx="6024134" cy="685799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7A57B12-4578-5A4F-8457-0137BB5F6F86}"/>
              </a:ext>
            </a:extLst>
          </p:cNvPr>
          <p:cNvSpPr txBox="1"/>
          <p:nvPr/>
        </p:nvSpPr>
        <p:spPr>
          <a:xfrm>
            <a:off x="6879807" y="5557837"/>
            <a:ext cx="39141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Herculanum" panose="02000505000000020004" pitchFamily="2" charset="77"/>
              </a:rPr>
              <a:t>Chapter 12</a:t>
            </a:r>
          </a:p>
        </p:txBody>
      </p:sp>
    </p:spTree>
    <p:extLst>
      <p:ext uri="{BB962C8B-B14F-4D97-AF65-F5344CB8AC3E}">
        <p14:creationId xmlns:p14="http://schemas.microsoft.com/office/powerpoint/2010/main" val="17100941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40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800B9-E08F-4741-A79A-2551020AF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57152"/>
            <a:ext cx="10515600" cy="156210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Herculanum" panose="02000505000000020004" pitchFamily="2" charset="77"/>
              </a:rPr>
              <a:t>The Christian’s Response to the Mercies of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9484E0-DB0B-9849-AEA7-FE52F63DC5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487" y="1504948"/>
            <a:ext cx="12011025" cy="5195890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sz="3600" b="1" dirty="0">
                <a:solidFill>
                  <a:schemeClr val="bg1"/>
                </a:solidFill>
              </a:rPr>
              <a:t>A Call to Sacrificial Living (vv. 1-2)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3600" b="1" dirty="0">
                <a:solidFill>
                  <a:schemeClr val="bg1"/>
                </a:solidFill>
              </a:rPr>
              <a:t>A Call to Humility and Service in the Body (vv. 3-8)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3600" b="1" dirty="0">
                <a:solidFill>
                  <a:schemeClr val="bg1"/>
                </a:solidFill>
              </a:rPr>
              <a:t>A Call to Behave Like a Christian (vv. 9-21)</a:t>
            </a:r>
          </a:p>
        </p:txBody>
      </p:sp>
    </p:spTree>
    <p:extLst>
      <p:ext uri="{BB962C8B-B14F-4D97-AF65-F5344CB8AC3E}">
        <p14:creationId xmlns:p14="http://schemas.microsoft.com/office/powerpoint/2010/main" val="3099816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40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FDE9BD-3086-E94C-A05A-DE19485641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4300" y="1862131"/>
            <a:ext cx="5883275" cy="4824419"/>
          </a:xfrm>
        </p:spPr>
        <p:txBody>
          <a:bodyPr>
            <a:no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Paul, by the mercies of God, calls for the body to be presented as a living sacrifice (v. 1)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Holy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Acceptable to God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 reasonable service.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21BBC3-A849-DE48-BB47-48B23F8A7F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77031" y="1038219"/>
            <a:ext cx="11241088" cy="823912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sz="3600" dirty="0">
                <a:solidFill>
                  <a:schemeClr val="bg1"/>
                </a:solidFill>
              </a:rPr>
              <a:t>A Call to Sacrificial Living (vv. 1-2)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F874DF-038E-E442-A3ED-E960136806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1862132"/>
            <a:ext cx="5883275" cy="4824418"/>
          </a:xfrm>
        </p:spPr>
        <p:txBody>
          <a:bodyPr>
            <a:noAutofit/>
          </a:bodyPr>
          <a:lstStyle/>
          <a:p>
            <a:pPr marL="742950" marR="0" lvl="0" indent="-742950">
              <a:spcBef>
                <a:spcPts val="0"/>
              </a:spcBef>
              <a:spcAft>
                <a:spcPts val="0"/>
              </a:spcAft>
              <a:buFont typeface="+mj-lt"/>
              <a:buAutoNum type="alphaUcPeriod" startAt="2"/>
            </a:pP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not be conformed to this world. (v. 2a)</a:t>
            </a:r>
          </a:p>
          <a:p>
            <a:pPr marL="742950" marR="0" lvl="0" indent="-742950">
              <a:spcBef>
                <a:spcPts val="0"/>
              </a:spcBef>
              <a:spcAft>
                <a:spcPts val="0"/>
              </a:spcAft>
              <a:buFont typeface="+mj-lt"/>
              <a:buAutoNum type="alphaUcPeriod" startAt="2"/>
            </a:pP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 transformed by the renewing of your mind.       (v. 2b)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prove what is that good, acceptable, and perfect will of God. (v. 2c)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772614C-1F5B-9D45-AE48-DCFA76A03DA5}"/>
              </a:ext>
            </a:extLst>
          </p:cNvPr>
          <p:cNvSpPr txBox="1">
            <a:spLocks/>
          </p:cNvSpPr>
          <p:nvPr/>
        </p:nvSpPr>
        <p:spPr>
          <a:xfrm>
            <a:off x="838200" y="-57152"/>
            <a:ext cx="10515600" cy="156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en-US" sz="4800" b="1" dirty="0">
                <a:solidFill>
                  <a:schemeClr val="bg1"/>
                </a:solidFill>
                <a:latin typeface="Herculanum" panose="02000505000000020004" pitchFamily="2" charset="77"/>
              </a:rPr>
              <a:t>The Christian’s Response to the Mercies of God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rculanum" panose="02000505000000020004" pitchFamily="2" charset="77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40656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40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FDE9BD-3086-E94C-A05A-DE19485641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4300" y="1862131"/>
            <a:ext cx="5883275" cy="4824419"/>
          </a:xfrm>
        </p:spPr>
        <p:txBody>
          <a:bodyPr>
            <a:no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one should think of himself more highly than he ought to think (v. 3a)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Think soberly. (v. 3b)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 has dealt to each one a measure of faith. (v. 3c)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body has many members with different functions. (v. 4)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21BBC3-A849-DE48-BB47-48B23F8A7F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77031" y="1038219"/>
            <a:ext cx="11241088" cy="823912"/>
          </a:xfrm>
        </p:spPr>
        <p:txBody>
          <a:bodyPr>
            <a:normAutofit/>
          </a:bodyPr>
          <a:lstStyle/>
          <a:p>
            <a:pPr marL="857250" indent="-857250">
              <a:buFont typeface="+mj-lt"/>
              <a:buAutoNum type="romanUcPeriod" startAt="2"/>
            </a:pPr>
            <a:r>
              <a:rPr lang="en-US" sz="3600" dirty="0">
                <a:solidFill>
                  <a:schemeClr val="bg1"/>
                </a:solidFill>
              </a:rPr>
              <a:t>A Call to Humility and Service in the Body (vv. 3-8)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F874DF-038E-E442-A3ED-E960136806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1862132"/>
            <a:ext cx="5883275" cy="4824418"/>
          </a:xfrm>
        </p:spPr>
        <p:txBody>
          <a:bodyPr>
            <a:noAutofit/>
          </a:bodyPr>
          <a:lstStyle/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We, being many, are one body in Christ, and individually members of one another. (v. 5)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Having differing gifts, we are to use them (v. 6a)</a:t>
            </a:r>
          </a:p>
          <a:p>
            <a:pPr lvl="2">
              <a:spcBef>
                <a:spcPts val="0"/>
              </a:spcBef>
              <a:buFont typeface="+mj-lt"/>
              <a:buAutoNum type="romanLcPeriod"/>
            </a:pPr>
            <a:r>
              <a:rPr lang="en-US" sz="3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Prophecy, let us prophesy in proportion to our faith (v. 6b)</a:t>
            </a:r>
          </a:p>
          <a:p>
            <a:pPr lvl="2">
              <a:spcBef>
                <a:spcPts val="0"/>
              </a:spcBef>
              <a:buFont typeface="+mj-lt"/>
              <a:buAutoNum type="romanLcPeriod"/>
            </a:pPr>
            <a:r>
              <a:rPr lang="en-US" sz="3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Ministry, teaching, exhortation, giving liberally, leading with diligence, showing mercy with cheerfulness. (vv. 7-8)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772614C-1F5B-9D45-AE48-DCFA76A03DA5}"/>
              </a:ext>
            </a:extLst>
          </p:cNvPr>
          <p:cNvSpPr txBox="1">
            <a:spLocks/>
          </p:cNvSpPr>
          <p:nvPr/>
        </p:nvSpPr>
        <p:spPr>
          <a:xfrm>
            <a:off x="838200" y="-57152"/>
            <a:ext cx="10515600" cy="156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en-US" sz="4800" b="1" dirty="0">
                <a:solidFill>
                  <a:schemeClr val="bg1"/>
                </a:solidFill>
                <a:latin typeface="Herculanum" panose="02000505000000020004" pitchFamily="2" charset="77"/>
              </a:rPr>
              <a:t>The Christian’s Response to the Mercies of God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rculanum" panose="02000505000000020004" pitchFamily="2" charset="77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76301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40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FDE9BD-3086-E94C-A05A-DE19485641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4300" y="1862131"/>
            <a:ext cx="5883275" cy="4824419"/>
          </a:xfrm>
        </p:spPr>
        <p:txBody>
          <a:bodyPr>
            <a:no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29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Love without hypocrisy. Abhor evil. Cling to good. (v. 9)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9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Show brotherly love and give preference to one another.        (v. 10)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9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 lagging in diligence, fervent in spirit, serving the Lord. (v. 11)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9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Rejoicing in hope, patient in tribulation, continuing steadfastly in prayer. (v. 12)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9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Distributing to the needs of the saints, given to hospitality. (v. 13)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21BBC3-A849-DE48-BB47-48B23F8A7F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77031" y="1038219"/>
            <a:ext cx="11241088" cy="823912"/>
          </a:xfrm>
        </p:spPr>
        <p:txBody>
          <a:bodyPr>
            <a:normAutofit/>
          </a:bodyPr>
          <a:lstStyle/>
          <a:p>
            <a:pPr marL="857250" indent="-857250">
              <a:buFont typeface="+mj-lt"/>
              <a:buAutoNum type="romanUcPeriod" startAt="3"/>
            </a:pPr>
            <a:r>
              <a:rPr lang="en-US" sz="3600" dirty="0">
                <a:solidFill>
                  <a:schemeClr val="bg1"/>
                </a:solidFill>
              </a:rPr>
              <a:t>A Call to Behave Like a Christian (vv. 9-21)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F874DF-038E-E442-A3ED-E960136806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1862132"/>
            <a:ext cx="5883275" cy="4824418"/>
          </a:xfrm>
        </p:spPr>
        <p:txBody>
          <a:bodyPr>
            <a:noAutofit/>
          </a:bodyPr>
          <a:lstStyle/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 startAt="2"/>
            </a:pPr>
            <a:r>
              <a:rPr lang="en-US" sz="29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Bless those who persecute you; bless and do not curse. (v. 14)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UcPeriod" startAt="2"/>
            </a:pPr>
            <a:r>
              <a:rPr lang="en-US" sz="29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Rejoice with those who rejoice, and weep with those who weep. (v. 15)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9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 of the same mind toward one another. (v. 16a)</a:t>
            </a:r>
          </a:p>
          <a:p>
            <a:pPr lvl="2">
              <a:spcBef>
                <a:spcPts val="0"/>
              </a:spcBef>
              <a:buFont typeface="+mj-lt"/>
              <a:buAutoNum type="romanLcPeriod"/>
            </a:pPr>
            <a:r>
              <a:rPr lang="en-US" sz="29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not set your mind on high things, but associate with the humble. (v. 16b)</a:t>
            </a:r>
          </a:p>
          <a:p>
            <a:pPr lvl="2">
              <a:spcBef>
                <a:spcPts val="0"/>
              </a:spcBef>
              <a:buFont typeface="+mj-lt"/>
              <a:buAutoNum type="romanLcPeriod"/>
            </a:pPr>
            <a:r>
              <a:rPr lang="en-US" sz="29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not be wise in your own opinion. (v. 16c)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772614C-1F5B-9D45-AE48-DCFA76A03DA5}"/>
              </a:ext>
            </a:extLst>
          </p:cNvPr>
          <p:cNvSpPr txBox="1">
            <a:spLocks/>
          </p:cNvSpPr>
          <p:nvPr/>
        </p:nvSpPr>
        <p:spPr>
          <a:xfrm>
            <a:off x="838200" y="-57152"/>
            <a:ext cx="10515600" cy="156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en-US" sz="4800" b="1" dirty="0">
                <a:solidFill>
                  <a:schemeClr val="bg1"/>
                </a:solidFill>
                <a:latin typeface="Herculanum" panose="02000505000000020004" pitchFamily="2" charset="77"/>
              </a:rPr>
              <a:t>The Christian’s Response to the Mercies of God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rculanum" panose="02000505000000020004" pitchFamily="2" charset="77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85096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40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FDE9BD-3086-E94C-A05A-DE19485641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4300" y="1862131"/>
            <a:ext cx="5883275" cy="4824419"/>
          </a:xfrm>
        </p:spPr>
        <p:txBody>
          <a:bodyPr>
            <a:noAutofit/>
          </a:bodyPr>
          <a:lstStyle/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 startAt="4"/>
            </a:pPr>
            <a:r>
              <a:rPr lang="en-US" sz="3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Repay no one evil for evil. (v. 17a)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Have regard for good things in the sight of all men. (v. 17b)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possible live peaceably with all men. (v. 18)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not avenge self, but give place to wrath. (v. 19a)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21BBC3-A849-DE48-BB47-48B23F8A7F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77031" y="1038219"/>
            <a:ext cx="11241088" cy="823912"/>
          </a:xfrm>
        </p:spPr>
        <p:txBody>
          <a:bodyPr>
            <a:normAutofit/>
          </a:bodyPr>
          <a:lstStyle/>
          <a:p>
            <a:pPr marL="857250" indent="-857250">
              <a:buFont typeface="+mj-lt"/>
              <a:buAutoNum type="romanUcPeriod" startAt="3"/>
            </a:pPr>
            <a:r>
              <a:rPr lang="en-US" sz="3600" dirty="0">
                <a:solidFill>
                  <a:schemeClr val="bg1"/>
                </a:solidFill>
              </a:rPr>
              <a:t>A Call to Behave Like a Christian (vv. 9-21)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F874DF-038E-E442-A3ED-E960136806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1862132"/>
            <a:ext cx="5883275" cy="4824418"/>
          </a:xfrm>
        </p:spPr>
        <p:txBody>
          <a:bodyPr>
            <a:noAutofit/>
          </a:bodyPr>
          <a:lstStyle/>
          <a:p>
            <a:pPr lvl="2">
              <a:spcBef>
                <a:spcPts val="0"/>
              </a:spcBef>
              <a:buFont typeface="+mj-lt"/>
              <a:buAutoNum type="romanLcPeriod"/>
            </a:pPr>
            <a:r>
              <a:rPr lang="en-US" sz="3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is written, "Vengeance is Mine, I will repay.” (v. 19b)</a:t>
            </a:r>
          </a:p>
          <a:p>
            <a:pPr lvl="2">
              <a:spcBef>
                <a:spcPts val="0"/>
              </a:spcBef>
              <a:buFont typeface="+mj-lt"/>
              <a:buAutoNum type="romanLcPeriod"/>
            </a:pPr>
            <a:r>
              <a:rPr lang="en-US" sz="3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"If your enemy is hungry, feed him; If he is thirsty, give him a drink; For in so doing you will heap coals of fire on his head." (v. 20)</a:t>
            </a:r>
          </a:p>
          <a:p>
            <a:pPr lvl="2">
              <a:spcBef>
                <a:spcPts val="0"/>
              </a:spcBef>
              <a:buFont typeface="+mj-lt"/>
              <a:buAutoNum type="romanLcPeriod"/>
            </a:pPr>
            <a:r>
              <a:rPr lang="en-US" sz="3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not be overcome by evil, overcome evil with good.       (v. 21)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772614C-1F5B-9D45-AE48-DCFA76A03DA5}"/>
              </a:ext>
            </a:extLst>
          </p:cNvPr>
          <p:cNvSpPr txBox="1">
            <a:spLocks/>
          </p:cNvSpPr>
          <p:nvPr/>
        </p:nvSpPr>
        <p:spPr>
          <a:xfrm>
            <a:off x="838200" y="-57152"/>
            <a:ext cx="10515600" cy="156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en-US" sz="4800" b="1" dirty="0">
                <a:solidFill>
                  <a:schemeClr val="bg1"/>
                </a:solidFill>
                <a:latin typeface="Herculanum" panose="02000505000000020004" pitchFamily="2" charset="77"/>
              </a:rPr>
              <a:t>The Christian’s Response to the Mercies of God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rculanum" panose="02000505000000020004" pitchFamily="2" charset="77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3406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40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800B9-E08F-4741-A79A-2551020AF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57152"/>
            <a:ext cx="10515600" cy="156210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Herculanum" panose="02000505000000020004" pitchFamily="2" charset="77"/>
              </a:rPr>
              <a:t>The Christian’s Response to the Mercies of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9484E0-DB0B-9849-AEA7-FE52F63DC5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487" y="1504948"/>
            <a:ext cx="12011025" cy="5195890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sz="3600" b="1" dirty="0">
                <a:solidFill>
                  <a:schemeClr val="bg1"/>
                </a:solidFill>
              </a:rPr>
              <a:t>A Call to Sacrificial Living (vv. 1-2)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3600" b="1" dirty="0">
                <a:solidFill>
                  <a:schemeClr val="bg1"/>
                </a:solidFill>
              </a:rPr>
              <a:t>A Call to Humility and Service in the Body (vv. 3-8)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3600" b="1" dirty="0">
                <a:solidFill>
                  <a:schemeClr val="bg1"/>
                </a:solidFill>
              </a:rPr>
              <a:t>A Call to Behave Like a Christian (vv. 9-21)</a:t>
            </a:r>
          </a:p>
        </p:txBody>
      </p:sp>
    </p:spTree>
    <p:extLst>
      <p:ext uri="{BB962C8B-B14F-4D97-AF65-F5344CB8AC3E}">
        <p14:creationId xmlns:p14="http://schemas.microsoft.com/office/powerpoint/2010/main" val="1987714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685</Words>
  <Application>Microsoft Macintosh PowerPoint</Application>
  <PresentationFormat>Widescreen</PresentationFormat>
  <Paragraphs>51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Herculanum</vt:lpstr>
      <vt:lpstr>Office Theme</vt:lpstr>
      <vt:lpstr>The Epistle to the Romans</vt:lpstr>
      <vt:lpstr>The Christian’s Response to the Mercies of God</vt:lpstr>
      <vt:lpstr>PowerPoint Presentation</vt:lpstr>
      <vt:lpstr>PowerPoint Presentation</vt:lpstr>
      <vt:lpstr>PowerPoint Presentation</vt:lpstr>
      <vt:lpstr>PowerPoint Presentation</vt:lpstr>
      <vt:lpstr>The Christian’s Response to the Mercies of God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Epistle to the Romans</dc:title>
  <dc:creator>Jeremiah Cox</dc:creator>
  <cp:lastModifiedBy>Jeremiah Cox</cp:lastModifiedBy>
  <cp:revision>50</cp:revision>
  <dcterms:created xsi:type="dcterms:W3CDTF">2019-08-02T15:06:58Z</dcterms:created>
  <dcterms:modified xsi:type="dcterms:W3CDTF">2020-07-08T19:31:31Z</dcterms:modified>
</cp:coreProperties>
</file>