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502020204030204" pitchFamily="34" charset="0"/>
      <p:regular r:id="rId19"/>
      <p:italic r:id="rId20"/>
    </p:embeddedFont>
    <p:embeddedFont>
      <p:font typeface="Light Brighter" panose="02000500000000000000" pitchFamily="2" charset="0"/>
      <p:regular r:id="rId21"/>
    </p:embeddedFont>
    <p:embeddedFont>
      <p:font typeface="LOVES" panose="02000500000000000000" pitchFamily="2" charset="0"/>
      <p:regular r:id="rId22"/>
    </p:embeddedFont>
    <p:embeddedFont>
      <p:font typeface="MODERNSPACE" panose="02000503000000000000" pitchFamily="2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11F3-2795-D344-A734-4B210CED1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56E48-9969-0C45-A23D-DB9B6873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FC1D2-AD9B-724C-93FD-5AA562BF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9F43-2E17-0C4C-B839-88080B57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BB84-5CB8-FC4D-B4C3-491BA603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5AA4-AE36-6544-B5AE-43A00692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CB937-01B9-C740-811A-B5EADC248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C8C6-E810-FC45-89BE-47A4BEA4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C4C19-F3F6-AA49-99C8-C891B693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09D21-DCB7-824F-ACE6-C52963BE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AA97D-C928-E649-81C2-52EF1DD62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D327-1B75-FF45-8202-D4F18C838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075F-DB55-D344-9A4F-6C2F2515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61E0-9A9A-C04C-BCF0-D0C38049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5032-53C2-4747-9696-ECE8E644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8A0-791A-E34C-819E-D023F85D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1423-575A-7947-959F-F60E39CA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30CF-2138-BB44-9E74-FCC42940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BEEF-AEAA-BF41-A27B-9102335E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9A22-5B05-3E43-B98C-E8B1564D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0142-74CA-C14F-BEBF-836B9C3B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95D68-5BBF-DD4E-9DC8-53C0698B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D171-2C12-1245-A421-76385615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F76EE-90F7-7542-9279-D45E3F5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2E9A-6150-0B4B-A4FE-1DAD2913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4C66-2831-5340-A42D-9D411043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E5E7-A2F2-8F4C-AF11-9113A38B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6E3A-9E06-D840-9A49-5D68C931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A6078-2AF6-FA48-8687-B2DDC059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003C-F6F2-B94E-A1C7-92E1CCBC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B5C97-4E3B-CB4E-BA2E-977B5007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D978-3804-9947-92AC-1AE58E59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6480-FD2A-BB4F-8B8B-140B58D2D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F0926-77EA-BC41-B154-43489C3D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8D2EC-C874-7C41-8DAE-FA2A844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707FC-6672-0D41-A176-63DFE0F58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52426-A954-8545-9192-EE06ED43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8/24/20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A459B-70AC-8C48-BEBD-0D6A96EA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57C66-5A1C-4444-8C5F-F7A5F445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7993-6250-8045-B596-7766354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48C98-7136-504E-975B-0C88D59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8/24/20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47F38-716B-8742-AE5A-9DF670F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D40A-B5CA-F74D-B211-B266E65B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99CC7-82F1-CA4A-9BCA-C7DE1512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8/24/20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1DD1C-07BF-5D47-9E92-A4F8B138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449FD-541F-7246-B437-227D588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88DD-B4D3-AC4E-A878-80C5B60D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ABC7-A985-BE41-AA94-0E534A58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5AED0-895B-4B42-8C69-365FF226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E504-ED7E-5B49-8212-39DB4D64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FE9F-4E94-3040-8F09-48990D72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820B-DA60-B847-913B-7A7DD4A2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EC03-6448-7F4C-A443-F61550D8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C4FE8-B508-A74A-8C8D-2B8809E4B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FF23C-FFAB-5E47-8C91-6C8AF636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41954-0121-D240-BABB-05C7B978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D95A9-338E-F047-B59F-5F67EB5B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DBC6A-F931-D645-B554-DE12A53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58DC4-47E0-5B40-A19C-30F6610F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3AD9F-5503-6A4C-931B-134DCBEF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9BC5-6D4B-4046-BDB2-2C80FB063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1972-E5B0-2842-8138-FEC49972E355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30C4-D234-2142-B2B9-FC83CE9E6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2989-8F59-A841-80C4-ABBBC4B8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D843-81C9-5F40-A21E-1984F57D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9163-4E99-4D49-980A-F9EAC25F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Growing in</a:t>
            </a:r>
            <a:r>
              <a:rPr lang="en-US" sz="5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8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Grace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Process of Growth in Grace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i="1" dirty="0">
                <a:solidFill>
                  <a:schemeClr val="bg1"/>
                </a:solidFill>
              </a:rPr>
              <a:t>2 Peter 1:2-4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</a:rPr>
              <a:t>The supply by God </a:t>
            </a:r>
            <a:r>
              <a:rPr lang="en-US" sz="3200" dirty="0">
                <a:solidFill>
                  <a:schemeClr val="bg1"/>
                </a:solidFill>
              </a:rPr>
              <a:t>– knowledge </a:t>
            </a:r>
            <a:r>
              <a:rPr lang="en-US" sz="3200" i="1" dirty="0">
                <a:solidFill>
                  <a:schemeClr val="bg1"/>
                </a:solidFill>
              </a:rPr>
              <a:t>(v. 2)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call and promise </a:t>
            </a:r>
            <a:r>
              <a:rPr lang="en-US" sz="3200" i="1" dirty="0">
                <a:solidFill>
                  <a:schemeClr val="bg1"/>
                </a:solidFill>
              </a:rPr>
              <a:t>(vv. 3b, 4) </a:t>
            </a:r>
            <a:r>
              <a:rPr lang="en-US" sz="3200" dirty="0">
                <a:solidFill>
                  <a:schemeClr val="bg1"/>
                </a:solidFill>
              </a:rPr>
              <a:t>– by glory and virtue, promises given.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Called by glory </a:t>
            </a:r>
            <a:r>
              <a:rPr lang="en-US" sz="3200" i="1" dirty="0">
                <a:solidFill>
                  <a:schemeClr val="bg1"/>
                </a:solidFill>
              </a:rPr>
              <a:t>(John 1:14) </a:t>
            </a:r>
            <a:r>
              <a:rPr lang="en-US" sz="3200" dirty="0">
                <a:solidFill>
                  <a:schemeClr val="bg1"/>
                </a:solidFill>
              </a:rPr>
              <a:t>and virtue </a:t>
            </a:r>
            <a:r>
              <a:rPr lang="en-US" sz="3200" i="1" dirty="0">
                <a:solidFill>
                  <a:schemeClr val="bg1"/>
                </a:solidFill>
              </a:rPr>
              <a:t>(Hebrews 4:15;        Colossians 2:9).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By which (glory and virtue) have given promises – these pertain to their goal </a:t>
            </a:r>
            <a:r>
              <a:rPr lang="en-US" sz="3200" i="1" dirty="0">
                <a:solidFill>
                  <a:schemeClr val="bg1"/>
                </a:solidFill>
              </a:rPr>
              <a:t>(v. 4b) – John 4:13-14; 6:51; 14:2-6; 17:22, 24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Through these we partake of the divine nature – </a:t>
            </a:r>
            <a:r>
              <a:rPr lang="en-US" sz="3200" i="1" dirty="0">
                <a:solidFill>
                  <a:schemeClr val="bg1"/>
                </a:solidFill>
              </a:rPr>
              <a:t>John 14:23;      1 John 3:2-3; 1 Peter 1:15-16; </a:t>
            </a:r>
            <a:r>
              <a:rPr lang="en-US" sz="3200" dirty="0">
                <a:solidFill>
                  <a:schemeClr val="bg1"/>
                </a:solidFill>
              </a:rPr>
              <a:t>etc.</a:t>
            </a:r>
          </a:p>
          <a:p>
            <a:pPr>
              <a:buFont typeface="Wingdings" pitchFamily="2" charset="2"/>
              <a:buChar char="v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Growing in</a:t>
            </a:r>
            <a:r>
              <a:rPr lang="en-US" sz="5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8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Grace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Process of Growth in Grace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i="1" dirty="0">
                <a:solidFill>
                  <a:schemeClr val="bg1"/>
                </a:solidFill>
              </a:rPr>
              <a:t>2 Peter 1:2-4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</a:rPr>
              <a:t>The appropriation by us </a:t>
            </a:r>
            <a:r>
              <a:rPr lang="en-US" sz="3200" dirty="0">
                <a:solidFill>
                  <a:schemeClr val="bg1"/>
                </a:solidFill>
              </a:rPr>
              <a:t>– knowledge </a:t>
            </a:r>
            <a:r>
              <a:rPr lang="en-US" sz="3200" i="1" dirty="0">
                <a:solidFill>
                  <a:schemeClr val="bg1"/>
                </a:solidFill>
              </a:rPr>
              <a:t>(v. 2)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Grace only multiplied after we escape corruption </a:t>
            </a:r>
            <a:r>
              <a:rPr lang="en-US" sz="3200" i="1" dirty="0">
                <a:solidFill>
                  <a:schemeClr val="bg1"/>
                </a:solidFill>
              </a:rPr>
              <a:t>(v. 4c) </a:t>
            </a:r>
            <a:r>
              <a:rPr lang="en-US" sz="3200" dirty="0">
                <a:solidFill>
                  <a:schemeClr val="bg1"/>
                </a:solidFill>
              </a:rPr>
              <a:t>–         </a:t>
            </a:r>
            <a:r>
              <a:rPr lang="en-US" sz="3200" i="1" dirty="0">
                <a:solidFill>
                  <a:schemeClr val="bg1"/>
                </a:solidFill>
              </a:rPr>
              <a:t>Romans 6:1; 5:20-21; 2 Peter 1:8-9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Knowledge – </a:t>
            </a:r>
            <a:r>
              <a:rPr lang="en-US" sz="3200" i="1" dirty="0">
                <a:solidFill>
                  <a:schemeClr val="bg1"/>
                </a:solidFill>
              </a:rPr>
              <a:t>3:18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 err="1">
                <a:solidFill>
                  <a:schemeClr val="bg1"/>
                </a:solidFill>
              </a:rPr>
              <a:t>gnōsis</a:t>
            </a:r>
            <a:r>
              <a:rPr lang="en-US" sz="3200" dirty="0">
                <a:solidFill>
                  <a:schemeClr val="bg1"/>
                </a:solidFill>
              </a:rPr>
              <a:t>); </a:t>
            </a:r>
            <a:r>
              <a:rPr lang="en-US" sz="3200" i="1" dirty="0">
                <a:solidFill>
                  <a:schemeClr val="bg1"/>
                </a:solidFill>
              </a:rPr>
              <a:t>1:2-3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i="1" dirty="0" err="1">
                <a:solidFill>
                  <a:schemeClr val="bg1"/>
                </a:solidFill>
              </a:rPr>
              <a:t>epignōsis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Fuller knowledge through participation – not knowing just to know, but to be or do.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2 Peter 3:18 </a:t>
            </a:r>
            <a:r>
              <a:rPr lang="en-US" sz="3200" dirty="0">
                <a:solidFill>
                  <a:schemeClr val="bg1"/>
                </a:solidFill>
              </a:rPr>
              <a:t>– grace (</a:t>
            </a:r>
            <a:r>
              <a:rPr lang="en-US" sz="3200" i="1" dirty="0" err="1">
                <a:solidFill>
                  <a:schemeClr val="bg1"/>
                </a:solidFill>
              </a:rPr>
              <a:t>charis</a:t>
            </a:r>
            <a:r>
              <a:rPr lang="en-US" sz="3200" dirty="0">
                <a:solidFill>
                  <a:schemeClr val="bg1"/>
                </a:solidFill>
              </a:rPr>
              <a:t>) paired with knowledge (</a:t>
            </a:r>
            <a:r>
              <a:rPr lang="en-US" sz="3200" i="1" dirty="0" err="1">
                <a:solidFill>
                  <a:schemeClr val="bg1"/>
                </a:solidFill>
              </a:rPr>
              <a:t>gnōsis</a:t>
            </a:r>
            <a:r>
              <a:rPr lang="en-US" sz="3200" dirty="0">
                <a:solidFill>
                  <a:schemeClr val="bg1"/>
                </a:solidFill>
              </a:rPr>
              <a:t>) gives a divine definition of </a:t>
            </a:r>
            <a:r>
              <a:rPr lang="en-US" sz="3200" i="1" dirty="0" err="1">
                <a:solidFill>
                  <a:schemeClr val="bg1"/>
                </a:solidFill>
              </a:rPr>
              <a:t>epignōsis</a:t>
            </a:r>
            <a:r>
              <a:rPr lang="en-US" sz="3200" dirty="0">
                <a:solidFill>
                  <a:schemeClr val="bg1"/>
                </a:solidFill>
              </a:rPr>
              <a:t>. (</a:t>
            </a:r>
            <a:r>
              <a:rPr lang="en-US" sz="3200" i="1" dirty="0">
                <a:solidFill>
                  <a:schemeClr val="bg1"/>
                </a:solidFill>
              </a:rPr>
              <a:t>cf. Ephesians 4:13, 15;  John 13:17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Growing in</a:t>
            </a:r>
            <a:r>
              <a:rPr lang="en-US" sz="5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8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Grace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Process of Growth in Grace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i="1" dirty="0">
                <a:solidFill>
                  <a:schemeClr val="bg1"/>
                </a:solidFill>
              </a:rPr>
              <a:t>2 Peter 1:2-4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supply of grace by God in knowledge is gained and multiplied as we supply our diligence to grow in such knowledge –                     </a:t>
            </a:r>
            <a:r>
              <a:rPr lang="en-US" sz="3200" i="1" dirty="0">
                <a:solidFill>
                  <a:schemeClr val="bg1"/>
                </a:solidFill>
              </a:rPr>
              <a:t>2 Peter 1:5-7 </a:t>
            </a:r>
            <a:r>
              <a:rPr lang="en-US" sz="3200" dirty="0">
                <a:solidFill>
                  <a:schemeClr val="bg1"/>
                </a:solidFill>
              </a:rPr>
              <a:t>– and therefore we grow in grace.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Disposition of Growth in Grace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Growing in grace is a gift of God we are blessed to receive and participate in.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 spirit of thanksgiving – </a:t>
            </a:r>
            <a:r>
              <a:rPr lang="en-US" sz="3200" i="1" dirty="0" err="1">
                <a:solidFill>
                  <a:schemeClr val="bg1"/>
                </a:solidFill>
              </a:rPr>
              <a:t>charis</a:t>
            </a:r>
            <a:r>
              <a:rPr lang="en-US" sz="3200" dirty="0">
                <a:solidFill>
                  <a:schemeClr val="bg1"/>
                </a:solidFill>
              </a:rPr>
              <a:t> – “(5) response to generosity or beneficence, thanks, gratitude” (BDAG) (</a:t>
            </a:r>
            <a:r>
              <a:rPr lang="en-US" sz="3200" i="1" dirty="0">
                <a:solidFill>
                  <a:schemeClr val="bg1"/>
                </a:solidFill>
              </a:rPr>
              <a:t>Colossians 3:17; Hebrews 12:28; 1 Timothy 1:12; 2 Corinthians 8:1-2, 7; 9:15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000" y="615870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2 Peter 3:18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452E2F-344C-EB4C-A947-3927AA0E59A2}"/>
              </a:ext>
            </a:extLst>
          </p:cNvPr>
          <p:cNvSpPr txBox="1">
            <a:spLocks/>
          </p:cNvSpPr>
          <p:nvPr/>
        </p:nvSpPr>
        <p:spPr>
          <a:xfrm>
            <a:off x="1524000" y="97313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Growing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BC4094B-37B1-9642-A601-445EC2A4D298}"/>
              </a:ext>
            </a:extLst>
          </p:cNvPr>
          <p:cNvSpPr txBox="1">
            <a:spLocks/>
          </p:cNvSpPr>
          <p:nvPr/>
        </p:nvSpPr>
        <p:spPr>
          <a:xfrm>
            <a:off x="1524000" y="30098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</a:t>
            </a:r>
            <a:r>
              <a:rPr lang="en-US" sz="13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race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9A289D-D704-E843-AF4E-AF842F9BA5D8}"/>
              </a:ext>
            </a:extLst>
          </p:cNvPr>
          <p:cNvSpPr txBox="1">
            <a:spLocks/>
          </p:cNvSpPr>
          <p:nvPr/>
        </p:nvSpPr>
        <p:spPr>
          <a:xfrm>
            <a:off x="1524000" y="122515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000" y="615870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2 Peter 3:18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452E2F-344C-EB4C-A947-3927AA0E59A2}"/>
              </a:ext>
            </a:extLst>
          </p:cNvPr>
          <p:cNvSpPr txBox="1">
            <a:spLocks/>
          </p:cNvSpPr>
          <p:nvPr/>
        </p:nvSpPr>
        <p:spPr>
          <a:xfrm>
            <a:off x="1524000" y="97313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Growing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BC4094B-37B1-9642-A601-445EC2A4D298}"/>
              </a:ext>
            </a:extLst>
          </p:cNvPr>
          <p:cNvSpPr txBox="1">
            <a:spLocks/>
          </p:cNvSpPr>
          <p:nvPr/>
        </p:nvSpPr>
        <p:spPr>
          <a:xfrm>
            <a:off x="1524000" y="30098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</a:t>
            </a:r>
            <a:r>
              <a:rPr lang="en-US" sz="13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race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9A289D-D704-E843-AF4E-AF842F9BA5D8}"/>
              </a:ext>
            </a:extLst>
          </p:cNvPr>
          <p:cNvSpPr txBox="1">
            <a:spLocks/>
          </p:cNvSpPr>
          <p:nvPr/>
        </p:nvSpPr>
        <p:spPr>
          <a:xfrm>
            <a:off x="1524000" y="122515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The</a:t>
            </a:r>
            <a:r>
              <a:rPr lang="en-US" sz="5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8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Grace</a:t>
            </a: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of God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His Disposition of Favor Toward Us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Charis</a:t>
            </a:r>
            <a:r>
              <a:rPr lang="en-US" sz="3200" dirty="0">
                <a:solidFill>
                  <a:schemeClr val="bg1"/>
                </a:solidFill>
              </a:rPr>
              <a:t> – “(2) a beneficent disposition toward someone, favor, grace, gracious care/help, goodwill” (BDAG)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He is the God of grace – </a:t>
            </a:r>
            <a:r>
              <a:rPr lang="en-US" sz="3200" i="1" dirty="0">
                <a:solidFill>
                  <a:schemeClr val="bg1"/>
                </a:solidFill>
              </a:rPr>
              <a:t>1 Peter 5:10 </a:t>
            </a:r>
            <a:r>
              <a:rPr lang="en-US" sz="3200" dirty="0">
                <a:solidFill>
                  <a:schemeClr val="bg1"/>
                </a:solidFill>
              </a:rPr>
              <a:t>– a part of His nature           (</a:t>
            </a:r>
            <a:r>
              <a:rPr lang="en-US" sz="3200" i="1" dirty="0">
                <a:solidFill>
                  <a:schemeClr val="bg1"/>
                </a:solidFill>
              </a:rPr>
              <a:t>Psalm 51:1-2; Exodus 34:6-7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Such is eternal as it is a part of God’s eternal nature – </a:t>
            </a:r>
            <a:r>
              <a:rPr lang="en-US" sz="3200" i="1" dirty="0">
                <a:solidFill>
                  <a:schemeClr val="bg1"/>
                </a:solidFill>
              </a:rPr>
              <a:t>Psalm 103:17</a:t>
            </a:r>
          </a:p>
        </p:txBody>
      </p:sp>
    </p:spTree>
    <p:extLst>
      <p:ext uri="{BB962C8B-B14F-4D97-AF65-F5344CB8AC3E}">
        <p14:creationId xmlns:p14="http://schemas.microsoft.com/office/powerpoint/2010/main" val="30490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The</a:t>
            </a:r>
            <a:r>
              <a:rPr lang="en-US" sz="5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8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Grace</a:t>
            </a: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of God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His Disposition of Favor Toward Us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His Gift of Favor for Us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Charis</a:t>
            </a:r>
            <a:r>
              <a:rPr lang="en-US" sz="3200" dirty="0">
                <a:solidFill>
                  <a:schemeClr val="bg1"/>
                </a:solidFill>
              </a:rPr>
              <a:t> – “(3) practical application of goodwill, (a sign of) favor, gracious deed/gift, benefaction” (BDAG)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Justification by grace through Christ – </a:t>
            </a:r>
            <a:r>
              <a:rPr lang="en-US" sz="3200" i="1" dirty="0">
                <a:solidFill>
                  <a:schemeClr val="bg1"/>
                </a:solidFill>
              </a:rPr>
              <a:t>Romans 3:24-25; 6:23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Undeserved – </a:t>
            </a:r>
            <a:r>
              <a:rPr lang="en-US" sz="3200" i="1" dirty="0">
                <a:solidFill>
                  <a:schemeClr val="bg1"/>
                </a:solidFill>
              </a:rPr>
              <a:t>Romans 4:4; 11:6</a:t>
            </a:r>
            <a:r>
              <a:rPr lang="en-US" sz="3200" dirty="0">
                <a:solidFill>
                  <a:schemeClr val="bg1"/>
                </a:solidFill>
              </a:rPr>
              <a:t> – unmerited favor.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Accessed by faith – </a:t>
            </a:r>
            <a:r>
              <a:rPr lang="en-US" sz="3200" i="1" dirty="0">
                <a:solidFill>
                  <a:schemeClr val="bg1"/>
                </a:solidFill>
              </a:rPr>
              <a:t>Romans 5:1-2; 10:17; Acts 20:24; Galatians 1:6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Accessed by the gospel which further teaches us the life to which it leads – </a:t>
            </a:r>
            <a:r>
              <a:rPr lang="en-US" sz="3200" i="1" dirty="0">
                <a:solidFill>
                  <a:schemeClr val="bg1"/>
                </a:solidFill>
              </a:rPr>
              <a:t>Titus 2:11-14; Romans 6:5-11</a:t>
            </a:r>
          </a:p>
        </p:txBody>
      </p:sp>
    </p:spTree>
    <p:extLst>
      <p:ext uri="{BB962C8B-B14F-4D97-AF65-F5344CB8AC3E}">
        <p14:creationId xmlns:p14="http://schemas.microsoft.com/office/powerpoint/2010/main" val="253912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The</a:t>
            </a:r>
            <a:r>
              <a:rPr lang="en-US" sz="5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8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Grace</a:t>
            </a: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of God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His Disposition of Favor Toward Us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His Gift of Favor for Us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Effect Produced by His Favor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Charis</a:t>
            </a:r>
            <a:r>
              <a:rPr lang="en-US" sz="3200" dirty="0">
                <a:solidFill>
                  <a:schemeClr val="bg1"/>
                </a:solidFill>
              </a:rPr>
              <a:t> – “(4) exceptional effect produced by generosity, favor.” (BDAG)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Immediate effects – Release from sin and death; justification; reconciliation; adoption as children of God.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immediate effect is not all God’s grace is meant for –         </a:t>
            </a:r>
            <a:r>
              <a:rPr lang="en-US" sz="3200" i="1" dirty="0">
                <a:solidFill>
                  <a:schemeClr val="bg1"/>
                </a:solidFill>
              </a:rPr>
              <a:t>Romans 6:1-2, 15; 2 Corinthians 6:1; Hebrews 10:26, 29</a:t>
            </a:r>
          </a:p>
        </p:txBody>
      </p:sp>
    </p:spTree>
    <p:extLst>
      <p:ext uri="{BB962C8B-B14F-4D97-AF65-F5344CB8AC3E}">
        <p14:creationId xmlns:p14="http://schemas.microsoft.com/office/powerpoint/2010/main" val="239404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The</a:t>
            </a:r>
            <a:r>
              <a:rPr lang="en-US" sz="5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8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Grace</a:t>
            </a: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of God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His Disposition of Favor Toward Us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His Gift of Favor for Us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Effect Produced by His Favor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Charis</a:t>
            </a:r>
            <a:r>
              <a:rPr lang="en-US" sz="3200" dirty="0">
                <a:solidFill>
                  <a:schemeClr val="bg1"/>
                </a:solidFill>
              </a:rPr>
              <a:t> – “(4) exceptional effect produced by generosity, favor.” (BDAG)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Immediate effects are just the beginning – </a:t>
            </a:r>
            <a:r>
              <a:rPr lang="en-US" sz="3200" i="1" dirty="0">
                <a:solidFill>
                  <a:schemeClr val="bg1"/>
                </a:solidFill>
              </a:rPr>
              <a:t>Acts 11:23;             Romans 8:29-28; 1 John 3:2-3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Hence, the urge to grow in grace – </a:t>
            </a:r>
            <a:r>
              <a:rPr lang="en-US" sz="3200" i="1" dirty="0">
                <a:solidFill>
                  <a:schemeClr val="bg1"/>
                </a:solidFill>
              </a:rPr>
              <a:t>2 Peter 3:18</a:t>
            </a:r>
          </a:p>
        </p:txBody>
      </p:sp>
    </p:spTree>
    <p:extLst>
      <p:ext uri="{BB962C8B-B14F-4D97-AF65-F5344CB8AC3E}">
        <p14:creationId xmlns:p14="http://schemas.microsoft.com/office/powerpoint/2010/main" val="102801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The</a:t>
            </a:r>
            <a:r>
              <a:rPr lang="en-US" sz="5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8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Grace</a:t>
            </a: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of God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His Disposition of Favor Toward Us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His Gift of Favor for Us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Effect Produced by His Favor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Charis</a:t>
            </a:r>
            <a:r>
              <a:rPr lang="en-US" sz="3200" dirty="0">
                <a:solidFill>
                  <a:schemeClr val="bg1"/>
                </a:solidFill>
              </a:rPr>
              <a:t> – “(4) exceptional effect produced by generosity, favor.” (BDAG)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God’s grace makes us who we are in Christ – </a:t>
            </a:r>
            <a:r>
              <a:rPr lang="en-US" sz="3200" i="1" dirty="0">
                <a:solidFill>
                  <a:schemeClr val="bg1"/>
                </a:solidFill>
              </a:rPr>
              <a:t>1 Corinthians 15:10; Galatians 2:20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Jesus grew in grace – </a:t>
            </a:r>
            <a:r>
              <a:rPr lang="en-US" sz="3200" i="1" dirty="0">
                <a:solidFill>
                  <a:schemeClr val="bg1"/>
                </a:solidFill>
              </a:rPr>
              <a:t>Luke 2:40, 49, 52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We are to grow in grace </a:t>
            </a:r>
            <a:r>
              <a:rPr lang="en-US" sz="3200" i="1" dirty="0">
                <a:solidFill>
                  <a:schemeClr val="bg1"/>
                </a:solidFill>
              </a:rPr>
              <a:t>– 2 Peter 3:18; Ephesians 4:7-13</a:t>
            </a:r>
          </a:p>
        </p:txBody>
      </p:sp>
    </p:spTree>
    <p:extLst>
      <p:ext uri="{BB962C8B-B14F-4D97-AF65-F5344CB8AC3E}">
        <p14:creationId xmlns:p14="http://schemas.microsoft.com/office/powerpoint/2010/main" val="35600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Growing in</a:t>
            </a:r>
            <a:r>
              <a:rPr lang="en-US" sz="5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8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Grace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Process of Growth in Grace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i="1" dirty="0">
                <a:solidFill>
                  <a:schemeClr val="bg1"/>
                </a:solidFill>
              </a:rPr>
              <a:t>2 Peter 1:2-4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Bookends of 2 Peter – </a:t>
            </a:r>
            <a:r>
              <a:rPr lang="en-US" sz="3200" i="1" dirty="0">
                <a:solidFill>
                  <a:schemeClr val="bg1"/>
                </a:solidFill>
              </a:rPr>
              <a:t>1:2; 3:18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More than a formulary greeting – </a:t>
            </a:r>
            <a:r>
              <a:rPr lang="en-US" sz="3200" i="1" dirty="0">
                <a:solidFill>
                  <a:schemeClr val="bg1"/>
                </a:solidFill>
              </a:rPr>
              <a:t>1:2 </a:t>
            </a:r>
            <a:r>
              <a:rPr lang="en-US" sz="3200" dirty="0">
                <a:solidFill>
                  <a:schemeClr val="bg1"/>
                </a:solidFill>
              </a:rPr>
              <a:t>– adds the “how” – knowledge, and the charge to advance in such (</a:t>
            </a:r>
            <a:r>
              <a:rPr lang="en-US" sz="3200" i="1" dirty="0">
                <a:solidFill>
                  <a:schemeClr val="bg1"/>
                </a:solidFill>
              </a:rPr>
              <a:t>v. 5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342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Growing in</a:t>
            </a:r>
            <a:r>
              <a:rPr lang="en-US" sz="5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8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Grace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Process of Growth in Grace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i="1" dirty="0">
                <a:solidFill>
                  <a:schemeClr val="bg1"/>
                </a:solidFill>
              </a:rPr>
              <a:t>2 Peter 1:2-4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</a:rPr>
              <a:t>The supply by God </a:t>
            </a:r>
            <a:r>
              <a:rPr lang="en-US" sz="3200" dirty="0">
                <a:solidFill>
                  <a:schemeClr val="bg1"/>
                </a:solidFill>
              </a:rPr>
              <a:t>– knowledge </a:t>
            </a:r>
            <a:r>
              <a:rPr lang="en-US" sz="3200" i="1" dirty="0">
                <a:solidFill>
                  <a:schemeClr val="bg1"/>
                </a:solidFill>
              </a:rPr>
              <a:t>(v. 2)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Elaborated </a:t>
            </a:r>
            <a:r>
              <a:rPr lang="en-US" sz="3200" i="1" dirty="0">
                <a:solidFill>
                  <a:schemeClr val="bg1"/>
                </a:solidFill>
              </a:rPr>
              <a:t>(v. 3) </a:t>
            </a:r>
            <a:r>
              <a:rPr lang="en-US" sz="3200" dirty="0">
                <a:solidFill>
                  <a:schemeClr val="bg1"/>
                </a:solidFill>
              </a:rPr>
              <a:t>– everything pertaining to </a:t>
            </a:r>
            <a:r>
              <a:rPr lang="en-US" sz="3200" i="1" dirty="0">
                <a:solidFill>
                  <a:schemeClr val="bg1"/>
                </a:solidFill>
              </a:rPr>
              <a:t>“life and godliness”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Life – </a:t>
            </a:r>
            <a:r>
              <a:rPr lang="en-US" sz="3200" i="1" dirty="0">
                <a:solidFill>
                  <a:schemeClr val="bg1"/>
                </a:solidFill>
              </a:rPr>
              <a:t>Romans 6:4; 2 Corinthians 5:17; Galatians 6:15 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Godliness – </a:t>
            </a:r>
            <a:r>
              <a:rPr lang="en-US" sz="3200" i="1" dirty="0">
                <a:solidFill>
                  <a:schemeClr val="bg1"/>
                </a:solidFill>
              </a:rPr>
              <a:t>2 Corinthians 5:9; 1 Timothy 4:6-8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“Divine power has given…through the knowledge of Him” – Romans 1:16 </a:t>
            </a:r>
            <a:r>
              <a:rPr lang="en-US" sz="3200" dirty="0">
                <a:solidFill>
                  <a:schemeClr val="bg1"/>
                </a:solidFill>
              </a:rPr>
              <a:t>– power of God in the gospel.</a:t>
            </a:r>
          </a:p>
        </p:txBody>
      </p:sp>
    </p:spTree>
    <p:extLst>
      <p:ext uri="{BB962C8B-B14F-4D97-AF65-F5344CB8AC3E}">
        <p14:creationId xmlns:p14="http://schemas.microsoft.com/office/powerpoint/2010/main" val="20899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882</Words>
  <Application>Microsoft Macintosh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Light Brighter</vt:lpstr>
      <vt:lpstr>Arial</vt:lpstr>
      <vt:lpstr>Wingdings</vt:lpstr>
      <vt:lpstr>MODERNSPACE</vt:lpstr>
      <vt:lpstr>Calibri Light</vt:lpstr>
      <vt:lpstr>LOVES</vt:lpstr>
      <vt:lpstr>Office Theme</vt:lpstr>
      <vt:lpstr>PowerPoint Presentation</vt:lpstr>
      <vt:lpstr>PowerPoint Presentation</vt:lpstr>
      <vt:lpstr>The Grace of God</vt:lpstr>
      <vt:lpstr>The Grace of God</vt:lpstr>
      <vt:lpstr>The Grace of God</vt:lpstr>
      <vt:lpstr>The Grace of God</vt:lpstr>
      <vt:lpstr>The Grace of God</vt:lpstr>
      <vt:lpstr>Growing in Grace</vt:lpstr>
      <vt:lpstr>Growing in Grace</vt:lpstr>
      <vt:lpstr>Growing in Grace</vt:lpstr>
      <vt:lpstr>Growing in Grace</vt:lpstr>
      <vt:lpstr>Growing in Grace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</dc:title>
  <dc:creator>Jeremiah Cox</dc:creator>
  <cp:lastModifiedBy>Jeremiah Cox</cp:lastModifiedBy>
  <cp:revision>12</cp:revision>
  <dcterms:created xsi:type="dcterms:W3CDTF">2020-08-21T15:37:30Z</dcterms:created>
  <dcterms:modified xsi:type="dcterms:W3CDTF">2020-08-24T15:53:51Z</dcterms:modified>
</cp:coreProperties>
</file>