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4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p:restoredTop sz="91427"/>
  </p:normalViewPr>
  <p:slideViewPr>
    <p:cSldViewPr snapToGrid="0" snapToObjects="1">
      <p:cViewPr varScale="1">
        <p:scale>
          <a:sx n="115" d="100"/>
          <a:sy n="115" d="100"/>
        </p:scale>
        <p:origin x="376"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B5D0B4-FF35-E541-B123-3B5ABB4FE63A}" type="datetimeFigureOut">
              <a:rPr lang="en-US" smtClean="0"/>
              <a:t>7/18/20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C5876-24EE-F442-8504-2DDEA9DBFA34}" type="slidenum">
              <a:rPr lang="en-US" smtClean="0"/>
              <a:t>‹#›</a:t>
            </a:fld>
            <a:endParaRPr lang="en-US"/>
          </a:p>
        </p:txBody>
      </p:sp>
    </p:spTree>
    <p:extLst>
      <p:ext uri="{BB962C8B-B14F-4D97-AF65-F5344CB8AC3E}">
        <p14:creationId xmlns:p14="http://schemas.microsoft.com/office/powerpoint/2010/main" val="2146796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EC5876-24EE-F442-8504-2DDEA9DBFA34}" type="slidenum">
              <a:rPr lang="en-US" smtClean="0"/>
              <a:t>1</a:t>
            </a:fld>
            <a:endParaRPr lang="en-US"/>
          </a:p>
        </p:txBody>
      </p:sp>
    </p:spTree>
    <p:extLst>
      <p:ext uri="{BB962C8B-B14F-4D97-AF65-F5344CB8AC3E}">
        <p14:creationId xmlns:p14="http://schemas.microsoft.com/office/powerpoint/2010/main" val="3849861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3545-0378-D841-B2B3-617BADB133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173368-99BA-814E-B87C-57B5B7A481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1D089B-D158-0A4D-BC4E-A11E76220F46}"/>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5" name="Footer Placeholder 4">
            <a:extLst>
              <a:ext uri="{FF2B5EF4-FFF2-40B4-BE49-F238E27FC236}">
                <a16:creationId xmlns:a16="http://schemas.microsoft.com/office/drawing/2014/main" id="{3D2CDBBE-66DD-9A43-97B5-CDA064910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09876B-55D2-304A-9876-65FE21887D84}"/>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315693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9F59-2C74-4841-B700-2C2F0A3A3A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82B819-E49D-4541-836C-2FC06122EC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4FB67D-7FBC-7848-9DDD-4566820132A5}"/>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5" name="Footer Placeholder 4">
            <a:extLst>
              <a:ext uri="{FF2B5EF4-FFF2-40B4-BE49-F238E27FC236}">
                <a16:creationId xmlns:a16="http://schemas.microsoft.com/office/drawing/2014/main" id="{F200A0FC-F87E-C246-B069-0EADD8D8AF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BFF29-F29F-F041-B115-96B19C24FB72}"/>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57915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9CC8AB-9BB7-A242-ABD8-5E7BBFFFC4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D2B1A8-EF43-6D41-BA2A-374198C2B4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C5A5EC-BD4C-6141-A38F-41B8F489A829}"/>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5" name="Footer Placeholder 4">
            <a:extLst>
              <a:ext uri="{FF2B5EF4-FFF2-40B4-BE49-F238E27FC236}">
                <a16:creationId xmlns:a16="http://schemas.microsoft.com/office/drawing/2014/main" id="{E5B2E343-0859-A144-AD94-66FD18C9B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8C351D-425D-E44B-8A10-F3617EC4DE74}"/>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99934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5A403-9FEA-0749-BFE0-BBEF166281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85CAF9-2DAA-4849-AF72-4A776556E6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FB08E-EECD-F94E-9E83-663375269941}"/>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5" name="Footer Placeholder 4">
            <a:extLst>
              <a:ext uri="{FF2B5EF4-FFF2-40B4-BE49-F238E27FC236}">
                <a16:creationId xmlns:a16="http://schemas.microsoft.com/office/drawing/2014/main" id="{E9C1A5D6-2CB7-794E-A458-FA5B2CF36D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B964D5-BB46-9A43-80FD-C390C77013BC}"/>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3152233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BAD6C-FFBA-3F4F-AB96-14F2C7051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271FDF-F0D6-7B4D-9654-828A6C358D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68F06A-525A-EF40-A842-866289C7831B}"/>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5" name="Footer Placeholder 4">
            <a:extLst>
              <a:ext uri="{FF2B5EF4-FFF2-40B4-BE49-F238E27FC236}">
                <a16:creationId xmlns:a16="http://schemas.microsoft.com/office/drawing/2014/main" id="{05726DAC-95B3-1B41-B2E6-5424E8A13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87AA9-98C3-AE4A-A1C5-75966CA4597A}"/>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2663431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6664-6D59-164F-ADAB-A57987D84B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BD4009-D4F5-724A-8DD8-1E9E394EBC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7D43C8-CA8F-874A-B7B1-1574A4EF82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ED5B0D-C52A-DA4A-A033-13334A327CA2}"/>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6" name="Footer Placeholder 5">
            <a:extLst>
              <a:ext uri="{FF2B5EF4-FFF2-40B4-BE49-F238E27FC236}">
                <a16:creationId xmlns:a16="http://schemas.microsoft.com/office/drawing/2014/main" id="{3E006DCB-78FB-5541-936B-BABAAAC4B3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DB12E-C9DC-A64F-93A7-777A8C9DC9AA}"/>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252865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3B0CF-A361-9742-94D6-E2E6437C9D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AE9938-B630-6846-A655-64D752F50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DAD757-F326-8E4C-AD5C-3262960E68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52EEDF-7A39-7048-A2D4-51AC139552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804BBB-7B73-1240-99DE-0CEC5D13A7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C538FC-86AE-1148-BB99-AC5E9D64033C}"/>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8" name="Footer Placeholder 7">
            <a:extLst>
              <a:ext uri="{FF2B5EF4-FFF2-40B4-BE49-F238E27FC236}">
                <a16:creationId xmlns:a16="http://schemas.microsoft.com/office/drawing/2014/main" id="{CBE9B986-5B35-7548-BAE1-655B27A0B3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068927A-75FA-1848-AF76-855C7F0F5531}"/>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4093696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4FFDB-6E7A-654B-9637-CD48FE296C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7BDC82-9A64-754F-B33B-924D455074B6}"/>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4" name="Footer Placeholder 3">
            <a:extLst>
              <a:ext uri="{FF2B5EF4-FFF2-40B4-BE49-F238E27FC236}">
                <a16:creationId xmlns:a16="http://schemas.microsoft.com/office/drawing/2014/main" id="{182E94FF-46C7-334F-8165-294D827BAC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E81C6D-6762-B340-9441-DD239F429AFB}"/>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108524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2DFEF5-90CA-784B-B081-CE492C691980}"/>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3" name="Footer Placeholder 2">
            <a:extLst>
              <a:ext uri="{FF2B5EF4-FFF2-40B4-BE49-F238E27FC236}">
                <a16:creationId xmlns:a16="http://schemas.microsoft.com/office/drawing/2014/main" id="{32F8067E-5891-B642-9245-7943A2B8366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24E76F-EC09-D54D-8487-C2E3B1A0F0C5}"/>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3639590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5AD74-E9B0-4346-94BE-A4B5AF169B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FBDC08-3CA0-DE43-AB73-6D5D5F7654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631BF8-09FC-F340-92E6-905C8F4BEA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6BD953-DA6E-694C-8F38-A164C654AB98}"/>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6" name="Footer Placeholder 5">
            <a:extLst>
              <a:ext uri="{FF2B5EF4-FFF2-40B4-BE49-F238E27FC236}">
                <a16:creationId xmlns:a16="http://schemas.microsoft.com/office/drawing/2014/main" id="{0861F85C-CC3E-754E-8830-1DAC5A5790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1630CF-8EE3-C94F-A855-B9FCFE7F2A03}"/>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1837660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CFF1-4783-DD40-A907-5603ED61BB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071F15-8353-314F-879A-F531ED3FF7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E87ADF-6161-DD45-AA0E-E4F6E2A17A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771FA9-05B5-0D43-9F22-A38F4DD25341}"/>
              </a:ext>
            </a:extLst>
          </p:cNvPr>
          <p:cNvSpPr>
            <a:spLocks noGrp="1"/>
          </p:cNvSpPr>
          <p:nvPr>
            <p:ph type="dt" sz="half" idx="10"/>
          </p:nvPr>
        </p:nvSpPr>
        <p:spPr/>
        <p:txBody>
          <a:bodyPr/>
          <a:lstStyle/>
          <a:p>
            <a:fld id="{6B146F9A-8C06-F341-88E6-B209E3EA2A65}" type="datetimeFigureOut">
              <a:rPr lang="en-US" smtClean="0"/>
              <a:t>7/18/20</a:t>
            </a:fld>
            <a:endParaRPr lang="en-US"/>
          </a:p>
        </p:txBody>
      </p:sp>
      <p:sp>
        <p:nvSpPr>
          <p:cNvPr id="6" name="Footer Placeholder 5">
            <a:extLst>
              <a:ext uri="{FF2B5EF4-FFF2-40B4-BE49-F238E27FC236}">
                <a16:creationId xmlns:a16="http://schemas.microsoft.com/office/drawing/2014/main" id="{54FE34D8-72BB-224F-927A-F5D302693F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B2B4A3-5A35-EB47-909F-5B66D2B2FC44}"/>
              </a:ext>
            </a:extLst>
          </p:cNvPr>
          <p:cNvSpPr>
            <a:spLocks noGrp="1"/>
          </p:cNvSpPr>
          <p:nvPr>
            <p:ph type="sldNum" sz="quarter" idx="12"/>
          </p:nvPr>
        </p:nvSpPr>
        <p:spPr/>
        <p:txBody>
          <a:bodyPr/>
          <a:lstStyle/>
          <a:p>
            <a:fld id="{F4E8A116-E490-A24B-AFD3-FAD5865616CD}" type="slidenum">
              <a:rPr lang="en-US" smtClean="0"/>
              <a:t>‹#›</a:t>
            </a:fld>
            <a:endParaRPr lang="en-US"/>
          </a:p>
        </p:txBody>
      </p:sp>
    </p:spTree>
    <p:extLst>
      <p:ext uri="{BB962C8B-B14F-4D97-AF65-F5344CB8AC3E}">
        <p14:creationId xmlns:p14="http://schemas.microsoft.com/office/powerpoint/2010/main" val="420765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8736B2-F4EA-1047-A71D-833A9041EB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B1BFA-670C-C345-9AF9-064CEAF68F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6B615-AB2D-6241-B356-565E759EEB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46F9A-8C06-F341-88E6-B209E3EA2A65}" type="datetimeFigureOut">
              <a:rPr lang="en-US" smtClean="0"/>
              <a:t>7/18/20</a:t>
            </a:fld>
            <a:endParaRPr lang="en-US"/>
          </a:p>
        </p:txBody>
      </p:sp>
      <p:sp>
        <p:nvSpPr>
          <p:cNvPr id="5" name="Footer Placeholder 4">
            <a:extLst>
              <a:ext uri="{FF2B5EF4-FFF2-40B4-BE49-F238E27FC236}">
                <a16:creationId xmlns:a16="http://schemas.microsoft.com/office/drawing/2014/main" id="{07F1ABD4-A93A-2F49-995A-4FE3B1612C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53929E-7766-A448-99FE-FEB4B0191F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8A116-E490-A24B-AFD3-FAD5865616CD}" type="slidenum">
              <a:rPr lang="en-US" smtClean="0"/>
              <a:t>‹#›</a:t>
            </a:fld>
            <a:endParaRPr lang="en-US"/>
          </a:p>
        </p:txBody>
      </p:sp>
    </p:spTree>
    <p:extLst>
      <p:ext uri="{BB962C8B-B14F-4D97-AF65-F5344CB8AC3E}">
        <p14:creationId xmlns:p14="http://schemas.microsoft.com/office/powerpoint/2010/main" val="304413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B083C-9DE8-AE4A-9344-2B5B29D9883C}"/>
              </a:ext>
            </a:extLst>
          </p:cNvPr>
          <p:cNvSpPr>
            <a:spLocks noGrp="1"/>
          </p:cNvSpPr>
          <p:nvPr>
            <p:ph type="ctrTitle"/>
          </p:nvPr>
        </p:nvSpPr>
        <p:spPr>
          <a:xfrm>
            <a:off x="5750513" y="1084485"/>
            <a:ext cx="6172782" cy="4689030"/>
          </a:xfrm>
        </p:spPr>
        <p:txBody>
          <a:bodyPr anchor="b">
            <a:normAutofit/>
            <a:scene3d>
              <a:camera prst="orthographicFront"/>
              <a:lightRig rig="threePt" dir="t"/>
            </a:scene3d>
            <a:sp3d extrusionH="57150">
              <a:bevelT w="38100" h="38100" prst="angle"/>
            </a:sp3d>
          </a:bodyPr>
          <a:lstStyle/>
          <a:p>
            <a:r>
              <a:rPr lang="en-US" sz="4800" dirty="0">
                <a:latin typeface="Herculanum" panose="02000505000000020004" pitchFamily="2" charset="77"/>
              </a:rPr>
              <a:t>The Epistle to the </a:t>
            </a:r>
            <a:r>
              <a:rPr lang="en-US" sz="11500" b="1" dirty="0">
                <a:latin typeface="Herculanum" panose="02000505000000020004" pitchFamily="2" charset="77"/>
              </a:rPr>
              <a:t>Romans</a:t>
            </a:r>
            <a:endParaRPr lang="en-US" sz="6600" b="1" dirty="0">
              <a:latin typeface="Herculanum" panose="02000505000000020004" pitchFamily="2" charset="77"/>
            </a:endParaRPr>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descr="A large stone building&#10;&#10;Description automatically generated">
            <a:extLst>
              <a:ext uri="{FF2B5EF4-FFF2-40B4-BE49-F238E27FC236}">
                <a16:creationId xmlns:a16="http://schemas.microsoft.com/office/drawing/2014/main" id="{8CA5A199-C536-4246-B2FA-08D119854B21}"/>
              </a:ext>
            </a:extLst>
          </p:cNvPr>
          <p:cNvPicPr>
            <a:picLocks noChangeAspect="1"/>
          </p:cNvPicPr>
          <p:nvPr/>
        </p:nvPicPr>
        <p:blipFill rotWithShape="1">
          <a:blip r:embed="rId3"/>
          <a:srcRect l="13534" r="27832"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6" name="TextBox 5">
            <a:extLst>
              <a:ext uri="{FF2B5EF4-FFF2-40B4-BE49-F238E27FC236}">
                <a16:creationId xmlns:a16="http://schemas.microsoft.com/office/drawing/2014/main" id="{D7A57B12-4578-5A4F-8457-0137BB5F6F86}"/>
              </a:ext>
            </a:extLst>
          </p:cNvPr>
          <p:cNvSpPr txBox="1"/>
          <p:nvPr/>
        </p:nvSpPr>
        <p:spPr>
          <a:xfrm>
            <a:off x="6879807" y="5557837"/>
            <a:ext cx="3914193" cy="830997"/>
          </a:xfrm>
          <a:prstGeom prst="rect">
            <a:avLst/>
          </a:prstGeom>
          <a:noFill/>
        </p:spPr>
        <p:txBody>
          <a:bodyPr wrap="square" rtlCol="0">
            <a:spAutoFit/>
          </a:bodyPr>
          <a:lstStyle/>
          <a:p>
            <a:pPr algn="ctr"/>
            <a:r>
              <a:rPr lang="en-US" sz="4800" dirty="0">
                <a:latin typeface="Herculanum" panose="02000505000000020004" pitchFamily="2" charset="77"/>
              </a:rPr>
              <a:t>Chapter 13</a:t>
            </a:r>
          </a:p>
        </p:txBody>
      </p:sp>
    </p:spTree>
    <p:extLst>
      <p:ext uri="{BB962C8B-B14F-4D97-AF65-F5344CB8AC3E}">
        <p14:creationId xmlns:p14="http://schemas.microsoft.com/office/powerpoint/2010/main" val="17100941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00B9-E08F-4741-A79A-2551020AFA08}"/>
              </a:ext>
            </a:extLst>
          </p:cNvPr>
          <p:cNvSpPr>
            <a:spLocks noGrp="1"/>
          </p:cNvSpPr>
          <p:nvPr>
            <p:ph type="title"/>
          </p:nvPr>
        </p:nvSpPr>
        <p:spPr>
          <a:xfrm>
            <a:off x="838200" y="-57152"/>
            <a:ext cx="10515600" cy="1562100"/>
          </a:xfrm>
        </p:spPr>
        <p:txBody>
          <a:bodyPr>
            <a:noAutofit/>
          </a:bodyPr>
          <a:lstStyle/>
          <a:p>
            <a:pPr algn="ctr"/>
            <a:r>
              <a:rPr lang="en-US" sz="4800" b="1" dirty="0">
                <a:solidFill>
                  <a:schemeClr val="bg1"/>
                </a:solidFill>
                <a:latin typeface="Herculanum" panose="02000505000000020004" pitchFamily="2" charset="77"/>
              </a:rPr>
              <a:t>The Christian’s Responsibility to Government, Neighbor, the Time</a:t>
            </a:r>
          </a:p>
        </p:txBody>
      </p:sp>
      <p:sp>
        <p:nvSpPr>
          <p:cNvPr id="3" name="Content Placeholder 2">
            <a:extLst>
              <a:ext uri="{FF2B5EF4-FFF2-40B4-BE49-F238E27FC236}">
                <a16:creationId xmlns:a16="http://schemas.microsoft.com/office/drawing/2014/main" id="{7E9484E0-DB0B-9849-AEA7-FE52F63DC515}"/>
              </a:ext>
            </a:extLst>
          </p:cNvPr>
          <p:cNvSpPr>
            <a:spLocks noGrp="1"/>
          </p:cNvSpPr>
          <p:nvPr>
            <p:ph idx="1"/>
          </p:nvPr>
        </p:nvSpPr>
        <p:spPr>
          <a:xfrm>
            <a:off x="90487" y="1504948"/>
            <a:ext cx="12011025" cy="5195890"/>
          </a:xfrm>
        </p:spPr>
        <p:txBody>
          <a:bodyPr>
            <a:normAutofit/>
          </a:bodyPr>
          <a:lstStyle/>
          <a:p>
            <a:pPr marL="571500" indent="-571500">
              <a:buFont typeface="+mj-lt"/>
              <a:buAutoNum type="romanUcPeriod"/>
            </a:pPr>
            <a:r>
              <a:rPr lang="en-US" sz="3600" b="1" dirty="0">
                <a:solidFill>
                  <a:schemeClr val="bg1"/>
                </a:solidFill>
              </a:rPr>
              <a:t>The Christian’s Responsibility to the Government (vv. 1-7)</a:t>
            </a:r>
          </a:p>
          <a:p>
            <a:pPr marL="571500" indent="-571500">
              <a:buFont typeface="+mj-lt"/>
              <a:buAutoNum type="romanUcPeriod"/>
            </a:pPr>
            <a:r>
              <a:rPr lang="en-US" sz="3600" b="1" dirty="0">
                <a:solidFill>
                  <a:schemeClr val="bg1"/>
                </a:solidFill>
              </a:rPr>
              <a:t>The Christian’s Responsibility to His Neighbor (vv. 8-10)</a:t>
            </a:r>
          </a:p>
          <a:p>
            <a:pPr marL="571500" indent="-571500">
              <a:buFont typeface="+mj-lt"/>
              <a:buAutoNum type="romanUcPeriod"/>
            </a:pPr>
            <a:r>
              <a:rPr lang="en-US" sz="3600" b="1" dirty="0">
                <a:solidFill>
                  <a:schemeClr val="bg1"/>
                </a:solidFill>
              </a:rPr>
              <a:t>The Christian’s Responsibility Given the Time (vv. 11-14)</a:t>
            </a:r>
          </a:p>
        </p:txBody>
      </p:sp>
    </p:spTree>
    <p:extLst>
      <p:ext uri="{BB962C8B-B14F-4D97-AF65-F5344CB8AC3E}">
        <p14:creationId xmlns:p14="http://schemas.microsoft.com/office/powerpoint/2010/main" val="3099816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14300" y="1862131"/>
            <a:ext cx="5883275" cy="4824419"/>
          </a:xfrm>
        </p:spPr>
        <p:txBody>
          <a:bodyPr>
            <a:noAutofit/>
          </a:bodyPr>
          <a:lstStyle/>
          <a:p>
            <a:pPr marL="342900" marR="0" lvl="0" indent="-342900">
              <a:spcBef>
                <a:spcPts val="0"/>
              </a:spcBef>
              <a:spcAft>
                <a:spcPts val="0"/>
              </a:spcAft>
              <a:buFont typeface="+mj-lt"/>
              <a:buAutoNum type="alphaUcPeriod"/>
            </a:pPr>
            <a:r>
              <a:rPr lang="en-US" sz="31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 subject to the governing authorities. (v. 1)</a:t>
            </a:r>
          </a:p>
          <a:p>
            <a:pPr marL="742950" marR="0" lvl="1" indent="-285750">
              <a:spcBef>
                <a:spcPts val="0"/>
              </a:spcBef>
              <a:spcAft>
                <a:spcPts val="0"/>
              </a:spcAft>
              <a:buFont typeface="+mj-lt"/>
              <a:buAutoNum type="alphaLcPeriod"/>
            </a:pPr>
            <a:r>
              <a:rPr lang="en-US" sz="3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There is no authority except from God.</a:t>
            </a:r>
          </a:p>
          <a:p>
            <a:pPr marL="742950" marR="0" lvl="1" indent="-285750">
              <a:spcBef>
                <a:spcPts val="0"/>
              </a:spcBef>
              <a:spcAft>
                <a:spcPts val="0"/>
              </a:spcAft>
              <a:buFont typeface="+mj-lt"/>
              <a:buAutoNum type="alphaLcPeriod"/>
            </a:pPr>
            <a:r>
              <a:rPr lang="en-US" sz="31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existing authorities are God appointed.</a:t>
            </a:r>
          </a:p>
          <a:p>
            <a:pPr marL="342900" marR="0" lvl="0" indent="-342900">
              <a:spcBef>
                <a:spcPts val="0"/>
              </a:spcBef>
              <a:spcAft>
                <a:spcPts val="0"/>
              </a:spcAft>
              <a:buFont typeface="+mj-lt"/>
              <a:buAutoNum type="alphaUcPeriod"/>
            </a:pPr>
            <a:r>
              <a:rPr lang="en-US" sz="3100" dirty="0">
                <a:solidFill>
                  <a:schemeClr val="bg1"/>
                </a:solidFill>
                <a:latin typeface="Calibri" panose="020F0502020204030204" pitchFamily="34" charset="0"/>
                <a:ea typeface="Calibri" panose="020F0502020204030204" pitchFamily="34" charset="0"/>
                <a:cs typeface="Times New Roman" panose="02020603050405020304" pitchFamily="18" charset="0"/>
              </a:rPr>
              <a:t>Whoever resists the authority resists the ordinance of God, and brings judgment on self. (v. 2)</a:t>
            </a:r>
          </a:p>
          <a:p>
            <a:pPr marL="742950" marR="0" lvl="1" indent="-285750">
              <a:spcBef>
                <a:spcPts val="0"/>
              </a:spcBef>
              <a:spcAft>
                <a:spcPts val="0"/>
              </a:spcAft>
              <a:buFont typeface="+mj-lt"/>
              <a:buAutoNum type="alphaLcPeriod"/>
            </a:pPr>
            <a:r>
              <a:rPr lang="en-US" sz="3100" dirty="0">
                <a:solidFill>
                  <a:schemeClr val="bg1"/>
                </a:solidFill>
                <a:latin typeface="Calibri" panose="020F0502020204030204" pitchFamily="34" charset="0"/>
                <a:ea typeface="Calibri" panose="020F0502020204030204" pitchFamily="34" charset="0"/>
                <a:cs typeface="Times New Roman" panose="02020603050405020304" pitchFamily="18" charset="0"/>
              </a:rPr>
              <a:t>Rulers are not a terror to good works, but to evil. (v. 3a)</a:t>
            </a:r>
          </a:p>
        </p:txBody>
      </p:sp>
      <p:sp>
        <p:nvSpPr>
          <p:cNvPr id="5" name="Text Placeholder 4">
            <a:extLst>
              <a:ext uri="{FF2B5EF4-FFF2-40B4-BE49-F238E27FC236}">
                <a16:creationId xmlns:a16="http://schemas.microsoft.com/office/drawing/2014/main" id="{2421BBC3-A849-DE48-BB47-48B23F8A7F7A}"/>
              </a:ext>
            </a:extLst>
          </p:cNvPr>
          <p:cNvSpPr>
            <a:spLocks noGrp="1"/>
          </p:cNvSpPr>
          <p:nvPr>
            <p:ph type="body" sz="quarter" idx="3"/>
          </p:nvPr>
        </p:nvSpPr>
        <p:spPr>
          <a:xfrm>
            <a:off x="377031" y="1038219"/>
            <a:ext cx="11241088" cy="823912"/>
          </a:xfrm>
        </p:spPr>
        <p:txBody>
          <a:bodyPr>
            <a:normAutofit fontScale="92500"/>
          </a:bodyPr>
          <a:lstStyle/>
          <a:p>
            <a:pPr marL="571500" indent="-571500">
              <a:buFont typeface="+mj-lt"/>
              <a:buAutoNum type="romanUcPeriod"/>
            </a:pPr>
            <a:r>
              <a:rPr lang="en-US" sz="3600" dirty="0">
                <a:solidFill>
                  <a:schemeClr val="bg1"/>
                </a:solidFill>
              </a:rPr>
              <a:t>The Christian’s Responsibility to the Government (vv. 1-7)</a:t>
            </a:r>
          </a:p>
        </p:txBody>
      </p:sp>
      <p:sp>
        <p:nvSpPr>
          <p:cNvPr id="6" name="Content Placeholder 5">
            <a:extLst>
              <a:ext uri="{FF2B5EF4-FFF2-40B4-BE49-F238E27FC236}">
                <a16:creationId xmlns:a16="http://schemas.microsoft.com/office/drawing/2014/main" id="{DAF874DF-038E-E442-A3ED-E96013680615}"/>
              </a:ext>
            </a:extLst>
          </p:cNvPr>
          <p:cNvSpPr>
            <a:spLocks noGrp="1"/>
          </p:cNvSpPr>
          <p:nvPr>
            <p:ph sz="quarter" idx="4"/>
          </p:nvPr>
        </p:nvSpPr>
        <p:spPr>
          <a:xfrm>
            <a:off x="6172199" y="1862132"/>
            <a:ext cx="5883275" cy="4824418"/>
          </a:xfrm>
        </p:spPr>
        <p:txBody>
          <a:bodyPr>
            <a:noAutofit/>
          </a:bodyPr>
          <a:lstStyle/>
          <a:p>
            <a:pPr marL="914400" marR="0" lvl="1" indent="-457200">
              <a:spcBef>
                <a:spcPts val="0"/>
              </a:spcBef>
              <a:spcAft>
                <a:spcPts val="0"/>
              </a:spcAft>
              <a:buFont typeface="+mj-lt"/>
              <a:buAutoNum type="alphaLcPeriod" startAt="2"/>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Do you want to be unafraid of the authority? (v. 3b)</a:t>
            </a:r>
          </a:p>
          <a:p>
            <a:pPr lvl="2">
              <a:spcBef>
                <a:spcPts val="0"/>
              </a:spcBef>
              <a:buFont typeface="+mj-lt"/>
              <a:buAutoNum type="romanLcPeriod"/>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Do what is good, and you will have praise from the same. (v. 3c)</a:t>
            </a:r>
          </a:p>
          <a:p>
            <a:pPr lvl="3">
              <a:spcBef>
                <a:spcPts val="0"/>
              </a:spcBef>
              <a:buFont typeface="+mj-lt"/>
              <a:buAutoNum type="arabicPeriod"/>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He is God's minister to you for good. (v. 4a)</a:t>
            </a:r>
          </a:p>
          <a:p>
            <a:pPr lvl="2">
              <a:spcBef>
                <a:spcPts val="0"/>
              </a:spcBef>
              <a:buFont typeface="+mj-lt"/>
              <a:buAutoNum type="romanLcPeriod"/>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If you do evil, be afraid; (v. 4b)</a:t>
            </a:r>
          </a:p>
          <a:p>
            <a:pPr lvl="3">
              <a:spcBef>
                <a:spcPts val="0"/>
              </a:spcBef>
              <a:buFont typeface="+mj-lt"/>
              <a:buAutoNum type="arabicPeriod"/>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He does not bear the sword in vain; (v. 4c)</a:t>
            </a:r>
          </a:p>
          <a:p>
            <a:pPr lvl="3">
              <a:spcBef>
                <a:spcPts val="0"/>
              </a:spcBef>
              <a:buFont typeface="+mj-lt"/>
              <a:buAutoNum type="arabicPeriod"/>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He is God's minister to execute wrath on him who practices evil. (v. 4d)</a:t>
            </a:r>
          </a:p>
          <a:p>
            <a:pPr marL="742950" marR="0" lvl="1" indent="-285750">
              <a:spcBef>
                <a:spcPts val="0"/>
              </a:spcBef>
              <a:spcAft>
                <a:spcPts val="0"/>
              </a:spcAft>
              <a:buFont typeface="+mj-lt"/>
              <a:buAutoNum type="alphaLcPeriod" startAt="2"/>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You must be subject because of wrath and for conscience' sake. (v. 5)</a:t>
            </a:r>
          </a:p>
          <a:p>
            <a:pPr marL="742950" marR="0" lvl="1" indent="-285750">
              <a:spcBef>
                <a:spcPts val="0"/>
              </a:spcBef>
              <a:spcAft>
                <a:spcPts val="0"/>
              </a:spcAft>
              <a:buFont typeface="+mj-lt"/>
              <a:buAutoNum type="alphaLcPeriod" startAt="2"/>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Because of this you also pay taxes. (v. 6)</a:t>
            </a:r>
          </a:p>
          <a:p>
            <a:pPr marL="1200150" lvl="2" indent="-285750">
              <a:spcBef>
                <a:spcPts val="0"/>
              </a:spcBef>
              <a:buFont typeface="+mj-lt"/>
              <a:buAutoNum type="alphaLcPeriod" startAt="2"/>
            </a:pPr>
            <a:r>
              <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rPr>
              <a:t>Render therefore to all their due: taxes, customs, fear, honor. (v. 7)</a:t>
            </a:r>
            <a:r>
              <a:rPr lang="en-US" sz="2100" dirty="0">
                <a:solidFill>
                  <a:schemeClr val="bg1"/>
                </a:solidFill>
              </a:rPr>
              <a:t> </a:t>
            </a:r>
            <a:endParaRPr lang="en-US" sz="2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en-US" sz="4800" b="1" dirty="0">
                <a:solidFill>
                  <a:schemeClr val="bg1"/>
                </a:solidFill>
                <a:latin typeface="Herculanum" panose="02000505000000020004" pitchFamily="2" charset="77"/>
              </a:rPr>
              <a:t>The Christian’s Responsibility to Government, Neighbor, the Time</a:t>
            </a:r>
            <a:endParaRPr kumimoji="0" lang="en-US" sz="4800" b="0" i="0" u="none" strike="noStrike" kern="1200" cap="none" spc="0" normalizeH="0" baseline="0" noProof="0" dirty="0">
              <a:ln>
                <a:noFill/>
              </a:ln>
              <a:solidFill>
                <a:prstClr val="white"/>
              </a:solidFill>
              <a:effectLst/>
              <a:uLnTx/>
              <a:uFillTx/>
              <a:latin typeface="Herculanum" panose="02000505000000020004" pitchFamily="2" charset="77"/>
              <a:ea typeface="+mj-ea"/>
              <a:cs typeface="+mj-cs"/>
            </a:endParaRPr>
          </a:p>
        </p:txBody>
      </p:sp>
    </p:spTree>
    <p:extLst>
      <p:ext uri="{BB962C8B-B14F-4D97-AF65-F5344CB8AC3E}">
        <p14:creationId xmlns:p14="http://schemas.microsoft.com/office/powerpoint/2010/main" val="4240656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14300" y="1862131"/>
            <a:ext cx="5883275" cy="4824419"/>
          </a:xfrm>
        </p:spPr>
        <p:txBody>
          <a:bodyPr>
            <a:noAutofit/>
          </a:bodyPr>
          <a:lstStyle/>
          <a:p>
            <a:pPr marL="342900" marR="0" lvl="0" indent="-342900">
              <a:spcBef>
                <a:spcPts val="0"/>
              </a:spcBef>
              <a:spcAft>
                <a:spcPts val="0"/>
              </a:spcAft>
              <a:buFont typeface="+mj-lt"/>
              <a:buAutoNum type="alphaUcPeriod"/>
            </a:pPr>
            <a:r>
              <a:rPr lang="en-US" sz="2700" dirty="0">
                <a:solidFill>
                  <a:schemeClr val="bg1"/>
                </a:solidFill>
                <a:latin typeface="Calibri" panose="020F0502020204030204" pitchFamily="34" charset="0"/>
                <a:ea typeface="Calibri" panose="020F0502020204030204" pitchFamily="34" charset="0"/>
                <a:cs typeface="Times New Roman" panose="02020603050405020304" pitchFamily="18" charset="0"/>
              </a:rPr>
              <a:t>Owe no one anything except to love one another, for he who loves another has fulfilled the law. (v. 8)</a:t>
            </a:r>
          </a:p>
          <a:p>
            <a:pPr marL="742950" marR="0" lvl="1" indent="-285750">
              <a:spcBef>
                <a:spcPts val="0"/>
              </a:spcBef>
              <a:spcAft>
                <a:spcPts val="0"/>
              </a:spcAft>
              <a:buFont typeface="+mj-lt"/>
              <a:buAutoNum type="alphaLcPeriod"/>
            </a:pPr>
            <a:r>
              <a:rPr lang="en-US" sz="2700" dirty="0">
                <a:solidFill>
                  <a:schemeClr val="bg1"/>
                </a:solidFill>
                <a:latin typeface="Calibri" panose="020F0502020204030204" pitchFamily="34" charset="0"/>
                <a:ea typeface="Calibri" panose="020F0502020204030204" pitchFamily="34" charset="0"/>
                <a:cs typeface="Times New Roman" panose="02020603050405020304" pitchFamily="18" charset="0"/>
              </a:rPr>
              <a:t>For the commandments, "You shall not commit adultery," "You shall not murder," "You shall not steal," "You shall not bear false witness," "You shall not covet," and if there is any other commandment, are all summed up in this saying, namely, "You shall love your neighbor as yourself." (v. 9)</a:t>
            </a:r>
          </a:p>
        </p:txBody>
      </p:sp>
      <p:sp>
        <p:nvSpPr>
          <p:cNvPr id="5" name="Text Placeholder 4">
            <a:extLst>
              <a:ext uri="{FF2B5EF4-FFF2-40B4-BE49-F238E27FC236}">
                <a16:creationId xmlns:a16="http://schemas.microsoft.com/office/drawing/2014/main" id="{2421BBC3-A849-DE48-BB47-48B23F8A7F7A}"/>
              </a:ext>
            </a:extLst>
          </p:cNvPr>
          <p:cNvSpPr>
            <a:spLocks noGrp="1"/>
          </p:cNvSpPr>
          <p:nvPr>
            <p:ph type="body" sz="quarter" idx="3"/>
          </p:nvPr>
        </p:nvSpPr>
        <p:spPr>
          <a:xfrm>
            <a:off x="377031" y="1038219"/>
            <a:ext cx="11241088" cy="823912"/>
          </a:xfrm>
        </p:spPr>
        <p:txBody>
          <a:bodyPr>
            <a:normAutofit fontScale="92500"/>
          </a:bodyPr>
          <a:lstStyle/>
          <a:p>
            <a:pPr marL="857250" indent="-857250">
              <a:buFont typeface="+mj-lt"/>
              <a:buAutoNum type="romanUcPeriod" startAt="2"/>
            </a:pPr>
            <a:r>
              <a:rPr lang="en-US" sz="3600" dirty="0">
                <a:solidFill>
                  <a:schemeClr val="bg1"/>
                </a:solidFill>
              </a:rPr>
              <a:t>The Christian’s Responsibility to His Neighbor (vv. 8-10)</a:t>
            </a:r>
          </a:p>
        </p:txBody>
      </p:sp>
      <p:sp>
        <p:nvSpPr>
          <p:cNvPr id="6" name="Content Placeholder 5">
            <a:extLst>
              <a:ext uri="{FF2B5EF4-FFF2-40B4-BE49-F238E27FC236}">
                <a16:creationId xmlns:a16="http://schemas.microsoft.com/office/drawing/2014/main" id="{DAF874DF-038E-E442-A3ED-E96013680615}"/>
              </a:ext>
            </a:extLst>
          </p:cNvPr>
          <p:cNvSpPr>
            <a:spLocks noGrp="1"/>
          </p:cNvSpPr>
          <p:nvPr>
            <p:ph sz="quarter" idx="4"/>
          </p:nvPr>
        </p:nvSpPr>
        <p:spPr>
          <a:xfrm>
            <a:off x="6172199" y="1862132"/>
            <a:ext cx="5883275" cy="4824418"/>
          </a:xfrm>
        </p:spPr>
        <p:txBody>
          <a:bodyPr>
            <a:noAutofit/>
          </a:bodyPr>
          <a:lstStyle/>
          <a:p>
            <a:pPr marL="514350" lvl="0" indent="-514350">
              <a:buFont typeface="+mj-lt"/>
              <a:buAutoNum type="alphaUcPeriod" startAt="2"/>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Love does no harm to a neighbor; therefore love is the fulfillment of the law. (v. 10)</a:t>
            </a:r>
            <a:r>
              <a:rPr lang="en-US" sz="3200" dirty="0">
                <a:solidFill>
                  <a:schemeClr val="bg1"/>
                </a:solidFill>
              </a:rPr>
              <a:t> </a:t>
            </a:r>
            <a:endParaRPr lang="en-US" sz="115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en-US" sz="4800" b="1" dirty="0">
                <a:solidFill>
                  <a:schemeClr val="bg1"/>
                </a:solidFill>
                <a:latin typeface="Herculanum" panose="02000505000000020004" pitchFamily="2" charset="77"/>
              </a:rPr>
              <a:t>The Christian’s Responsibility to Government, Neighbor, the Time</a:t>
            </a:r>
            <a:endParaRPr kumimoji="0" lang="en-US" sz="4800" b="0" i="0" u="none" strike="noStrike" kern="1200" cap="none" spc="0" normalizeH="0" baseline="0" noProof="0" dirty="0">
              <a:ln>
                <a:noFill/>
              </a:ln>
              <a:solidFill>
                <a:prstClr val="white"/>
              </a:solidFill>
              <a:effectLst/>
              <a:uLnTx/>
              <a:uFillTx/>
              <a:latin typeface="Herculanum" panose="02000505000000020004" pitchFamily="2" charset="77"/>
              <a:ea typeface="+mj-ea"/>
              <a:cs typeface="+mj-cs"/>
            </a:endParaRPr>
          </a:p>
        </p:txBody>
      </p:sp>
    </p:spTree>
    <p:extLst>
      <p:ext uri="{BB962C8B-B14F-4D97-AF65-F5344CB8AC3E}">
        <p14:creationId xmlns:p14="http://schemas.microsoft.com/office/powerpoint/2010/main" val="1421289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FDE9BD-3086-E94C-A05A-DE19485641A9}"/>
              </a:ext>
            </a:extLst>
          </p:cNvPr>
          <p:cNvSpPr>
            <a:spLocks noGrp="1"/>
          </p:cNvSpPr>
          <p:nvPr>
            <p:ph sz="half" idx="2"/>
          </p:nvPr>
        </p:nvSpPr>
        <p:spPr>
          <a:xfrm>
            <a:off x="114300" y="1862131"/>
            <a:ext cx="5883275" cy="4824419"/>
          </a:xfrm>
        </p:spPr>
        <p:txBody>
          <a:bodyPr>
            <a:noAutofit/>
          </a:bodyPr>
          <a:lstStyle/>
          <a:p>
            <a:pPr marL="342900" marR="0" lvl="0" indent="-342900">
              <a:spcBef>
                <a:spcPts val="0"/>
              </a:spcBef>
              <a:spcAft>
                <a:spcPts val="0"/>
              </a:spcAft>
              <a:buFont typeface="+mj-lt"/>
              <a:buAutoNum type="alphaUcPeriod"/>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And do this, knowing the time, that now it is high time to awake out of sleep; (v. 11a)</a:t>
            </a:r>
          </a:p>
          <a:p>
            <a:pPr marL="742950" marR="0" lvl="1" indent="-285750">
              <a:spcBef>
                <a:spcPts val="0"/>
              </a:spcBef>
              <a:spcAft>
                <a:spcPts val="0"/>
              </a:spcAft>
              <a:buFont typeface="+mj-lt"/>
              <a:buAutoNum type="alphaLcPeriod"/>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for now our salvation is nearer than when we first believed. (v. 11b)</a:t>
            </a:r>
          </a:p>
          <a:p>
            <a:pPr marL="742950" marR="0" lvl="1" indent="-285750">
              <a:spcBef>
                <a:spcPts val="0"/>
              </a:spcBef>
              <a:spcAft>
                <a:spcPts val="0"/>
              </a:spcAft>
              <a:buFont typeface="+mj-lt"/>
              <a:buAutoNum type="alphaLcPeriod"/>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 night is far spent, the day is at hand. (v. 12a)</a:t>
            </a:r>
          </a:p>
        </p:txBody>
      </p:sp>
      <p:sp>
        <p:nvSpPr>
          <p:cNvPr id="5" name="Text Placeholder 4">
            <a:extLst>
              <a:ext uri="{FF2B5EF4-FFF2-40B4-BE49-F238E27FC236}">
                <a16:creationId xmlns:a16="http://schemas.microsoft.com/office/drawing/2014/main" id="{2421BBC3-A849-DE48-BB47-48B23F8A7F7A}"/>
              </a:ext>
            </a:extLst>
          </p:cNvPr>
          <p:cNvSpPr>
            <a:spLocks noGrp="1"/>
          </p:cNvSpPr>
          <p:nvPr>
            <p:ph type="body" sz="quarter" idx="3"/>
          </p:nvPr>
        </p:nvSpPr>
        <p:spPr>
          <a:xfrm>
            <a:off x="377031" y="1038219"/>
            <a:ext cx="11241088" cy="823912"/>
          </a:xfrm>
        </p:spPr>
        <p:txBody>
          <a:bodyPr>
            <a:normAutofit fontScale="92500"/>
          </a:bodyPr>
          <a:lstStyle/>
          <a:p>
            <a:pPr marL="857250" indent="-857250">
              <a:buFont typeface="+mj-lt"/>
              <a:buAutoNum type="romanUcPeriod" startAt="3"/>
            </a:pPr>
            <a:r>
              <a:rPr lang="en-US" sz="3600" dirty="0">
                <a:solidFill>
                  <a:schemeClr val="bg1"/>
                </a:solidFill>
              </a:rPr>
              <a:t>The Christian’s Responsibility Given the Time (vv. 11-14)</a:t>
            </a:r>
          </a:p>
        </p:txBody>
      </p:sp>
      <p:sp>
        <p:nvSpPr>
          <p:cNvPr id="6" name="Content Placeholder 5">
            <a:extLst>
              <a:ext uri="{FF2B5EF4-FFF2-40B4-BE49-F238E27FC236}">
                <a16:creationId xmlns:a16="http://schemas.microsoft.com/office/drawing/2014/main" id="{DAF874DF-038E-E442-A3ED-E96013680615}"/>
              </a:ext>
            </a:extLst>
          </p:cNvPr>
          <p:cNvSpPr>
            <a:spLocks noGrp="1"/>
          </p:cNvSpPr>
          <p:nvPr>
            <p:ph sz="quarter" idx="4"/>
          </p:nvPr>
        </p:nvSpPr>
        <p:spPr>
          <a:xfrm>
            <a:off x="6172199" y="1862132"/>
            <a:ext cx="5883275" cy="4824418"/>
          </a:xfrm>
        </p:spPr>
        <p:txBody>
          <a:bodyPr>
            <a:noAutofit/>
          </a:bodyPr>
          <a:lstStyle/>
          <a:p>
            <a:pPr marL="514350" marR="0" lvl="0" indent="-514350">
              <a:spcBef>
                <a:spcPts val="0"/>
              </a:spcBef>
              <a:spcAft>
                <a:spcPts val="0"/>
              </a:spcAft>
              <a:buFont typeface="+mj-lt"/>
              <a:buAutoNum type="alphaUcPeriod" startAt="2"/>
            </a:pPr>
            <a:r>
              <a:rPr lang="en-US"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Therefore let us cast off the works of darkness, and let us put on the armor of light. (v. 12b)</a:t>
            </a:r>
          </a:p>
          <a:p>
            <a:pPr marL="742950" marR="0" lvl="1" indent="-285750">
              <a:spcBef>
                <a:spcPts val="0"/>
              </a:spcBef>
              <a:spcAft>
                <a:spcPts val="0"/>
              </a:spcAft>
              <a:buFont typeface="+mj-lt"/>
              <a:buAutoNum type="alphaLcPeriod"/>
            </a:pPr>
            <a:r>
              <a:rPr lang="en-US"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Let us walk properly, as in the day, not in revelry and drunkenness, not in lewdness and lust, not in strife and envy. (v. 13)</a:t>
            </a:r>
          </a:p>
          <a:p>
            <a:pPr marL="742950" marR="0" lvl="1" indent="-285750">
              <a:spcBef>
                <a:spcPts val="0"/>
              </a:spcBef>
              <a:spcAft>
                <a:spcPts val="0"/>
              </a:spcAft>
              <a:buFont typeface="+mj-lt"/>
              <a:buAutoNum type="alphaLcPeriod"/>
            </a:pPr>
            <a:r>
              <a:rPr lang="en-US" sz="3000" dirty="0">
                <a:solidFill>
                  <a:schemeClr val="bg1"/>
                </a:solidFill>
                <a:latin typeface="Calibri" panose="020F0502020204030204" pitchFamily="34" charset="0"/>
                <a:ea typeface="Calibri" panose="020F0502020204030204" pitchFamily="34" charset="0"/>
                <a:cs typeface="Times New Roman" panose="02020603050405020304" pitchFamily="18" charset="0"/>
              </a:rPr>
              <a:t>But put on the Lord Jesus Christ, and make no provision for the flesh, to fulfill its lusts. (v. 14)</a:t>
            </a:r>
          </a:p>
        </p:txBody>
      </p:sp>
      <p:sp>
        <p:nvSpPr>
          <p:cNvPr id="7" name="Title 1">
            <a:extLst>
              <a:ext uri="{FF2B5EF4-FFF2-40B4-BE49-F238E27FC236}">
                <a16:creationId xmlns:a16="http://schemas.microsoft.com/office/drawing/2014/main" id="{5772614C-1F5B-9D45-AE48-DCFA76A03DA5}"/>
              </a:ext>
            </a:extLst>
          </p:cNvPr>
          <p:cNvSpPr txBox="1">
            <a:spLocks/>
          </p:cNvSpPr>
          <p:nvPr/>
        </p:nvSpPr>
        <p:spPr>
          <a:xfrm>
            <a:off x="838200" y="-57152"/>
            <a:ext cx="10515600" cy="15621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r>
              <a:rPr lang="en-US" sz="4800" b="1" dirty="0">
                <a:solidFill>
                  <a:schemeClr val="bg1"/>
                </a:solidFill>
                <a:latin typeface="Herculanum" panose="02000505000000020004" pitchFamily="2" charset="77"/>
              </a:rPr>
              <a:t>The Christian’s Responsibility to Government, Neighbor, the Time</a:t>
            </a:r>
            <a:endParaRPr kumimoji="0" lang="en-US" sz="4800" b="0" i="0" u="none" strike="noStrike" kern="1200" cap="none" spc="0" normalizeH="0" baseline="0" noProof="0" dirty="0">
              <a:ln>
                <a:noFill/>
              </a:ln>
              <a:solidFill>
                <a:prstClr val="white"/>
              </a:solidFill>
              <a:effectLst/>
              <a:uLnTx/>
              <a:uFillTx/>
              <a:latin typeface="Herculanum" panose="02000505000000020004" pitchFamily="2" charset="77"/>
              <a:ea typeface="+mj-ea"/>
              <a:cs typeface="+mj-cs"/>
            </a:endParaRPr>
          </a:p>
        </p:txBody>
      </p:sp>
    </p:spTree>
    <p:extLst>
      <p:ext uri="{BB962C8B-B14F-4D97-AF65-F5344CB8AC3E}">
        <p14:creationId xmlns:p14="http://schemas.microsoft.com/office/powerpoint/2010/main" val="2461354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F403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800B9-E08F-4741-A79A-2551020AFA08}"/>
              </a:ext>
            </a:extLst>
          </p:cNvPr>
          <p:cNvSpPr>
            <a:spLocks noGrp="1"/>
          </p:cNvSpPr>
          <p:nvPr>
            <p:ph type="title"/>
          </p:nvPr>
        </p:nvSpPr>
        <p:spPr>
          <a:xfrm>
            <a:off x="838200" y="-57152"/>
            <a:ext cx="10515600" cy="1562100"/>
          </a:xfrm>
        </p:spPr>
        <p:txBody>
          <a:bodyPr>
            <a:noAutofit/>
          </a:bodyPr>
          <a:lstStyle/>
          <a:p>
            <a:pPr algn="ctr"/>
            <a:r>
              <a:rPr lang="en-US" sz="4800" b="1" dirty="0">
                <a:solidFill>
                  <a:schemeClr val="bg1"/>
                </a:solidFill>
                <a:latin typeface="Herculanum" panose="02000505000000020004" pitchFamily="2" charset="77"/>
              </a:rPr>
              <a:t>The Christian’s Responsibility to Government, Neighbor, the Time</a:t>
            </a:r>
          </a:p>
        </p:txBody>
      </p:sp>
      <p:sp>
        <p:nvSpPr>
          <p:cNvPr id="3" name="Content Placeholder 2">
            <a:extLst>
              <a:ext uri="{FF2B5EF4-FFF2-40B4-BE49-F238E27FC236}">
                <a16:creationId xmlns:a16="http://schemas.microsoft.com/office/drawing/2014/main" id="{7E9484E0-DB0B-9849-AEA7-FE52F63DC515}"/>
              </a:ext>
            </a:extLst>
          </p:cNvPr>
          <p:cNvSpPr>
            <a:spLocks noGrp="1"/>
          </p:cNvSpPr>
          <p:nvPr>
            <p:ph idx="1"/>
          </p:nvPr>
        </p:nvSpPr>
        <p:spPr>
          <a:xfrm>
            <a:off x="90487" y="1504948"/>
            <a:ext cx="12011025" cy="5195890"/>
          </a:xfrm>
        </p:spPr>
        <p:txBody>
          <a:bodyPr>
            <a:normAutofit/>
          </a:bodyPr>
          <a:lstStyle/>
          <a:p>
            <a:pPr marL="571500" indent="-571500">
              <a:buFont typeface="+mj-lt"/>
              <a:buAutoNum type="romanUcPeriod"/>
            </a:pPr>
            <a:r>
              <a:rPr lang="en-US" sz="3600" b="1" dirty="0">
                <a:solidFill>
                  <a:schemeClr val="bg1"/>
                </a:solidFill>
              </a:rPr>
              <a:t>The Christian’s Responsibility to the Government (vv. 1-7)</a:t>
            </a:r>
          </a:p>
          <a:p>
            <a:pPr marL="571500" indent="-571500">
              <a:buFont typeface="+mj-lt"/>
              <a:buAutoNum type="romanUcPeriod"/>
            </a:pPr>
            <a:r>
              <a:rPr lang="en-US" sz="3600" b="1" dirty="0">
                <a:solidFill>
                  <a:schemeClr val="bg1"/>
                </a:solidFill>
              </a:rPr>
              <a:t>The Christian’s Responsibility to His Neighbor (vv. 8-10)</a:t>
            </a:r>
          </a:p>
          <a:p>
            <a:pPr marL="571500" indent="-571500">
              <a:buFont typeface="+mj-lt"/>
              <a:buAutoNum type="romanUcPeriod"/>
            </a:pPr>
            <a:r>
              <a:rPr lang="en-US" sz="3600" b="1" dirty="0">
                <a:solidFill>
                  <a:schemeClr val="bg1"/>
                </a:solidFill>
              </a:rPr>
              <a:t>The Christian’s Responsibility Given the Time (vv. 11-14)</a:t>
            </a:r>
          </a:p>
        </p:txBody>
      </p:sp>
    </p:spTree>
    <p:extLst>
      <p:ext uri="{BB962C8B-B14F-4D97-AF65-F5344CB8AC3E}">
        <p14:creationId xmlns:p14="http://schemas.microsoft.com/office/powerpoint/2010/main" val="1358348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626</Words>
  <Application>Microsoft Macintosh PowerPoint</Application>
  <PresentationFormat>Widescreen</PresentationFormat>
  <Paragraphs>40</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Herculanum</vt:lpstr>
      <vt:lpstr>Office Theme</vt:lpstr>
      <vt:lpstr>The Epistle to the Romans</vt:lpstr>
      <vt:lpstr>The Christian’s Responsibility to Government, Neighbor, the Time</vt:lpstr>
      <vt:lpstr>PowerPoint Presentation</vt:lpstr>
      <vt:lpstr>PowerPoint Presentation</vt:lpstr>
      <vt:lpstr>PowerPoint Presentation</vt:lpstr>
      <vt:lpstr>The Christian’s Responsibility to Government, Neighbor, the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Epistle to the Romans</dc:title>
  <dc:creator>Jeremiah Cox</dc:creator>
  <cp:lastModifiedBy>Jeremiah Cox</cp:lastModifiedBy>
  <cp:revision>52</cp:revision>
  <dcterms:created xsi:type="dcterms:W3CDTF">2019-08-02T15:06:58Z</dcterms:created>
  <dcterms:modified xsi:type="dcterms:W3CDTF">2020-07-18T19:41:02Z</dcterms:modified>
</cp:coreProperties>
</file>