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56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7D8"/>
    <a:srgbClr val="3F3F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07"/>
  </p:normalViewPr>
  <p:slideViewPr>
    <p:cSldViewPr snapToGrid="0" snapToObjects="1">
      <p:cViewPr varScale="1">
        <p:scale>
          <a:sx n="106" d="100"/>
          <a:sy n="106" d="100"/>
        </p:scale>
        <p:origin x="79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7550A-69B5-1D4B-AB49-8D7A8E8CEC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9FA702-73D6-DF48-92FD-942F3B3251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54E97-9BF7-EB46-86F3-CCBE6CEF0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C1970-B7D7-4549-A24A-FDC160E961B3}" type="datetimeFigureOut">
              <a:rPr lang="en-US" smtClean="0"/>
              <a:t>3/3/19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C29BA3-EA00-E84D-95B3-427EF70C7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18E49F-EA3A-C547-9185-A3A8E430A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1A4CD-A11E-7845-8C98-444DBB664A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99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7AC32-ADBA-A341-9502-050AC75DB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9B377A-CEEB-7441-ABAD-9C00F0A806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59E7AC-CFF4-084C-A0F6-FF70D23CF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C1970-B7D7-4549-A24A-FDC160E961B3}" type="datetimeFigureOut">
              <a:rPr lang="en-US" smtClean="0"/>
              <a:t>3/3/19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5A5B5E-0CD4-1946-B451-CC6A783DA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41FF7-AF06-9C47-A909-39AC156EE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1A4CD-A11E-7845-8C98-444DBB664A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349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5ABACF-3592-004E-95FD-C5098D7052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81F7AD-D79A-0C47-A66F-D685E7F63E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BC4D7A-B6A7-6E40-9236-3473E8C91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C1970-B7D7-4549-A24A-FDC160E961B3}" type="datetimeFigureOut">
              <a:rPr lang="en-US" smtClean="0"/>
              <a:t>3/3/19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7AE6A4-6B06-F445-B154-F71FD7F64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568B6A-8A77-B04B-BE80-E509E087B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1A4CD-A11E-7845-8C98-444DBB664A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556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B649A-BBC2-8149-95E5-D2F81E31D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5AF0EF-AEF5-C64B-BE5E-26217FD32F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CC5B51-450B-E144-A33D-2D26769D8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C1970-B7D7-4549-A24A-FDC160E961B3}" type="datetimeFigureOut">
              <a:rPr lang="en-US" smtClean="0"/>
              <a:t>3/3/19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D6D768-D24E-CD48-A239-E892CB01F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A5BBCC-472B-B447-A7E9-6537C2B7B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1A4CD-A11E-7845-8C98-444DBB664A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30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DD461-52A3-EA4C-80B8-8FB663BD0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F2F403-366A-8544-B628-01854AFDB8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6C22EE-B6B9-324C-AA3E-285E1F41A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C1970-B7D7-4549-A24A-FDC160E961B3}" type="datetimeFigureOut">
              <a:rPr lang="en-US" smtClean="0"/>
              <a:t>3/3/19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48E933-C731-7D4A-BAA4-E780A57A6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9307F5-A086-0948-8473-528761A55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1A4CD-A11E-7845-8C98-444DBB664A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524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A68EC-BF95-BB4F-B1EF-8DD7E10F8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930847-308C-804A-8F28-CD019761E0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3E36FF-19FE-BC40-8A5F-F5A30EAD30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915917-AC89-3D4C-AD91-9B6E0B11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C1970-B7D7-4549-A24A-FDC160E961B3}" type="datetimeFigureOut">
              <a:rPr lang="en-US" smtClean="0"/>
              <a:t>3/3/19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73FFAD-FC24-7C47-A6F6-43F770A7F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884F16-2058-D046-BCFC-FB91C426F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1A4CD-A11E-7845-8C98-444DBB664A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5656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65181-8A43-8843-B35D-DD048C389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F6CF19-42A3-4745-9C32-F0754A404C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FBDA44-DA07-5840-B489-3AB4136565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6C8BB9-5312-2C40-8421-D73BC34FB3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7C2B08-D345-6C46-A37A-510D15770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6BA222-E40B-8B41-9CF3-D9DC26215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C1970-B7D7-4549-A24A-FDC160E961B3}" type="datetimeFigureOut">
              <a:rPr lang="en-US" smtClean="0"/>
              <a:t>3/3/19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C6E61E-90E5-2F42-89F4-2B93A1396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2C3ACF-FF45-3E4F-B45C-8A3C67001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1A4CD-A11E-7845-8C98-444DBB664A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25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ED490-D760-5F47-83D6-6181ACAE5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CD8AC3-CB89-9140-90EA-8BCE2580A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C1970-B7D7-4549-A24A-FDC160E961B3}" type="datetimeFigureOut">
              <a:rPr lang="en-US" smtClean="0"/>
              <a:t>3/3/19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B885CE-FE26-CE47-A769-4728D3DCD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EFBE84-8A82-6C43-A762-3BADEE38B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1A4CD-A11E-7845-8C98-444DBB664A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466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116E92-B6CB-D343-8206-2F38EC1B7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C1970-B7D7-4549-A24A-FDC160E961B3}" type="datetimeFigureOut">
              <a:rPr lang="en-US" smtClean="0"/>
              <a:t>3/3/19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FDE9F0-58C1-9948-9FC5-A3A454035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C22634-F684-0146-B663-55CDAE045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1A4CD-A11E-7845-8C98-444DBB664A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596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6E9C3-CB72-B24D-A5F4-3AACE4FF4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E12AD5-CA53-7143-87CC-2EFC373ACF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6C510A-D402-414C-A225-3DC3F9C31D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F2C055-C5FC-5548-881D-F3B037B1B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C1970-B7D7-4549-A24A-FDC160E961B3}" type="datetimeFigureOut">
              <a:rPr lang="en-US" smtClean="0"/>
              <a:t>3/3/19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E9A11D-7EBF-4148-9293-AD9F56BC6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8A727A-42FA-7E46-87EC-27CFCE690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1A4CD-A11E-7845-8C98-444DBB664A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152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FEDBD-0DAE-0740-8779-261637229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ADB491-6E76-B34B-BA53-26D3419B2F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0AF037-D190-CE4F-BE7E-A7CD36D6F6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F51F18-3DE2-4F42-A6C4-B6D59D861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C1970-B7D7-4549-A24A-FDC160E961B3}" type="datetimeFigureOut">
              <a:rPr lang="en-US" smtClean="0"/>
              <a:t>3/3/19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0BF831-E7E6-D047-9498-AE087631A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B65BEE-CD5F-564C-B615-ED47C0DC2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1A4CD-A11E-7845-8C98-444DBB664A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122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A727D0-6AEB-7240-9A57-144DDD918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E522A7-9860-8444-A0F8-F168BD02CF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F454E1-4336-9145-BA60-75339B7291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9C1970-B7D7-4549-A24A-FDC160E961B3}" type="datetimeFigureOut">
              <a:rPr lang="en-US" smtClean="0"/>
              <a:t>3/3/19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6B3CE4-577E-294D-A3AA-F15F1EA7AF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E636A-1019-374E-B5B0-41663F3B8D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E1A4CD-A11E-7845-8C98-444DBB664A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91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34B82-ACC2-0746-A602-A6737CFB0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553938-CBA2-B146-BE9F-163CDC4599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9722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3F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4FAEA-3A86-9241-8E00-07685A7FE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5937" y="365125"/>
            <a:ext cx="10084593" cy="1325563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Viner Hand ITC" panose="03070502030502020203" pitchFamily="66" charset="77"/>
              </a:rPr>
              <a:t>Why All Should Fear God’s Word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DFA25-8838-FF4D-80DC-34A74F7131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468" y="1968523"/>
            <a:ext cx="11549063" cy="4667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chemeClr val="accent4"/>
                </a:solidFill>
              </a:rPr>
              <a:t>Faithful Men of God Did</a:t>
            </a:r>
          </a:p>
          <a:p>
            <a:pPr marL="0" indent="0">
              <a:buNone/>
            </a:pPr>
            <a:r>
              <a:rPr lang="en-US" sz="3600" b="1" dirty="0">
                <a:solidFill>
                  <a:schemeClr val="accent4"/>
                </a:solidFill>
              </a:rPr>
              <a:t>Consistent Punishment of Disobedience is Recorded in History</a:t>
            </a:r>
          </a:p>
          <a:p>
            <a:pPr marL="0" indent="0">
              <a:buNone/>
            </a:pPr>
            <a:r>
              <a:rPr lang="en-US" sz="3600" b="1" dirty="0">
                <a:solidFill>
                  <a:schemeClr val="accent4"/>
                </a:solidFill>
              </a:rPr>
              <a:t>It is an Immutable Law</a:t>
            </a:r>
          </a:p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</a:rPr>
              <a:t>It is the Only Power to Salvation </a:t>
            </a:r>
            <a:r>
              <a:rPr lang="en-US" sz="3600" i="1" dirty="0">
                <a:solidFill>
                  <a:schemeClr val="bg1"/>
                </a:solidFill>
              </a:rPr>
              <a:t>(Romans 1:16)</a:t>
            </a:r>
          </a:p>
          <a:p>
            <a:r>
              <a:rPr lang="en-US" sz="3200" dirty="0">
                <a:solidFill>
                  <a:schemeClr val="bg1"/>
                </a:solidFill>
              </a:rPr>
              <a:t>Many Jews failed to submit and were lost – </a:t>
            </a:r>
            <a:r>
              <a:rPr lang="en-US" sz="3200" i="1" dirty="0">
                <a:solidFill>
                  <a:schemeClr val="bg1"/>
                </a:solidFill>
              </a:rPr>
              <a:t>Romans 9:30-33</a:t>
            </a:r>
          </a:p>
          <a:p>
            <a:r>
              <a:rPr lang="en-US" sz="3200" dirty="0">
                <a:solidFill>
                  <a:schemeClr val="bg1"/>
                </a:solidFill>
              </a:rPr>
              <a:t>Consider the goodness and severity of God! – </a:t>
            </a:r>
            <a:r>
              <a:rPr lang="en-US" sz="3200" i="1" dirty="0">
                <a:solidFill>
                  <a:schemeClr val="bg1"/>
                </a:solidFill>
              </a:rPr>
              <a:t>Romans 11:19-24</a:t>
            </a:r>
          </a:p>
        </p:txBody>
      </p:sp>
      <p:pic>
        <p:nvPicPr>
          <p:cNvPr id="4" name="Picture 3" descr="A knife on a wooden table&#10;&#10;Description automatically generated">
            <a:extLst>
              <a:ext uri="{FF2B5EF4-FFF2-40B4-BE49-F238E27FC236}">
                <a16:creationId xmlns:a16="http://schemas.microsoft.com/office/drawing/2014/main" id="{BFF4A6DE-F032-1148-B048-6FB671E132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</a:extLst>
          </a:blip>
          <a:srcRect l="33568" r="7797" b="-1"/>
          <a:stretch/>
        </p:blipFill>
        <p:spPr>
          <a:xfrm>
            <a:off x="0" y="0"/>
            <a:ext cx="1628775" cy="1854229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ln w="38100">
            <a:solidFill>
              <a:srgbClr val="D9D7D8"/>
            </a:solidFill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068F32A-B75E-F240-99A0-5FE202DAFC1A}"/>
              </a:ext>
            </a:extLst>
          </p:cNvPr>
          <p:cNvCxnSpPr>
            <a:cxnSpLocks/>
          </p:cNvCxnSpPr>
          <p:nvPr/>
        </p:nvCxnSpPr>
        <p:spPr>
          <a:xfrm>
            <a:off x="-42866" y="1871654"/>
            <a:ext cx="5300666" cy="0"/>
          </a:xfrm>
          <a:prstGeom prst="line">
            <a:avLst/>
          </a:prstGeom>
          <a:ln w="38100">
            <a:solidFill>
              <a:srgbClr val="D9D7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665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FA90B-7915-ED43-AA0B-979AFDF2F2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29799" y="1759896"/>
            <a:ext cx="5678905" cy="2889114"/>
          </a:xfrm>
        </p:spPr>
        <p:txBody>
          <a:bodyPr anchor="b">
            <a:norm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en-US" sz="8800" b="1" dirty="0">
                <a:latin typeface="Viner Hand ITC" panose="03070502030502020203" pitchFamily="66" charset="77"/>
              </a:rPr>
              <a:t>Fearing God’s Word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22CD25-69A1-284E-9483-9198DBE4C5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6627" y="4750893"/>
            <a:ext cx="4645250" cy="1147863"/>
          </a:xfrm>
        </p:spPr>
        <p:txBody>
          <a:bodyPr anchor="t">
            <a:normAutofit/>
          </a:bodyPr>
          <a:lstStyle/>
          <a:p>
            <a:r>
              <a:rPr lang="en-US" sz="4000" i="1" dirty="0"/>
              <a:t>Proverbs 13:13</a:t>
            </a:r>
          </a:p>
        </p:txBody>
      </p:sp>
      <p:sp>
        <p:nvSpPr>
          <p:cNvPr id="14" name="Freeform: Shape 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knife on a wooden table&#10;&#10;Description automatically generated">
            <a:extLst>
              <a:ext uri="{FF2B5EF4-FFF2-40B4-BE49-F238E27FC236}">
                <a16:creationId xmlns:a16="http://schemas.microsoft.com/office/drawing/2014/main" id="{FFDAD769-B05B-F24B-BFEC-C3476FDA01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</a:extLst>
          </a:blip>
          <a:srcRect l="33568" r="7797" b="-1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20559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FA90B-7915-ED43-AA0B-979AFDF2F2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29799" y="1759896"/>
            <a:ext cx="5678905" cy="2889114"/>
          </a:xfrm>
        </p:spPr>
        <p:txBody>
          <a:bodyPr anchor="b">
            <a:norm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en-US" sz="8800" b="1" dirty="0">
                <a:latin typeface="Viner Hand ITC" panose="03070502030502020203" pitchFamily="66" charset="77"/>
              </a:rPr>
              <a:t>Fearing God’s Word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22CD25-69A1-284E-9483-9198DBE4C5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6627" y="4750893"/>
            <a:ext cx="4645250" cy="1147863"/>
          </a:xfrm>
        </p:spPr>
        <p:txBody>
          <a:bodyPr anchor="t">
            <a:normAutofit/>
          </a:bodyPr>
          <a:lstStyle/>
          <a:p>
            <a:r>
              <a:rPr lang="en-US" sz="4000" i="1" dirty="0"/>
              <a:t>Proverbs 13:13</a:t>
            </a:r>
          </a:p>
        </p:txBody>
      </p:sp>
      <p:sp>
        <p:nvSpPr>
          <p:cNvPr id="14" name="Freeform: Shape 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knife on a wooden table&#10;&#10;Description automatically generated">
            <a:extLst>
              <a:ext uri="{FF2B5EF4-FFF2-40B4-BE49-F238E27FC236}">
                <a16:creationId xmlns:a16="http://schemas.microsoft.com/office/drawing/2014/main" id="{FFDAD769-B05B-F24B-BFEC-C3476FDA01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</a:extLst>
          </a:blip>
          <a:srcRect l="33568" r="7797" b="-1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881649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3F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4FAEA-3A86-9241-8E00-07685A7FE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5937" y="365125"/>
            <a:ext cx="10084593" cy="1325563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Viner Hand ITC" panose="03070502030502020203" pitchFamily="66" charset="77"/>
              </a:rPr>
              <a:t>Why Many Don’t Fear God’s Word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DFA25-8838-FF4D-80DC-34A74F7131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468" y="1968523"/>
            <a:ext cx="11549063" cy="4667231"/>
          </a:xfrm>
        </p:spPr>
        <p:txBody>
          <a:bodyPr/>
          <a:lstStyle/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</a:rPr>
              <a:t>They Don’t Believe in Inspiration</a:t>
            </a:r>
          </a:p>
          <a:p>
            <a:r>
              <a:rPr lang="en-US" sz="3200" dirty="0">
                <a:solidFill>
                  <a:schemeClr val="bg1"/>
                </a:solidFill>
              </a:rPr>
              <a:t>The scriptures claim to be inspired of God – </a:t>
            </a:r>
            <a:r>
              <a:rPr lang="en-US" sz="3200" i="1" dirty="0">
                <a:solidFill>
                  <a:schemeClr val="bg1"/>
                </a:solidFill>
              </a:rPr>
              <a:t>2 Timothy 3:16</a:t>
            </a:r>
          </a:p>
          <a:p>
            <a:r>
              <a:rPr lang="en-US" sz="3200" i="1" dirty="0">
                <a:solidFill>
                  <a:schemeClr val="bg1"/>
                </a:solidFill>
              </a:rPr>
              <a:t>2 Peter 1:19-20 </a:t>
            </a:r>
            <a:r>
              <a:rPr lang="en-US" sz="3200" dirty="0">
                <a:solidFill>
                  <a:schemeClr val="bg1"/>
                </a:solidFill>
              </a:rPr>
              <a:t>– not from private origin.</a:t>
            </a:r>
          </a:p>
          <a:p>
            <a:r>
              <a:rPr lang="en-US" sz="3200" dirty="0">
                <a:solidFill>
                  <a:schemeClr val="bg1"/>
                </a:solidFill>
              </a:rPr>
              <a:t>Plenary verbal inspiration – </a:t>
            </a:r>
            <a:r>
              <a:rPr lang="en-US" sz="3200" i="1" dirty="0">
                <a:solidFill>
                  <a:schemeClr val="bg1"/>
                </a:solidFill>
              </a:rPr>
              <a:t>1 Corinthians 2:13 (NASB);            Galatians 3:16</a:t>
            </a:r>
          </a:p>
        </p:txBody>
      </p:sp>
      <p:pic>
        <p:nvPicPr>
          <p:cNvPr id="4" name="Picture 3" descr="A knife on a wooden table&#10;&#10;Description automatically generated">
            <a:extLst>
              <a:ext uri="{FF2B5EF4-FFF2-40B4-BE49-F238E27FC236}">
                <a16:creationId xmlns:a16="http://schemas.microsoft.com/office/drawing/2014/main" id="{BFF4A6DE-F032-1148-B048-6FB671E132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</a:extLst>
          </a:blip>
          <a:srcRect l="33568" r="7797" b="-1"/>
          <a:stretch/>
        </p:blipFill>
        <p:spPr>
          <a:xfrm>
            <a:off x="0" y="0"/>
            <a:ext cx="1628775" cy="1854229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ln w="38100">
            <a:solidFill>
              <a:srgbClr val="D9D7D8"/>
            </a:solidFill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068F32A-B75E-F240-99A0-5FE202DAFC1A}"/>
              </a:ext>
            </a:extLst>
          </p:cNvPr>
          <p:cNvCxnSpPr>
            <a:cxnSpLocks/>
          </p:cNvCxnSpPr>
          <p:nvPr/>
        </p:nvCxnSpPr>
        <p:spPr>
          <a:xfrm>
            <a:off x="-42866" y="1871654"/>
            <a:ext cx="5300666" cy="0"/>
          </a:xfrm>
          <a:prstGeom prst="line">
            <a:avLst/>
          </a:prstGeom>
          <a:ln w="38100">
            <a:solidFill>
              <a:srgbClr val="D9D7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516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3F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4FAEA-3A86-9241-8E00-07685A7FE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5937" y="365125"/>
            <a:ext cx="10084593" cy="1325563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Viner Hand ITC" panose="03070502030502020203" pitchFamily="66" charset="77"/>
              </a:rPr>
              <a:t>Why Many Don’t Fear God’s Word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DFA25-8838-FF4D-80DC-34A74F7131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468" y="1968523"/>
            <a:ext cx="11549063" cy="4667231"/>
          </a:xfrm>
        </p:spPr>
        <p:txBody>
          <a:bodyPr/>
          <a:lstStyle/>
          <a:p>
            <a:pPr marL="0" indent="0">
              <a:buNone/>
            </a:pPr>
            <a:r>
              <a:rPr lang="en-US" sz="3600" b="1" dirty="0">
                <a:solidFill>
                  <a:srgbClr val="FFC000"/>
                </a:solidFill>
              </a:rPr>
              <a:t>They Don’t Believe in Inspiration</a:t>
            </a:r>
          </a:p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</a:rPr>
              <a:t>They Misunderstand its Author</a:t>
            </a:r>
          </a:p>
          <a:p>
            <a:r>
              <a:rPr lang="en-US" sz="3200" dirty="0">
                <a:solidFill>
                  <a:schemeClr val="bg1"/>
                </a:solidFill>
              </a:rPr>
              <a:t>Is the Bible just a love letter from God to man?</a:t>
            </a:r>
          </a:p>
          <a:p>
            <a:r>
              <a:rPr lang="en-US" sz="3200" dirty="0">
                <a:solidFill>
                  <a:schemeClr val="bg1"/>
                </a:solidFill>
              </a:rPr>
              <a:t>God is love (</a:t>
            </a:r>
            <a:r>
              <a:rPr lang="en-US" sz="3200" i="1" dirty="0">
                <a:solidFill>
                  <a:schemeClr val="bg1"/>
                </a:solidFill>
              </a:rPr>
              <a:t>1 John 4:8</a:t>
            </a:r>
            <a:r>
              <a:rPr lang="en-US" sz="3200" dirty="0">
                <a:solidFill>
                  <a:schemeClr val="bg1"/>
                </a:solidFill>
              </a:rPr>
              <a:t>), but does that mean scripture is not law?</a:t>
            </a:r>
          </a:p>
          <a:p>
            <a:pPr lvl="1"/>
            <a:r>
              <a:rPr lang="en-US" sz="3200" i="1" dirty="0">
                <a:solidFill>
                  <a:schemeClr val="bg1"/>
                </a:solidFill>
              </a:rPr>
              <a:t>2 Timothy 3:16 </a:t>
            </a:r>
            <a:r>
              <a:rPr lang="en-US" sz="3200" dirty="0">
                <a:solidFill>
                  <a:schemeClr val="bg1"/>
                </a:solidFill>
              </a:rPr>
              <a:t>– for teaching and instructing.</a:t>
            </a:r>
          </a:p>
          <a:p>
            <a:pPr lvl="1"/>
            <a:r>
              <a:rPr lang="en-US" sz="3200" i="1" dirty="0">
                <a:solidFill>
                  <a:schemeClr val="bg1"/>
                </a:solidFill>
              </a:rPr>
              <a:t>1 Corinthians 9:21 </a:t>
            </a:r>
            <a:r>
              <a:rPr lang="en-US" sz="3200" dirty="0">
                <a:solidFill>
                  <a:schemeClr val="bg1"/>
                </a:solidFill>
              </a:rPr>
              <a:t>– under law toward Christ.</a:t>
            </a:r>
          </a:p>
          <a:p>
            <a:r>
              <a:rPr lang="en-US" sz="3200" dirty="0">
                <a:solidFill>
                  <a:schemeClr val="bg1"/>
                </a:solidFill>
              </a:rPr>
              <a:t>God’s love is unconditional in its provision, but conditional regarding its benefits – </a:t>
            </a:r>
            <a:r>
              <a:rPr lang="en-US" sz="3200" i="1" dirty="0">
                <a:solidFill>
                  <a:schemeClr val="bg1"/>
                </a:solidFill>
              </a:rPr>
              <a:t>John 3:16; 14:21, 23-24; Jude 20-21</a:t>
            </a:r>
          </a:p>
        </p:txBody>
      </p:sp>
      <p:pic>
        <p:nvPicPr>
          <p:cNvPr id="4" name="Picture 3" descr="A knife on a wooden table&#10;&#10;Description automatically generated">
            <a:extLst>
              <a:ext uri="{FF2B5EF4-FFF2-40B4-BE49-F238E27FC236}">
                <a16:creationId xmlns:a16="http://schemas.microsoft.com/office/drawing/2014/main" id="{BFF4A6DE-F032-1148-B048-6FB671E132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</a:extLst>
          </a:blip>
          <a:srcRect l="33568" r="7797" b="-1"/>
          <a:stretch/>
        </p:blipFill>
        <p:spPr>
          <a:xfrm>
            <a:off x="0" y="0"/>
            <a:ext cx="1628775" cy="1854229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ln w="38100">
            <a:solidFill>
              <a:srgbClr val="D9D7D8"/>
            </a:solidFill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068F32A-B75E-F240-99A0-5FE202DAFC1A}"/>
              </a:ext>
            </a:extLst>
          </p:cNvPr>
          <p:cNvCxnSpPr>
            <a:cxnSpLocks/>
          </p:cNvCxnSpPr>
          <p:nvPr/>
        </p:nvCxnSpPr>
        <p:spPr>
          <a:xfrm>
            <a:off x="-42866" y="1871654"/>
            <a:ext cx="5300666" cy="0"/>
          </a:xfrm>
          <a:prstGeom prst="line">
            <a:avLst/>
          </a:prstGeom>
          <a:ln w="38100">
            <a:solidFill>
              <a:srgbClr val="D9D7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684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3F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4FAEA-3A86-9241-8E00-07685A7FE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5937" y="365125"/>
            <a:ext cx="10084593" cy="1325563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Viner Hand ITC" panose="03070502030502020203" pitchFamily="66" charset="77"/>
              </a:rPr>
              <a:t>Why Many Don’t Fear God’s Word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DFA25-8838-FF4D-80DC-34A74F7131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468" y="1968523"/>
            <a:ext cx="11549063" cy="4667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rgbClr val="FFC000"/>
                </a:solidFill>
              </a:rPr>
              <a:t>They Don’t Believe in Inspiration</a:t>
            </a:r>
          </a:p>
          <a:p>
            <a:pPr marL="0" indent="0">
              <a:buNone/>
            </a:pPr>
            <a:r>
              <a:rPr lang="en-US" sz="3600" b="1" dirty="0">
                <a:solidFill>
                  <a:schemeClr val="accent4"/>
                </a:solidFill>
              </a:rPr>
              <a:t>They Misunderstand its Author</a:t>
            </a:r>
          </a:p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</a:rPr>
              <a:t>They Misunderstand Christ’s Sacrifice</a:t>
            </a:r>
          </a:p>
          <a:p>
            <a:r>
              <a:rPr lang="en-US" sz="3200" dirty="0">
                <a:solidFill>
                  <a:schemeClr val="bg1"/>
                </a:solidFill>
              </a:rPr>
              <a:t>The gift of Christ frees from death, and places us under grace – </a:t>
            </a:r>
            <a:r>
              <a:rPr lang="en-US" sz="3200" i="1" dirty="0">
                <a:solidFill>
                  <a:schemeClr val="bg1"/>
                </a:solidFill>
              </a:rPr>
              <a:t>Romans 6:23, 14 – </a:t>
            </a:r>
            <a:r>
              <a:rPr lang="en-US" sz="3200" dirty="0">
                <a:solidFill>
                  <a:schemeClr val="bg1"/>
                </a:solidFill>
              </a:rPr>
              <a:t>but does that nullify obedience?</a:t>
            </a:r>
          </a:p>
          <a:p>
            <a:r>
              <a:rPr lang="en-US" sz="3200" i="1" dirty="0">
                <a:solidFill>
                  <a:schemeClr val="bg1"/>
                </a:solidFill>
              </a:rPr>
              <a:t>Romans 10:1-3, 16 </a:t>
            </a:r>
            <a:r>
              <a:rPr lang="en-US" sz="3200" dirty="0">
                <a:solidFill>
                  <a:schemeClr val="bg1"/>
                </a:solidFill>
              </a:rPr>
              <a:t>– must submit to the gospel.</a:t>
            </a:r>
          </a:p>
          <a:p>
            <a:r>
              <a:rPr lang="en-US" sz="3200" i="1" dirty="0">
                <a:solidFill>
                  <a:schemeClr val="bg1"/>
                </a:solidFill>
              </a:rPr>
              <a:t>Romans 6:15-19 </a:t>
            </a:r>
            <a:r>
              <a:rPr lang="en-US" sz="3200" dirty="0">
                <a:solidFill>
                  <a:schemeClr val="bg1"/>
                </a:solidFill>
              </a:rPr>
              <a:t>– to live without submission is to become a slave of sin again.</a:t>
            </a:r>
          </a:p>
        </p:txBody>
      </p:sp>
      <p:pic>
        <p:nvPicPr>
          <p:cNvPr id="4" name="Picture 3" descr="A knife on a wooden table&#10;&#10;Description automatically generated">
            <a:extLst>
              <a:ext uri="{FF2B5EF4-FFF2-40B4-BE49-F238E27FC236}">
                <a16:creationId xmlns:a16="http://schemas.microsoft.com/office/drawing/2014/main" id="{BFF4A6DE-F032-1148-B048-6FB671E132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</a:extLst>
          </a:blip>
          <a:srcRect l="33568" r="7797" b="-1"/>
          <a:stretch/>
        </p:blipFill>
        <p:spPr>
          <a:xfrm>
            <a:off x="0" y="0"/>
            <a:ext cx="1628775" cy="1854229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ln w="38100">
            <a:solidFill>
              <a:srgbClr val="D9D7D8"/>
            </a:solidFill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068F32A-B75E-F240-99A0-5FE202DAFC1A}"/>
              </a:ext>
            </a:extLst>
          </p:cNvPr>
          <p:cNvCxnSpPr>
            <a:cxnSpLocks/>
          </p:cNvCxnSpPr>
          <p:nvPr/>
        </p:nvCxnSpPr>
        <p:spPr>
          <a:xfrm>
            <a:off x="-42866" y="1871654"/>
            <a:ext cx="5300666" cy="0"/>
          </a:xfrm>
          <a:prstGeom prst="line">
            <a:avLst/>
          </a:prstGeom>
          <a:ln w="38100">
            <a:solidFill>
              <a:srgbClr val="D9D7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691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3F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4FAEA-3A86-9241-8E00-07685A7FE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5937" y="365125"/>
            <a:ext cx="10084593" cy="1325563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Viner Hand ITC" panose="03070502030502020203" pitchFamily="66" charset="77"/>
              </a:rPr>
              <a:t>Why Many Don’t Fear God’s Word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DFA25-8838-FF4D-80DC-34A74F7131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468" y="1968523"/>
            <a:ext cx="11549063" cy="466723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rgbClr val="FFC000"/>
                </a:solidFill>
              </a:rPr>
              <a:t>They Don’t Believe in Inspiration</a:t>
            </a:r>
          </a:p>
          <a:p>
            <a:pPr marL="0" indent="0">
              <a:buNone/>
            </a:pPr>
            <a:r>
              <a:rPr lang="en-US" sz="3600" b="1" dirty="0">
                <a:solidFill>
                  <a:schemeClr val="accent4"/>
                </a:solidFill>
              </a:rPr>
              <a:t>They Misunderstand its Author</a:t>
            </a:r>
          </a:p>
          <a:p>
            <a:pPr marL="0" indent="0">
              <a:buNone/>
            </a:pPr>
            <a:r>
              <a:rPr lang="en-US" sz="3600" b="1" dirty="0">
                <a:solidFill>
                  <a:schemeClr val="accent4"/>
                </a:solidFill>
              </a:rPr>
              <a:t>They Misunderstand Christ’s Sacrifice</a:t>
            </a:r>
          </a:p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</a:rPr>
              <a:t>They Underestimate its Power in Judgment</a:t>
            </a:r>
          </a:p>
          <a:p>
            <a:r>
              <a:rPr lang="en-US" sz="3200" dirty="0">
                <a:solidFill>
                  <a:schemeClr val="bg1"/>
                </a:solidFill>
              </a:rPr>
              <a:t>Will God be lenient in judgment?</a:t>
            </a:r>
          </a:p>
          <a:p>
            <a:r>
              <a:rPr lang="en-US" sz="3200" i="1" dirty="0">
                <a:solidFill>
                  <a:schemeClr val="bg1"/>
                </a:solidFill>
              </a:rPr>
              <a:t>Hebrews 9:27 </a:t>
            </a:r>
            <a:r>
              <a:rPr lang="en-US" sz="3200" dirty="0">
                <a:solidFill>
                  <a:schemeClr val="bg1"/>
                </a:solidFill>
              </a:rPr>
              <a:t>– all will be judged.</a:t>
            </a:r>
          </a:p>
          <a:p>
            <a:r>
              <a:rPr lang="en-US" sz="3200" i="1" dirty="0">
                <a:solidFill>
                  <a:schemeClr val="bg1"/>
                </a:solidFill>
              </a:rPr>
              <a:t>John 12:48 </a:t>
            </a:r>
            <a:r>
              <a:rPr lang="en-US" sz="3200" dirty="0">
                <a:solidFill>
                  <a:schemeClr val="bg1"/>
                </a:solidFill>
              </a:rPr>
              <a:t>– Christ’s word will judge.</a:t>
            </a:r>
          </a:p>
          <a:p>
            <a:r>
              <a:rPr lang="en-US" sz="3200" i="1" dirty="0">
                <a:solidFill>
                  <a:schemeClr val="bg1"/>
                </a:solidFill>
              </a:rPr>
              <a:t>Hebrews 4:11-13 </a:t>
            </a:r>
            <a:r>
              <a:rPr lang="en-US" sz="3200" dirty="0">
                <a:solidFill>
                  <a:schemeClr val="bg1"/>
                </a:solidFill>
              </a:rPr>
              <a:t>– all will be fully exposed by the word.</a:t>
            </a:r>
          </a:p>
        </p:txBody>
      </p:sp>
      <p:pic>
        <p:nvPicPr>
          <p:cNvPr id="4" name="Picture 3" descr="A knife on a wooden table&#10;&#10;Description automatically generated">
            <a:extLst>
              <a:ext uri="{FF2B5EF4-FFF2-40B4-BE49-F238E27FC236}">
                <a16:creationId xmlns:a16="http://schemas.microsoft.com/office/drawing/2014/main" id="{BFF4A6DE-F032-1148-B048-6FB671E132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</a:extLst>
          </a:blip>
          <a:srcRect l="33568" r="7797" b="-1"/>
          <a:stretch/>
        </p:blipFill>
        <p:spPr>
          <a:xfrm>
            <a:off x="0" y="0"/>
            <a:ext cx="1628775" cy="1854229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ln w="38100">
            <a:solidFill>
              <a:srgbClr val="D9D7D8"/>
            </a:solidFill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068F32A-B75E-F240-99A0-5FE202DAFC1A}"/>
              </a:ext>
            </a:extLst>
          </p:cNvPr>
          <p:cNvCxnSpPr>
            <a:cxnSpLocks/>
          </p:cNvCxnSpPr>
          <p:nvPr/>
        </p:nvCxnSpPr>
        <p:spPr>
          <a:xfrm>
            <a:off x="-42866" y="1871654"/>
            <a:ext cx="5300666" cy="0"/>
          </a:xfrm>
          <a:prstGeom prst="line">
            <a:avLst/>
          </a:prstGeom>
          <a:ln w="38100">
            <a:solidFill>
              <a:srgbClr val="D9D7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095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3F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4FAEA-3A86-9241-8E00-07685A7FE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5937" y="365125"/>
            <a:ext cx="10084593" cy="1325563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Viner Hand ITC" panose="03070502030502020203" pitchFamily="66" charset="77"/>
              </a:rPr>
              <a:t>Why All Should Fear God’s Word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DFA25-8838-FF4D-80DC-34A74F7131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468" y="1968523"/>
            <a:ext cx="11549063" cy="4667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</a:rPr>
              <a:t>Faithful Men of God Did</a:t>
            </a:r>
          </a:p>
          <a:p>
            <a:r>
              <a:rPr lang="en-US" sz="3200" dirty="0">
                <a:solidFill>
                  <a:schemeClr val="bg1"/>
                </a:solidFill>
              </a:rPr>
              <a:t>Jesus warned about failing to keep the word – </a:t>
            </a:r>
            <a:r>
              <a:rPr lang="en-US" sz="3200" i="1" dirty="0">
                <a:solidFill>
                  <a:schemeClr val="bg1"/>
                </a:solidFill>
              </a:rPr>
              <a:t>Matthew 5:17-20; 7:21</a:t>
            </a:r>
          </a:p>
          <a:p>
            <a:r>
              <a:rPr lang="en-US" sz="3200" dirty="0">
                <a:solidFill>
                  <a:schemeClr val="bg1"/>
                </a:solidFill>
              </a:rPr>
              <a:t>Paul imitated Christ – </a:t>
            </a:r>
            <a:r>
              <a:rPr lang="en-US" sz="3200" i="1" dirty="0">
                <a:solidFill>
                  <a:schemeClr val="bg1"/>
                </a:solidFill>
              </a:rPr>
              <a:t>1 Corinthians 11:1; Hebrews 5:8-9</a:t>
            </a:r>
          </a:p>
          <a:p>
            <a:pPr lvl="1"/>
            <a:r>
              <a:rPr lang="en-US" sz="3200" i="1" dirty="0">
                <a:solidFill>
                  <a:schemeClr val="bg1"/>
                </a:solidFill>
              </a:rPr>
              <a:t>1 Corinthians 4:1-5 </a:t>
            </a:r>
            <a:r>
              <a:rPr lang="en-US" sz="3200" dirty="0">
                <a:solidFill>
                  <a:schemeClr val="bg1"/>
                </a:solidFill>
              </a:rPr>
              <a:t>– He was concerned with being right with God.</a:t>
            </a:r>
          </a:p>
          <a:p>
            <a:r>
              <a:rPr lang="en-US" sz="3200" i="1" dirty="0">
                <a:solidFill>
                  <a:schemeClr val="bg1"/>
                </a:solidFill>
              </a:rPr>
              <a:t>Hebrews 11:8 </a:t>
            </a:r>
            <a:r>
              <a:rPr lang="en-US" sz="3200" dirty="0">
                <a:solidFill>
                  <a:schemeClr val="bg1"/>
                </a:solidFill>
              </a:rPr>
              <a:t>– Abraham obeyed.</a:t>
            </a:r>
          </a:p>
        </p:txBody>
      </p:sp>
      <p:pic>
        <p:nvPicPr>
          <p:cNvPr id="4" name="Picture 3" descr="A knife on a wooden table&#10;&#10;Description automatically generated">
            <a:extLst>
              <a:ext uri="{FF2B5EF4-FFF2-40B4-BE49-F238E27FC236}">
                <a16:creationId xmlns:a16="http://schemas.microsoft.com/office/drawing/2014/main" id="{BFF4A6DE-F032-1148-B048-6FB671E132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</a:extLst>
          </a:blip>
          <a:srcRect l="33568" r="7797" b="-1"/>
          <a:stretch/>
        </p:blipFill>
        <p:spPr>
          <a:xfrm>
            <a:off x="0" y="0"/>
            <a:ext cx="1628775" cy="1854229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ln w="38100">
            <a:solidFill>
              <a:srgbClr val="D9D7D8"/>
            </a:solidFill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068F32A-B75E-F240-99A0-5FE202DAFC1A}"/>
              </a:ext>
            </a:extLst>
          </p:cNvPr>
          <p:cNvCxnSpPr>
            <a:cxnSpLocks/>
          </p:cNvCxnSpPr>
          <p:nvPr/>
        </p:nvCxnSpPr>
        <p:spPr>
          <a:xfrm>
            <a:off x="-42866" y="1871654"/>
            <a:ext cx="5300666" cy="0"/>
          </a:xfrm>
          <a:prstGeom prst="line">
            <a:avLst/>
          </a:prstGeom>
          <a:ln w="38100">
            <a:solidFill>
              <a:srgbClr val="D9D7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370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3F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4FAEA-3A86-9241-8E00-07685A7FE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5937" y="365125"/>
            <a:ext cx="10084593" cy="1325563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Viner Hand ITC" panose="03070502030502020203" pitchFamily="66" charset="77"/>
              </a:rPr>
              <a:t>Why All Should Fear God’s Word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DFA25-8838-FF4D-80DC-34A74F7131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468" y="1968523"/>
            <a:ext cx="11549063" cy="4667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chemeClr val="accent4"/>
                </a:solidFill>
              </a:rPr>
              <a:t>Faithful Men of God Did</a:t>
            </a:r>
          </a:p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</a:rPr>
              <a:t>Consistent Punishment of Disobedience is Recorded in History</a:t>
            </a:r>
          </a:p>
          <a:p>
            <a:r>
              <a:rPr lang="en-US" sz="3200" dirty="0">
                <a:solidFill>
                  <a:schemeClr val="bg1"/>
                </a:solidFill>
              </a:rPr>
              <a:t>The example of Israel – </a:t>
            </a:r>
            <a:r>
              <a:rPr lang="en-US" sz="3200" i="1" dirty="0">
                <a:solidFill>
                  <a:schemeClr val="bg1"/>
                </a:solidFill>
              </a:rPr>
              <a:t>Hebrews 3:16-4:2, 11</a:t>
            </a:r>
          </a:p>
          <a:p>
            <a:pPr lvl="1"/>
            <a:r>
              <a:rPr lang="en-US" sz="3200" i="1" dirty="0">
                <a:solidFill>
                  <a:schemeClr val="bg1"/>
                </a:solidFill>
              </a:rPr>
              <a:t>Hebrews 2:2-4 </a:t>
            </a:r>
            <a:r>
              <a:rPr lang="en-US" sz="3200" dirty="0">
                <a:solidFill>
                  <a:schemeClr val="bg1"/>
                </a:solidFill>
              </a:rPr>
              <a:t>– how shall we escape?</a:t>
            </a:r>
          </a:p>
          <a:p>
            <a:pPr lvl="1"/>
            <a:r>
              <a:rPr lang="en-US" sz="3200" i="1" dirty="0">
                <a:solidFill>
                  <a:schemeClr val="bg1"/>
                </a:solidFill>
              </a:rPr>
              <a:t>Hebrews 10:28-31 </a:t>
            </a:r>
            <a:r>
              <a:rPr lang="en-US" sz="3200" dirty="0">
                <a:solidFill>
                  <a:schemeClr val="bg1"/>
                </a:solidFill>
              </a:rPr>
              <a:t>– how much worse punishment?</a:t>
            </a:r>
          </a:p>
          <a:p>
            <a:r>
              <a:rPr lang="en-US" sz="3200" dirty="0">
                <a:solidFill>
                  <a:schemeClr val="bg1"/>
                </a:solidFill>
              </a:rPr>
              <a:t>Ananias and Sapphira – </a:t>
            </a:r>
            <a:r>
              <a:rPr lang="en-US" sz="3200" i="1" dirty="0">
                <a:solidFill>
                  <a:schemeClr val="bg1"/>
                </a:solidFill>
              </a:rPr>
              <a:t>Acts 5:1-11 </a:t>
            </a:r>
            <a:r>
              <a:rPr lang="en-US" sz="3200" dirty="0">
                <a:solidFill>
                  <a:schemeClr val="bg1"/>
                </a:solidFill>
              </a:rPr>
              <a:t>(brought fear)</a:t>
            </a:r>
          </a:p>
          <a:p>
            <a:r>
              <a:rPr lang="en-US" sz="3200" i="1" dirty="0">
                <a:solidFill>
                  <a:schemeClr val="bg1"/>
                </a:solidFill>
              </a:rPr>
              <a:t>Romans 2:6-11 </a:t>
            </a:r>
            <a:r>
              <a:rPr lang="en-US" sz="3200" dirty="0">
                <a:solidFill>
                  <a:schemeClr val="bg1"/>
                </a:solidFill>
              </a:rPr>
              <a:t>– God shows no partiality.</a:t>
            </a:r>
          </a:p>
        </p:txBody>
      </p:sp>
      <p:pic>
        <p:nvPicPr>
          <p:cNvPr id="4" name="Picture 3" descr="A knife on a wooden table&#10;&#10;Description automatically generated">
            <a:extLst>
              <a:ext uri="{FF2B5EF4-FFF2-40B4-BE49-F238E27FC236}">
                <a16:creationId xmlns:a16="http://schemas.microsoft.com/office/drawing/2014/main" id="{BFF4A6DE-F032-1148-B048-6FB671E132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</a:extLst>
          </a:blip>
          <a:srcRect l="33568" r="7797" b="-1"/>
          <a:stretch/>
        </p:blipFill>
        <p:spPr>
          <a:xfrm>
            <a:off x="0" y="0"/>
            <a:ext cx="1628775" cy="1854229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ln w="38100">
            <a:solidFill>
              <a:srgbClr val="D9D7D8"/>
            </a:solidFill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068F32A-B75E-F240-99A0-5FE202DAFC1A}"/>
              </a:ext>
            </a:extLst>
          </p:cNvPr>
          <p:cNvCxnSpPr>
            <a:cxnSpLocks/>
          </p:cNvCxnSpPr>
          <p:nvPr/>
        </p:nvCxnSpPr>
        <p:spPr>
          <a:xfrm>
            <a:off x="-42866" y="1871654"/>
            <a:ext cx="5300666" cy="0"/>
          </a:xfrm>
          <a:prstGeom prst="line">
            <a:avLst/>
          </a:prstGeom>
          <a:ln w="38100">
            <a:solidFill>
              <a:srgbClr val="D9D7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321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3F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4FAEA-3A86-9241-8E00-07685A7FE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5937" y="365125"/>
            <a:ext cx="10084593" cy="1325563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Viner Hand ITC" panose="03070502030502020203" pitchFamily="66" charset="77"/>
              </a:rPr>
              <a:t>Why All Should Fear God’s Word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DFA25-8838-FF4D-80DC-34A74F7131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468" y="1968523"/>
            <a:ext cx="11549063" cy="4667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chemeClr val="accent4"/>
                </a:solidFill>
              </a:rPr>
              <a:t>Faithful Men of God Did</a:t>
            </a:r>
          </a:p>
          <a:p>
            <a:pPr marL="0" indent="0">
              <a:buNone/>
            </a:pPr>
            <a:r>
              <a:rPr lang="en-US" sz="3600" b="1" dirty="0">
                <a:solidFill>
                  <a:schemeClr val="accent4"/>
                </a:solidFill>
              </a:rPr>
              <a:t>Consistent Punishment of Disobedience is Recorded in History</a:t>
            </a:r>
          </a:p>
          <a:p>
            <a:pPr marL="0" indent="0">
              <a:buNone/>
            </a:pPr>
            <a:r>
              <a:rPr lang="en-US" sz="3600" b="1" dirty="0">
                <a:solidFill>
                  <a:schemeClr val="bg1"/>
                </a:solidFill>
              </a:rPr>
              <a:t>It is an Immutable Law</a:t>
            </a:r>
          </a:p>
          <a:p>
            <a:r>
              <a:rPr lang="en-US" sz="3200" dirty="0">
                <a:solidFill>
                  <a:schemeClr val="bg1"/>
                </a:solidFill>
              </a:rPr>
              <a:t>Like natural laws, God’s law cannot be changed, and those who challenge it are defeated.</a:t>
            </a:r>
          </a:p>
          <a:p>
            <a:r>
              <a:rPr lang="en-US" sz="3200" dirty="0">
                <a:solidFill>
                  <a:schemeClr val="bg1"/>
                </a:solidFill>
              </a:rPr>
              <a:t>It cannot be broken – </a:t>
            </a:r>
            <a:r>
              <a:rPr lang="en-US" sz="3200" i="1" dirty="0">
                <a:solidFill>
                  <a:schemeClr val="bg1"/>
                </a:solidFill>
              </a:rPr>
              <a:t>John 10:34-35 </a:t>
            </a:r>
            <a:r>
              <a:rPr lang="en-US" sz="3200" dirty="0">
                <a:solidFill>
                  <a:schemeClr val="bg1"/>
                </a:solidFill>
              </a:rPr>
              <a:t>(EX: Jews – </a:t>
            </a:r>
            <a:r>
              <a:rPr lang="en-US" sz="3200" i="1" dirty="0">
                <a:solidFill>
                  <a:schemeClr val="bg1"/>
                </a:solidFill>
              </a:rPr>
              <a:t>Matthew 21:42-44</a:t>
            </a:r>
            <a:r>
              <a:rPr lang="en-US" sz="3200" dirty="0">
                <a:solidFill>
                  <a:schemeClr val="bg1"/>
                </a:solidFill>
              </a:rPr>
              <a:t>)</a:t>
            </a:r>
          </a:p>
          <a:p>
            <a:r>
              <a:rPr lang="en-US" sz="3200" dirty="0">
                <a:solidFill>
                  <a:schemeClr val="bg1"/>
                </a:solidFill>
              </a:rPr>
              <a:t>These cannot be broken – </a:t>
            </a:r>
            <a:r>
              <a:rPr lang="en-US" sz="3200" i="1" dirty="0">
                <a:solidFill>
                  <a:schemeClr val="bg1"/>
                </a:solidFill>
              </a:rPr>
              <a:t>Mark 16:15-16; Hebrews 10:36-38</a:t>
            </a:r>
          </a:p>
        </p:txBody>
      </p:sp>
      <p:pic>
        <p:nvPicPr>
          <p:cNvPr id="4" name="Picture 3" descr="A knife on a wooden table&#10;&#10;Description automatically generated">
            <a:extLst>
              <a:ext uri="{FF2B5EF4-FFF2-40B4-BE49-F238E27FC236}">
                <a16:creationId xmlns:a16="http://schemas.microsoft.com/office/drawing/2014/main" id="{BFF4A6DE-F032-1148-B048-6FB671E132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</a:extLst>
          </a:blip>
          <a:srcRect l="33568" r="7797" b="-1"/>
          <a:stretch/>
        </p:blipFill>
        <p:spPr>
          <a:xfrm>
            <a:off x="0" y="0"/>
            <a:ext cx="1628775" cy="1854229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ln w="38100">
            <a:solidFill>
              <a:srgbClr val="D9D7D8"/>
            </a:solidFill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068F32A-B75E-F240-99A0-5FE202DAFC1A}"/>
              </a:ext>
            </a:extLst>
          </p:cNvPr>
          <p:cNvCxnSpPr>
            <a:cxnSpLocks/>
          </p:cNvCxnSpPr>
          <p:nvPr/>
        </p:nvCxnSpPr>
        <p:spPr>
          <a:xfrm>
            <a:off x="-42866" y="1871654"/>
            <a:ext cx="5300666" cy="0"/>
          </a:xfrm>
          <a:prstGeom prst="line">
            <a:avLst/>
          </a:prstGeom>
          <a:ln w="38100">
            <a:solidFill>
              <a:srgbClr val="D9D7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419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509</Words>
  <Application>Microsoft Macintosh PowerPoint</Application>
  <PresentationFormat>Widescreen</PresentationFormat>
  <Paragraphs>61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Viner Hand ITC</vt:lpstr>
      <vt:lpstr>Office Theme</vt:lpstr>
      <vt:lpstr>PowerPoint Presentation</vt:lpstr>
      <vt:lpstr>Fearing God’s Word</vt:lpstr>
      <vt:lpstr>Why Many Don’t Fear God’s Word</vt:lpstr>
      <vt:lpstr>Why Many Don’t Fear God’s Word</vt:lpstr>
      <vt:lpstr>Why Many Don’t Fear God’s Word</vt:lpstr>
      <vt:lpstr>Why Many Don’t Fear God’s Word</vt:lpstr>
      <vt:lpstr>Why All Should Fear God’s Word</vt:lpstr>
      <vt:lpstr>Why All Should Fear God’s Word</vt:lpstr>
      <vt:lpstr>Why All Should Fear God’s Word</vt:lpstr>
      <vt:lpstr>Why All Should Fear God’s Word</vt:lpstr>
      <vt:lpstr>Fearing God’s Word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Fearing God’s Word</dc:title>
  <dc:creator>Jeremiah Cox</dc:creator>
  <cp:lastModifiedBy>Jeremiah Cox</cp:lastModifiedBy>
  <cp:revision>11</cp:revision>
  <dcterms:created xsi:type="dcterms:W3CDTF">2019-02-25T19:12:41Z</dcterms:created>
  <dcterms:modified xsi:type="dcterms:W3CDTF">2019-03-03T16:25:52Z</dcterms:modified>
</cp:coreProperties>
</file>