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Light Brighter" panose="02000500000000000000" pitchFamily="2" charset="0"/>
      <p:regular r:id="rId18"/>
    </p:embeddedFont>
    <p:embeddedFont>
      <p:font typeface="LOVES" panose="02000500000000000000" pitchFamily="2" charset="0"/>
      <p:regular r:id="rId19"/>
    </p:embeddedFont>
    <p:embeddedFont>
      <p:font typeface="MODERNSPACE" panose="02000503000000000000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11F3-2795-D344-A734-4B210CED1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56E48-9969-0C45-A23D-DB9B6873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FC1D2-AD9B-724C-93FD-5AA562BF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9F43-2E17-0C4C-B839-88080B57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BB84-5CB8-FC4D-B4C3-491BA603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5AA4-AE36-6544-B5AE-43A00692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CB937-01B9-C740-811A-B5EADC248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C8C6-E810-FC45-89BE-47A4BEA4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C4C19-F3F6-AA49-99C8-C891B693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09D21-DCB7-824F-ACE6-C52963BE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AA97D-C928-E649-81C2-52EF1DD62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D327-1B75-FF45-8202-D4F18C838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075F-DB55-D344-9A4F-6C2F2515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61E0-9A9A-C04C-BCF0-D0C38049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5032-53C2-4747-9696-ECE8E644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8A0-791A-E34C-819E-D023F85D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1423-575A-7947-959F-F60E39CA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30CF-2138-BB44-9E74-FCC42940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BEEF-AEAA-BF41-A27B-9102335E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9A22-5B05-3E43-B98C-E8B1564D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0142-74CA-C14F-BEBF-836B9C3B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95D68-5BBF-DD4E-9DC8-53C0698B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D171-2C12-1245-A421-76385615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F76EE-90F7-7542-9279-D45E3F5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2E9A-6150-0B4B-A4FE-1DAD2913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4C66-2831-5340-A42D-9D411043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E5E7-A2F2-8F4C-AF11-9113A38B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6E3A-9E06-D840-9A49-5D68C931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A6078-2AF6-FA48-8687-B2DDC059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003C-F6F2-B94E-A1C7-92E1CCBC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B5C97-4E3B-CB4E-BA2E-977B5007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D978-3804-9947-92AC-1AE58E59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6480-FD2A-BB4F-8B8B-140B58D2D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F0926-77EA-BC41-B154-43489C3D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8D2EC-C874-7C41-8DAE-FA2A844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707FC-6672-0D41-A176-63DFE0F58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52426-A954-8545-9192-EE06ED43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A459B-70AC-8C48-BEBD-0D6A96EA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57C66-5A1C-4444-8C5F-F7A5F445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7993-6250-8045-B596-7766354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48C98-7136-504E-975B-0C88D59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47F38-716B-8742-AE5A-9DF670F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D40A-B5CA-F74D-B211-B266E65B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99CC7-82F1-CA4A-9BCA-C7DE1512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1DD1C-07BF-5D47-9E92-A4F8B138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449FD-541F-7246-B437-227D588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88DD-B4D3-AC4E-A878-80C5B60D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ABC7-A985-BE41-AA94-0E534A58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5AED0-895B-4B42-8C69-365FF226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E504-ED7E-5B49-8212-39DB4D64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FE9F-4E94-3040-8F09-48990D72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820B-DA60-B847-913B-7A7DD4A2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EC03-6448-7F4C-A443-F61550D8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C4FE8-B508-A74A-8C8D-2B8809E4B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FF23C-FFAB-5E47-8C91-6C8AF636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41954-0121-D240-BABB-05C7B978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D95A9-338E-F047-B59F-5F67EB5B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DBC6A-F931-D645-B554-DE12A53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58DC4-47E0-5B40-A19C-30F6610F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3AD9F-5503-6A4C-931B-134DCBEF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9BC5-6D4B-4046-BDB2-2C80FB063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1972-E5B0-2842-8138-FEC49972E355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30C4-D234-2142-B2B9-FC83CE9E6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2989-8F59-A841-80C4-ABBBC4B8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D843-81C9-5F40-A21E-1984F57D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9163-4E99-4D49-980A-F9EAC25F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7B4D50-1640-4D46-AA9D-79FC40784D15}"/>
              </a:ext>
            </a:extLst>
          </p:cNvPr>
          <p:cNvSpPr txBox="1">
            <a:spLocks/>
          </p:cNvSpPr>
          <p:nvPr/>
        </p:nvSpPr>
        <p:spPr>
          <a:xfrm>
            <a:off x="2355278" y="315057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Knowledge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000" y="615870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2 Peter 3:18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452E2F-344C-EB4C-A947-3927AA0E59A2}"/>
              </a:ext>
            </a:extLst>
          </p:cNvPr>
          <p:cNvSpPr txBox="1">
            <a:spLocks/>
          </p:cNvSpPr>
          <p:nvPr/>
        </p:nvSpPr>
        <p:spPr>
          <a:xfrm>
            <a:off x="740233" y="6881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Growing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BC4094B-37B1-9642-A601-445EC2A4D298}"/>
              </a:ext>
            </a:extLst>
          </p:cNvPr>
          <p:cNvSpPr txBox="1">
            <a:spLocks/>
          </p:cNvSpPr>
          <p:nvPr/>
        </p:nvSpPr>
        <p:spPr>
          <a:xfrm>
            <a:off x="740233" y="27248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</a:t>
            </a:r>
            <a:r>
              <a:rPr lang="en-US" sz="13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race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9A289D-D704-E843-AF4E-AF842F9BA5D8}"/>
              </a:ext>
            </a:extLst>
          </p:cNvPr>
          <p:cNvSpPr txBox="1">
            <a:spLocks/>
          </p:cNvSpPr>
          <p:nvPr/>
        </p:nvSpPr>
        <p:spPr>
          <a:xfrm>
            <a:off x="740233" y="94014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7B4D50-1640-4D46-AA9D-79FC40784D15}"/>
              </a:ext>
            </a:extLst>
          </p:cNvPr>
          <p:cNvSpPr txBox="1">
            <a:spLocks/>
          </p:cNvSpPr>
          <p:nvPr/>
        </p:nvSpPr>
        <p:spPr>
          <a:xfrm>
            <a:off x="2355278" y="315057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Knowledge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000" y="615870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2 Peter 3:18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452E2F-344C-EB4C-A947-3927AA0E59A2}"/>
              </a:ext>
            </a:extLst>
          </p:cNvPr>
          <p:cNvSpPr txBox="1">
            <a:spLocks/>
          </p:cNvSpPr>
          <p:nvPr/>
        </p:nvSpPr>
        <p:spPr>
          <a:xfrm>
            <a:off x="740233" y="6881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Growing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BC4094B-37B1-9642-A601-445EC2A4D298}"/>
              </a:ext>
            </a:extLst>
          </p:cNvPr>
          <p:cNvSpPr txBox="1">
            <a:spLocks/>
          </p:cNvSpPr>
          <p:nvPr/>
        </p:nvSpPr>
        <p:spPr>
          <a:xfrm>
            <a:off x="740233" y="27248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</a:t>
            </a:r>
            <a:r>
              <a:rPr lang="en-US" sz="13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race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9A289D-D704-E843-AF4E-AF842F9BA5D8}"/>
              </a:ext>
            </a:extLst>
          </p:cNvPr>
          <p:cNvSpPr txBox="1">
            <a:spLocks/>
          </p:cNvSpPr>
          <p:nvPr/>
        </p:nvSpPr>
        <p:spPr>
          <a:xfrm>
            <a:off x="740233" y="94014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Knowledge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(gnosis) </a:t>
            </a:r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Defined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knowing (the act), i.e. (by implication) knowledge (STRONG)</a:t>
            </a:r>
          </a:p>
          <a:p>
            <a:pPr lvl="0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primarily “a seeking to know, an enquiry, investigation,” denotes, in the NT, “knowledge,” especially of spiritual truth. (VINE)</a:t>
            </a:r>
          </a:p>
          <a:p>
            <a:pPr lvl="0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comprehension or intellectual grasp of </a:t>
            </a:r>
            <a:r>
              <a:rPr lang="en-US" sz="3600" dirty="0" err="1">
                <a:solidFill>
                  <a:schemeClr val="bg1"/>
                </a:solidFill>
              </a:rPr>
              <a:t>someth</a:t>
            </a:r>
            <a:r>
              <a:rPr lang="en-US" sz="3600" dirty="0">
                <a:solidFill>
                  <a:schemeClr val="bg1"/>
                </a:solidFill>
              </a:rPr>
              <a:t>., knowledge (BDAG)</a:t>
            </a:r>
          </a:p>
          <a:p>
            <a:pPr lvl="0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moral wisdom, such as is seen in right living (THAYER, in reference to 2 Peter 1:5) </a:t>
            </a:r>
          </a:p>
        </p:txBody>
      </p:sp>
    </p:spTree>
    <p:extLst>
      <p:ext uri="{BB962C8B-B14F-4D97-AF65-F5344CB8AC3E}">
        <p14:creationId xmlns:p14="http://schemas.microsoft.com/office/powerpoint/2010/main" val="3049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Imperative Knowledge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Necessary to Achieve the Goal of Virtue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Ephesians 5:8-17 </a:t>
            </a:r>
            <a:r>
              <a:rPr lang="en-US" sz="3200" dirty="0">
                <a:solidFill>
                  <a:schemeClr val="bg1"/>
                </a:solidFill>
              </a:rPr>
              <a:t>– must understand the will of the Lord in order to do it.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Colossians 1:9-10 </a:t>
            </a:r>
            <a:r>
              <a:rPr lang="en-US" sz="3200" dirty="0">
                <a:solidFill>
                  <a:schemeClr val="bg1"/>
                </a:solidFill>
              </a:rPr>
              <a:t>– knowledge, wisdom, spiritual understanding necessary to walk worthily.</a:t>
            </a:r>
          </a:p>
        </p:txBody>
      </p:sp>
    </p:spTree>
    <p:extLst>
      <p:ext uri="{BB962C8B-B14F-4D97-AF65-F5344CB8AC3E}">
        <p14:creationId xmlns:p14="http://schemas.microsoft.com/office/powerpoint/2010/main" val="5338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Imperative Knowledge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Necessary to Avoid Progression Down the Wrong Path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1 Timothy 6:20-21 </a:t>
            </a:r>
            <a:r>
              <a:rPr lang="en-US" sz="3200" dirty="0">
                <a:solidFill>
                  <a:schemeClr val="bg1"/>
                </a:solidFill>
              </a:rPr>
              <a:t>– false knowledge.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2 Timothy 3:6-7 </a:t>
            </a:r>
            <a:r>
              <a:rPr lang="en-US" sz="3200" dirty="0">
                <a:solidFill>
                  <a:schemeClr val="bg1"/>
                </a:solidFill>
              </a:rPr>
              <a:t>– learning, but not coming to the knowledge of the truth.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2 Peter 3:15-18 </a:t>
            </a:r>
            <a:r>
              <a:rPr lang="en-US" sz="3200" dirty="0">
                <a:solidFill>
                  <a:schemeClr val="bg1"/>
                </a:solidFill>
              </a:rPr>
              <a:t>– growing in knowledge of Christ prevents us from being led astray by false knowledge.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Some think they are growing in the grace of God, but they are really just growing in false knowledge. (</a:t>
            </a:r>
            <a:r>
              <a:rPr lang="en-US" sz="3200" i="1" dirty="0">
                <a:solidFill>
                  <a:schemeClr val="bg1"/>
                </a:solidFill>
              </a:rPr>
              <a:t>cf. Matthew 7:21-23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18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Imperative Knowledge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Necessary to Avoid Destruction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Hosea 4:1-10 </a:t>
            </a:r>
            <a:r>
              <a:rPr lang="en-US" sz="3200" dirty="0">
                <a:solidFill>
                  <a:schemeClr val="bg1"/>
                </a:solidFill>
              </a:rPr>
              <a:t>– Israelites were destroyed for a lack of knowledge.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Judges 2:10-15 </a:t>
            </a:r>
            <a:r>
              <a:rPr lang="en-US" sz="3200" dirty="0">
                <a:solidFill>
                  <a:schemeClr val="bg1"/>
                </a:solidFill>
              </a:rPr>
              <a:t>– the ignorance of the succeeding generation led to sin, and the Lord’s heavy hand.</a:t>
            </a:r>
          </a:p>
        </p:txBody>
      </p:sp>
    </p:spTree>
    <p:extLst>
      <p:ext uri="{BB962C8B-B14F-4D97-AF65-F5344CB8AC3E}">
        <p14:creationId xmlns:p14="http://schemas.microsoft.com/office/powerpoint/2010/main" val="110862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Obtaining Knowledge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Possess the Proper Motivation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Psalm 19:7-11 </a:t>
            </a:r>
            <a:r>
              <a:rPr lang="en-US" sz="3200" dirty="0">
                <a:solidFill>
                  <a:schemeClr val="bg1"/>
                </a:solidFill>
              </a:rPr>
              <a:t>– greatly desiring God’s word after reflecting on its efficacy.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Psalm 1:1-2 </a:t>
            </a:r>
            <a:r>
              <a:rPr lang="en-US" sz="3200" dirty="0">
                <a:solidFill>
                  <a:schemeClr val="bg1"/>
                </a:solidFill>
              </a:rPr>
              <a:t>– the meditation was preceded by the delight.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Psalm 119:33-40 </a:t>
            </a:r>
            <a:r>
              <a:rPr lang="en-US" sz="3200" dirty="0">
                <a:solidFill>
                  <a:schemeClr val="bg1"/>
                </a:solidFill>
              </a:rPr>
              <a:t>– our desire for God’s will is so that we may do it.</a:t>
            </a:r>
          </a:p>
        </p:txBody>
      </p:sp>
    </p:spTree>
    <p:extLst>
      <p:ext uri="{BB962C8B-B14F-4D97-AF65-F5344CB8AC3E}">
        <p14:creationId xmlns:p14="http://schemas.microsoft.com/office/powerpoint/2010/main" val="5222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Obtaining Knowledge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 to the Proper Source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Colossians 2:23 </a:t>
            </a:r>
            <a:r>
              <a:rPr lang="en-US" sz="3200" dirty="0">
                <a:solidFill>
                  <a:schemeClr val="bg1"/>
                </a:solidFill>
              </a:rPr>
              <a:t>– things with an appearance of wisdom.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Colossians 2:1-10 </a:t>
            </a:r>
            <a:r>
              <a:rPr lang="en-US" sz="3200" dirty="0">
                <a:solidFill>
                  <a:schemeClr val="bg1"/>
                </a:solidFill>
              </a:rPr>
              <a:t>– fullness in Christ, not man’s wisdom.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2 Peter 1:3 </a:t>
            </a:r>
            <a:r>
              <a:rPr lang="en-US" sz="3200" dirty="0">
                <a:solidFill>
                  <a:schemeClr val="bg1"/>
                </a:solidFill>
              </a:rPr>
              <a:t>– ALL things pertaining to life and godliness.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2 Timothy 3:15-17 </a:t>
            </a:r>
            <a:r>
              <a:rPr lang="en-US" sz="3200" dirty="0">
                <a:solidFill>
                  <a:schemeClr val="bg1"/>
                </a:solidFill>
              </a:rPr>
              <a:t>– the scripture is what makes us wise for salvation in Christ.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We become like Christ by letting His word live in us – </a:t>
            </a:r>
            <a:r>
              <a:rPr lang="en-US" sz="3200" i="1" dirty="0">
                <a:solidFill>
                  <a:schemeClr val="bg1"/>
                </a:solidFill>
              </a:rPr>
              <a:t>John 1:1-2, 14; 1 John 1:2-3; 2:24-25; Galatians 2:20</a:t>
            </a:r>
          </a:p>
        </p:txBody>
      </p:sp>
    </p:spTree>
    <p:extLst>
      <p:ext uri="{BB962C8B-B14F-4D97-AF65-F5344CB8AC3E}">
        <p14:creationId xmlns:p14="http://schemas.microsoft.com/office/powerpoint/2010/main" val="4859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Obtaining Knowledge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Be Diligent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Supplying each virtue to our faith requires diligence – </a:t>
            </a:r>
            <a:r>
              <a:rPr lang="en-US" sz="3200" i="1" dirty="0">
                <a:solidFill>
                  <a:schemeClr val="bg1"/>
                </a:solidFill>
              </a:rPr>
              <a:t>2 Peter 1:5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This is true for the obtaining of knowledge – </a:t>
            </a:r>
            <a:r>
              <a:rPr lang="en-US" sz="3200" i="1" dirty="0">
                <a:solidFill>
                  <a:schemeClr val="bg1"/>
                </a:solidFill>
              </a:rPr>
              <a:t>2 Timothy 2:15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i="1" dirty="0" err="1">
                <a:solidFill>
                  <a:schemeClr val="bg1"/>
                </a:solidFill>
              </a:rPr>
              <a:t>spoudazo</a:t>
            </a:r>
            <a:r>
              <a:rPr lang="en-US" sz="3200" dirty="0">
                <a:solidFill>
                  <a:schemeClr val="bg1"/>
                </a:solidFill>
              </a:rPr>
              <a:t>̄; to use speed, i.e. to make effort, be prompt or earnest (STRONG)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to be especially conscientious in discharging an obligation, be zealous/eager, take pains, make every effort, be conscientious (BDAG)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We should give as much time as possible to the study and meditation of God’s word – </a:t>
            </a:r>
            <a:r>
              <a:rPr lang="en-US" sz="3200" i="1" dirty="0">
                <a:solidFill>
                  <a:schemeClr val="bg1"/>
                </a:solidFill>
              </a:rPr>
              <a:t>Psalm 63:1, 6; 119:146-147</a:t>
            </a:r>
          </a:p>
        </p:txBody>
      </p:sp>
    </p:spTree>
    <p:extLst>
      <p:ext uri="{BB962C8B-B14F-4D97-AF65-F5344CB8AC3E}">
        <p14:creationId xmlns:p14="http://schemas.microsoft.com/office/powerpoint/2010/main" val="290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477</Words>
  <Application>Microsoft Macintosh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Arial</vt:lpstr>
      <vt:lpstr>Wingdings</vt:lpstr>
      <vt:lpstr>Calibri Light</vt:lpstr>
      <vt:lpstr>MODERNSPACE</vt:lpstr>
      <vt:lpstr>Light Brighter</vt:lpstr>
      <vt:lpstr>LOVES</vt:lpstr>
      <vt:lpstr>Office Theme</vt:lpstr>
      <vt:lpstr>PowerPoint Presentation</vt:lpstr>
      <vt:lpstr>PowerPoint Presentation</vt:lpstr>
      <vt:lpstr>Knowledge (gnosis) Defined</vt:lpstr>
      <vt:lpstr>Imperative Knowledge</vt:lpstr>
      <vt:lpstr>Imperative Knowledge</vt:lpstr>
      <vt:lpstr>Imperative Knowledge</vt:lpstr>
      <vt:lpstr>Obtaining Knowledge</vt:lpstr>
      <vt:lpstr>Obtaining Knowledge</vt:lpstr>
      <vt:lpstr>Obtaining Knowledge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</dc:title>
  <dc:creator>Jeremiah Cox</dc:creator>
  <cp:lastModifiedBy>Jeremiah Cox</cp:lastModifiedBy>
  <cp:revision>22</cp:revision>
  <dcterms:created xsi:type="dcterms:W3CDTF">2020-08-21T15:37:30Z</dcterms:created>
  <dcterms:modified xsi:type="dcterms:W3CDTF">2020-09-20T13:26:48Z</dcterms:modified>
</cp:coreProperties>
</file>