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ight Brighter" panose="02000500000000000000" pitchFamily="2" charset="0"/>
      <p:regular r:id="rId18"/>
    </p:embeddedFont>
    <p:embeddedFont>
      <p:font typeface="LOVES" panose="02000500000000000000" pitchFamily="2" charset="0"/>
      <p:regular r:id="rId19"/>
    </p:embeddedFont>
    <p:embeddedFont>
      <p:font typeface="MODERNSPACE" panose="02000503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D843-81C9-5F40-A21E-1984F57D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163-4E99-4D49-980A-F9EAC25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Self-Control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7B4D50-1640-4D46-AA9D-79FC40784D15}"/>
              </a:ext>
            </a:extLst>
          </p:cNvPr>
          <p:cNvSpPr txBox="1">
            <a:spLocks/>
          </p:cNvSpPr>
          <p:nvPr/>
        </p:nvSpPr>
        <p:spPr>
          <a:xfrm>
            <a:off x="1246909" y="3257451"/>
            <a:ext cx="1025236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Self-Control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48000" y="6158706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2 Peter 3:18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452E2F-344C-EB4C-A947-3927AA0E59A2}"/>
              </a:ext>
            </a:extLst>
          </p:cNvPr>
          <p:cNvSpPr txBox="1">
            <a:spLocks/>
          </p:cNvSpPr>
          <p:nvPr/>
        </p:nvSpPr>
        <p:spPr>
          <a:xfrm>
            <a:off x="740233" y="688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ERNSPACE" panose="02000503000000000000" pitchFamily="2" charset="0"/>
              </a:rPr>
              <a:t>Growing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ight Brighter" panose="020005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4094B-37B1-9642-A601-445EC2A4D298}"/>
              </a:ext>
            </a:extLst>
          </p:cNvPr>
          <p:cNvSpPr txBox="1">
            <a:spLocks/>
          </p:cNvSpPr>
          <p:nvPr/>
        </p:nvSpPr>
        <p:spPr>
          <a:xfrm>
            <a:off x="740233" y="272488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G</a:t>
            </a:r>
            <a:r>
              <a:rPr lang="en-US" sz="13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ight Brighter" panose="02000500000000000000" pitchFamily="2" charset="0"/>
              </a:rPr>
              <a:t>race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D9A289D-D704-E843-AF4E-AF842F9BA5D8}"/>
              </a:ext>
            </a:extLst>
          </p:cNvPr>
          <p:cNvSpPr txBox="1">
            <a:spLocks/>
          </p:cNvSpPr>
          <p:nvPr/>
        </p:nvSpPr>
        <p:spPr>
          <a:xfrm>
            <a:off x="740233" y="9401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isometricOffAxis1Righ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in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LOVE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Self-Control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egkrateia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self-control (especially continence): — temperance. (STRONG)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restraint of one’s emotions, impulses, or desires, self-control (BDAG)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</a:rPr>
              <a:t>self-control (the virtue of one who masters his desires and passions, especially his sensual appetites) (THAYER)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Self-Control 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egkrateia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) </a:t>
            </a:r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Defined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from </a:t>
            </a:r>
            <a:r>
              <a:rPr lang="en-US" sz="3200" dirty="0" err="1">
                <a:solidFill>
                  <a:schemeClr val="bg1"/>
                </a:solidFill>
              </a:rPr>
              <a:t>kratos</a:t>
            </a:r>
            <a:r>
              <a:rPr lang="en-US" sz="3200" dirty="0">
                <a:solidFill>
                  <a:schemeClr val="bg1"/>
                </a:solidFill>
              </a:rPr>
              <a:t>, “strength,” occurs in Acts 24:25; Gal. 5:23; 2 Pet. 1:6 (twice), in all of which it is rendered “temperance”; the RV marg., “self-control” is the preferable rendering, as “temperance” is now limited to one form of self-control; the various powers bestowed by God upon man are capable of abuse; the right use demands the controlling power of the will under the operation of the Spirit of God; in Acts 24:25 the word follows “righteousness,” which represents God’s claims, self-control being man’s response thereto; in 2 Pet. 1:6, it follows “knowledge,” suggesting that what is learned requires to be put into practice. (VINE)</a:t>
            </a:r>
          </a:p>
        </p:txBody>
      </p:sp>
    </p:spTree>
    <p:extLst>
      <p:ext uri="{BB962C8B-B14F-4D97-AF65-F5344CB8AC3E}">
        <p14:creationId xmlns:p14="http://schemas.microsoft.com/office/powerpoint/2010/main" val="13613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Natural Man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Man Has an Animal Nature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Man is no different from animals – </a:t>
            </a:r>
            <a:r>
              <a:rPr lang="en-US" sz="3200" i="1" dirty="0">
                <a:solidFill>
                  <a:schemeClr val="bg1"/>
                </a:solidFill>
              </a:rPr>
              <a:t>Ecclesiastes 3:18-21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Man is made in the image of God, but his physical side is the same as animals – </a:t>
            </a:r>
            <a:r>
              <a:rPr lang="en-US" sz="3200" i="1" dirty="0">
                <a:solidFill>
                  <a:schemeClr val="bg1"/>
                </a:solidFill>
              </a:rPr>
              <a:t>Genesis 1:26, 24; 2:7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With the physical nature comes physical inclinations.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However, the dual nature of man completely changes how we are supposed to live – </a:t>
            </a:r>
            <a:r>
              <a:rPr lang="en-US" sz="3200" i="1" dirty="0">
                <a:solidFill>
                  <a:schemeClr val="bg1"/>
                </a:solidFill>
              </a:rPr>
              <a:t>Genesis 2:15-17</a:t>
            </a:r>
          </a:p>
        </p:txBody>
      </p:sp>
    </p:spTree>
    <p:extLst>
      <p:ext uri="{BB962C8B-B14F-4D97-AF65-F5344CB8AC3E}">
        <p14:creationId xmlns:p14="http://schemas.microsoft.com/office/powerpoint/2010/main" val="411254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Natural Man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Natural Man is Only Concerned with the Physical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Mind on earthly things/appetite – </a:t>
            </a:r>
            <a:r>
              <a:rPr lang="en-US" sz="3200" i="1" dirty="0">
                <a:solidFill>
                  <a:schemeClr val="bg1"/>
                </a:solidFill>
              </a:rPr>
              <a:t>Philippians 3:18-19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Like </a:t>
            </a:r>
            <a:r>
              <a:rPr lang="en-US" sz="3200" i="1" dirty="0">
                <a:solidFill>
                  <a:schemeClr val="bg1"/>
                </a:solidFill>
              </a:rPr>
              <a:t>“natural brute beasts”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2 Peter 2:12-14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Such a life is devoid of self-control.</a:t>
            </a:r>
          </a:p>
        </p:txBody>
      </p:sp>
    </p:spTree>
    <p:extLst>
      <p:ext uri="{BB962C8B-B14F-4D97-AF65-F5344CB8AC3E}">
        <p14:creationId xmlns:p14="http://schemas.microsoft.com/office/powerpoint/2010/main" val="2325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Role of the Spirits Revelation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Spirit Reveals God’s Will to Regulate Man’s Living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That you do not do what you wish – </a:t>
            </a:r>
            <a:r>
              <a:rPr lang="en-US" sz="3200" i="1" dirty="0">
                <a:solidFill>
                  <a:schemeClr val="bg1"/>
                </a:solidFill>
              </a:rPr>
              <a:t>Galatians 5:16-25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Natural Man Does Not Receive the Spirit’s Revelation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Because it is foolishness to him – </a:t>
            </a:r>
            <a:r>
              <a:rPr lang="en-US" sz="3200" i="1" dirty="0">
                <a:solidFill>
                  <a:schemeClr val="bg1"/>
                </a:solidFill>
              </a:rPr>
              <a:t>1 Corinthians 2:13-16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Because their mind is on the flesh, they cannot please God – </a:t>
            </a:r>
            <a:r>
              <a:rPr lang="en-US" sz="3200" i="1" dirty="0">
                <a:solidFill>
                  <a:schemeClr val="bg1"/>
                </a:solidFill>
              </a:rPr>
              <a:t>Romans 8:5-8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There is no desire to please God, so there is no self-control.</a:t>
            </a:r>
          </a:p>
        </p:txBody>
      </p:sp>
    </p:spTree>
    <p:extLst>
      <p:ext uri="{BB962C8B-B14F-4D97-AF65-F5344CB8AC3E}">
        <p14:creationId xmlns:p14="http://schemas.microsoft.com/office/powerpoint/2010/main" val="49192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Response of Self-Control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Self-Control Springs from the Aim of Fellowship with the Divine Nature, and the Direction of Spiritual Knowledge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2 Peter 1:4-6 </a:t>
            </a:r>
            <a:r>
              <a:rPr lang="en-US" sz="3200" dirty="0">
                <a:solidFill>
                  <a:schemeClr val="bg1"/>
                </a:solidFill>
              </a:rPr>
              <a:t>– promise of fellowship with divine nature, goal of virtue, direction of knowledge, self-control to practice what is known.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world does not understand why anyone would subject themselves to such restrictions – </a:t>
            </a:r>
            <a:r>
              <a:rPr lang="en-US" sz="3200" i="1" dirty="0">
                <a:solidFill>
                  <a:schemeClr val="bg1"/>
                </a:solidFill>
              </a:rPr>
              <a:t>Romans 1:24-25; 1 Peter 4:3-4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Christians realize the temporal nature of flesh, and the eternal nature of God’s will – </a:t>
            </a:r>
            <a:r>
              <a:rPr lang="en-US" sz="3200" i="1" dirty="0">
                <a:solidFill>
                  <a:schemeClr val="bg1"/>
                </a:solidFill>
              </a:rPr>
              <a:t>1 John 2:15-17; 1 Peter 1:4</a:t>
            </a:r>
          </a:p>
        </p:txBody>
      </p:sp>
    </p:spTree>
    <p:extLst>
      <p:ext uri="{BB962C8B-B14F-4D97-AF65-F5344CB8AC3E}">
        <p14:creationId xmlns:p14="http://schemas.microsoft.com/office/powerpoint/2010/main" val="218648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C6CCD-D5BD-A94C-8706-D1DA442D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5" cy="1325563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LOVES" panose="02000500000000000000" pitchFamily="2" charset="0"/>
              </a:rPr>
              <a:t>The Response of Self-Control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LOVES" panose="02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1690688"/>
            <a:ext cx="11668125" cy="4802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Self-Control is a God-Given Ability Which Must be Decided Upon, and Developed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Self-control requires humility – </a:t>
            </a:r>
            <a:r>
              <a:rPr lang="en-US" sz="3200" i="1" dirty="0">
                <a:solidFill>
                  <a:schemeClr val="bg1"/>
                </a:solidFill>
              </a:rPr>
              <a:t>James 1:13-15, 21; 4:7-10, 15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Self-control requires self-denial – </a:t>
            </a:r>
            <a:r>
              <a:rPr lang="en-US" sz="3200" i="1" dirty="0">
                <a:solidFill>
                  <a:schemeClr val="bg1"/>
                </a:solidFill>
              </a:rPr>
              <a:t>Matthew 16:21-24; 26:39</a:t>
            </a:r>
          </a:p>
          <a:p>
            <a:pPr lvl="0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Self-control requires self-discipline – </a:t>
            </a:r>
            <a:r>
              <a:rPr lang="en-US" sz="3200" i="1" dirty="0">
                <a:solidFill>
                  <a:schemeClr val="bg1"/>
                </a:solidFill>
              </a:rPr>
              <a:t>1 Corinthians 9:24-27</a:t>
            </a:r>
          </a:p>
        </p:txBody>
      </p:sp>
    </p:spTree>
    <p:extLst>
      <p:ext uri="{BB962C8B-B14F-4D97-AF65-F5344CB8AC3E}">
        <p14:creationId xmlns:p14="http://schemas.microsoft.com/office/powerpoint/2010/main" val="73250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521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Wingdings</vt:lpstr>
      <vt:lpstr>LOVES</vt:lpstr>
      <vt:lpstr>Calibri Light</vt:lpstr>
      <vt:lpstr>MODERNSPACE</vt:lpstr>
      <vt:lpstr>Light Brighter</vt:lpstr>
      <vt:lpstr>Office Theme</vt:lpstr>
      <vt:lpstr>PowerPoint Presentation</vt:lpstr>
      <vt:lpstr>PowerPoint Presentation</vt:lpstr>
      <vt:lpstr>Self-Control (egkrateia) Defined</vt:lpstr>
      <vt:lpstr>Self-Control (egkrateia) Defined</vt:lpstr>
      <vt:lpstr>The Natural Man</vt:lpstr>
      <vt:lpstr>The Natural Man</vt:lpstr>
      <vt:lpstr>The Role of the Spirits Revelation</vt:lpstr>
      <vt:lpstr>The Response of Self-Control</vt:lpstr>
      <vt:lpstr>The Response of Self-Control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25</cp:revision>
  <dcterms:created xsi:type="dcterms:W3CDTF">2020-08-21T15:37:30Z</dcterms:created>
  <dcterms:modified xsi:type="dcterms:W3CDTF">2020-09-22T21:06:02Z</dcterms:modified>
</cp:coreProperties>
</file>