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Light Brighter" panose="02000500000000000000" pitchFamily="2" charset="0"/>
      <p:regular r:id="rId16"/>
    </p:embeddedFont>
    <p:embeddedFont>
      <p:font typeface="LOVES" panose="02000500000000000000" pitchFamily="2" charset="0"/>
      <p:regular r:id="rId17"/>
    </p:embeddedFont>
    <p:embeddedFont>
      <p:font typeface="MODERNSPACE" panose="02000503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11F3-2795-D344-A734-4B210CED1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56E48-9969-0C45-A23D-DB9B68735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FC1D2-AD9B-724C-93FD-5AA562BF58E6}"/>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D6A79F43-2E17-0C4C-B839-88080B57C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BBB84-5CB8-FC4D-B4C3-491BA6035894}"/>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633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5AA4-AE36-6544-B5AE-43A006921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CB937-01B9-C740-811A-B5EADC248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EC8C6-E810-FC45-89BE-47A4BEA45643}"/>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D1FC4C19-F3F6-AA49-99C8-C891B693C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09D21-DCB7-824F-ACE6-C52963BEAB9B}"/>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425718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AA97D-C928-E649-81C2-52EF1DD62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5D327-1B75-FF45-8202-D4F18C838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C075F-DB55-D344-9A4F-6C2F251518D8}"/>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4BFA61E0-9A9A-C04C-BCF0-D0C38049D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75032-53C2-4747-9696-ECE8E6448A7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79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28A0-791A-E34C-819E-D023F85D3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61423-575A-7947-959F-F60E39CA7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A30CF-2138-BB44-9E74-FCC42940A5C6}"/>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EC45BEEF-AEAA-BF41-A27B-9102335EE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9A22-5B05-3E43-B98C-E8B1564D73DE}"/>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0644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0142-74CA-C14F-BEBF-836B9C3B7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95D68-5BBF-DD4E-9DC8-53C0698B9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BD171-2C12-1245-A421-763856159832}"/>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E2EF76EE-90F7-7542-9279-D45E3F55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E2E9A-6150-0B4B-A4FE-1DAD29139A3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335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4C66-2831-5340-A42D-9D4110434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9E5E7-A2F2-8F4C-AF11-9113A38B4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36E3A-9E06-D840-9A49-5D68C931F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A6078-2AF6-FA48-8687-B2DDC0596011}"/>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6" name="Footer Placeholder 5">
            <a:extLst>
              <a:ext uri="{FF2B5EF4-FFF2-40B4-BE49-F238E27FC236}">
                <a16:creationId xmlns:a16="http://schemas.microsoft.com/office/drawing/2014/main" id="{321E003C-F6F2-B94E-A1C7-92E1CCBCD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B5C97-4E3B-CB4E-BA2E-977B50075BBA}"/>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157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D978-3804-9947-92AC-1AE58E59B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C6480-FD2A-BB4F-8B8B-140B58D2D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F0926-77EA-BC41-B154-43489C3DF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8D2EC-C874-7C41-8DAE-FA2A84498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707FC-6672-0D41-A176-63DFE0F58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452426-A954-8545-9192-EE06ED43D738}"/>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8" name="Footer Placeholder 7">
            <a:extLst>
              <a:ext uri="{FF2B5EF4-FFF2-40B4-BE49-F238E27FC236}">
                <a16:creationId xmlns:a16="http://schemas.microsoft.com/office/drawing/2014/main" id="{CD1A459B-70AC-8C48-BEBD-0D6A96EAF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57C66-5A1C-4444-8C5F-F7A5F445283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97437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7993-6250-8045-B596-7766354AF0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48C98-7136-504E-975B-0C88D59794A7}"/>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4" name="Footer Placeholder 3">
            <a:extLst>
              <a:ext uri="{FF2B5EF4-FFF2-40B4-BE49-F238E27FC236}">
                <a16:creationId xmlns:a16="http://schemas.microsoft.com/office/drawing/2014/main" id="{19747F38-716B-8742-AE5A-9DF670F2A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AD40A-B5CA-F74D-B211-B266E65B0F42}"/>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4297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99CC7-82F1-CA4A-9BCA-C7DE1512A0E4}"/>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3" name="Footer Placeholder 2">
            <a:extLst>
              <a:ext uri="{FF2B5EF4-FFF2-40B4-BE49-F238E27FC236}">
                <a16:creationId xmlns:a16="http://schemas.microsoft.com/office/drawing/2014/main" id="{B551DD1C-07BF-5D47-9E92-A4F8B138E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449FD-541F-7246-B437-227D58873E5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5807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88DD-B4D3-AC4E-A878-80C5B60D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ABC7-A985-BE41-AA94-0E534A58E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5AED0-895B-4B42-8C69-365FF226C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FE504-ED7E-5B49-8212-39DB4D6466D0}"/>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6" name="Footer Placeholder 5">
            <a:extLst>
              <a:ext uri="{FF2B5EF4-FFF2-40B4-BE49-F238E27FC236}">
                <a16:creationId xmlns:a16="http://schemas.microsoft.com/office/drawing/2014/main" id="{05A9FE9F-4E94-3040-8F09-48990D726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820B-DA60-B847-913B-7A7DD4A24BB0}"/>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095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C03-6448-7F4C-A443-F61550D85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0C4FE8-B508-A74A-8C8D-2B8809E4B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FF23C-FFAB-5E47-8C91-6C8AF6367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41954-0121-D240-BABB-05C7B978E928}"/>
              </a:ext>
            </a:extLst>
          </p:cNvPr>
          <p:cNvSpPr>
            <a:spLocks noGrp="1"/>
          </p:cNvSpPr>
          <p:nvPr>
            <p:ph type="dt" sz="half" idx="10"/>
          </p:nvPr>
        </p:nvSpPr>
        <p:spPr/>
        <p:txBody>
          <a:bodyPr/>
          <a:lstStyle/>
          <a:p>
            <a:fld id="{31271972-E5B0-2842-8138-FEC49972E355}" type="datetimeFigureOut">
              <a:rPr lang="en-US" smtClean="0"/>
              <a:t>9/8/20</a:t>
            </a:fld>
            <a:endParaRPr lang="en-US"/>
          </a:p>
        </p:txBody>
      </p:sp>
      <p:sp>
        <p:nvSpPr>
          <p:cNvPr id="6" name="Footer Placeholder 5">
            <a:extLst>
              <a:ext uri="{FF2B5EF4-FFF2-40B4-BE49-F238E27FC236}">
                <a16:creationId xmlns:a16="http://schemas.microsoft.com/office/drawing/2014/main" id="{6A8D95A9-338E-F047-B59F-5F67EB5B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DBC6A-F931-D645-B554-DE12A538960F}"/>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2163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58DC4-47E0-5B40-A19C-30F6610FD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3AD9F-5503-6A4C-931B-134DCBEFF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19BC5-6D4B-4046-BDB2-2C80FB063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1972-E5B0-2842-8138-FEC49972E355}" type="datetimeFigureOut">
              <a:rPr lang="en-US" smtClean="0"/>
              <a:t>9/8/20</a:t>
            </a:fld>
            <a:endParaRPr lang="en-US"/>
          </a:p>
        </p:txBody>
      </p:sp>
      <p:sp>
        <p:nvSpPr>
          <p:cNvPr id="5" name="Footer Placeholder 4">
            <a:extLst>
              <a:ext uri="{FF2B5EF4-FFF2-40B4-BE49-F238E27FC236}">
                <a16:creationId xmlns:a16="http://schemas.microsoft.com/office/drawing/2014/main" id="{F71730C4-D234-2142-B2B9-FC83CE9E6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252989-8F59-A841-80C4-ABBBC4B8C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26D77-DDC1-BD48-BC50-FDF7E46578C5}" type="slidenum">
              <a:rPr lang="en-US" smtClean="0"/>
              <a:t>‹#›</a:t>
            </a:fld>
            <a:endParaRPr lang="en-US"/>
          </a:p>
        </p:txBody>
      </p:sp>
    </p:spTree>
    <p:extLst>
      <p:ext uri="{BB962C8B-B14F-4D97-AF65-F5344CB8AC3E}">
        <p14:creationId xmlns:p14="http://schemas.microsoft.com/office/powerpoint/2010/main" val="95114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D843-81C9-5F40-A21E-1984F57DBA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979163-4E99-4D49-980A-F9EAC25F1A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6342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7B4D50-1640-4D46-AA9D-79FC40784D15}"/>
              </a:ext>
            </a:extLst>
          </p:cNvPr>
          <p:cNvSpPr txBox="1">
            <a:spLocks/>
          </p:cNvSpPr>
          <p:nvPr/>
        </p:nvSpPr>
        <p:spPr>
          <a:xfrm>
            <a:off x="2355278" y="315057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outerShdw>
                </a:effectLst>
                <a:latin typeface="MODERNSPACE" panose="02000503000000000000" pitchFamily="2" charset="0"/>
              </a:rPr>
              <a:t>Virtue</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3" name="Subtitle 2">
            <a:extLst>
              <a:ext uri="{FF2B5EF4-FFF2-40B4-BE49-F238E27FC236}">
                <a16:creationId xmlns:a16="http://schemas.microsoft.com/office/drawing/2014/main" id="{901140EA-95B5-0D4F-AD93-34E8FD512347}"/>
              </a:ext>
            </a:extLst>
          </p:cNvPr>
          <p:cNvSpPr>
            <a:spLocks noGrp="1"/>
          </p:cNvSpPr>
          <p:nvPr>
            <p:ph type="subTitle" idx="1"/>
          </p:nvPr>
        </p:nvSpPr>
        <p:spPr>
          <a:xfrm>
            <a:off x="-3048000" y="6158706"/>
            <a:ext cx="9144000" cy="1655762"/>
          </a:xfrm>
        </p:spPr>
        <p:txBody>
          <a:bodyPr>
            <a:normAutofit/>
          </a:bodyPr>
          <a:lstStyle/>
          <a:p>
            <a:r>
              <a:rPr lang="en-US" sz="3600" b="1" dirty="0">
                <a:solidFill>
                  <a:schemeClr val="bg1"/>
                </a:solidFill>
                <a:latin typeface="LOVES" panose="02000500000000000000" pitchFamily="2" charset="0"/>
              </a:rPr>
              <a:t>2 Peter 3:18</a:t>
            </a:r>
          </a:p>
        </p:txBody>
      </p:sp>
      <p:sp>
        <p:nvSpPr>
          <p:cNvPr id="5" name="Title 1">
            <a:extLst>
              <a:ext uri="{FF2B5EF4-FFF2-40B4-BE49-F238E27FC236}">
                <a16:creationId xmlns:a16="http://schemas.microsoft.com/office/drawing/2014/main" id="{24452E2F-344C-EB4C-A947-3927AA0E59A2}"/>
              </a:ext>
            </a:extLst>
          </p:cNvPr>
          <p:cNvSpPr txBox="1">
            <a:spLocks/>
          </p:cNvSpPr>
          <p:nvPr/>
        </p:nvSpPr>
        <p:spPr>
          <a:xfrm>
            <a:off x="740233" y="68812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effectLst>
                  <a:outerShdw blurRad="50800" dist="38100" dir="5400000" algn="t" rotWithShape="0">
                    <a:prstClr val="black"/>
                  </a:outerShdw>
                </a:effectLst>
                <a:latin typeface="MODERNSPACE" panose="02000503000000000000" pitchFamily="2" charset="0"/>
              </a:rPr>
              <a:t>Growing</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14" name="Title 1">
            <a:extLst>
              <a:ext uri="{FF2B5EF4-FFF2-40B4-BE49-F238E27FC236}">
                <a16:creationId xmlns:a16="http://schemas.microsoft.com/office/drawing/2014/main" id="{0BC4094B-37B1-9642-A601-445EC2A4D298}"/>
              </a:ext>
            </a:extLst>
          </p:cNvPr>
          <p:cNvSpPr txBox="1">
            <a:spLocks/>
          </p:cNvSpPr>
          <p:nvPr/>
        </p:nvSpPr>
        <p:spPr>
          <a:xfrm>
            <a:off x="740233" y="2724885"/>
            <a:ext cx="9144000" cy="2387600"/>
          </a:xfrm>
          <a:prstGeom prst="rect">
            <a:avLst/>
          </a:prstGeom>
        </p:spPr>
        <p:txBody>
          <a:bodyPr vert="horz" lIns="91440" tIns="45720" rIns="91440" bIns="45720" rtlCol="0" anchor="b">
            <a:normAutofit lnSpcReduction="10000"/>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G</a:t>
            </a:r>
            <a:r>
              <a:rPr lang="en-US" sz="138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race</a:t>
            </a:r>
          </a:p>
        </p:txBody>
      </p:sp>
      <p:sp>
        <p:nvSpPr>
          <p:cNvPr id="15" name="Title 1">
            <a:extLst>
              <a:ext uri="{FF2B5EF4-FFF2-40B4-BE49-F238E27FC236}">
                <a16:creationId xmlns:a16="http://schemas.microsoft.com/office/drawing/2014/main" id="{BD9A289D-D704-E843-AF4E-AF842F9BA5D8}"/>
              </a:ext>
            </a:extLst>
          </p:cNvPr>
          <p:cNvSpPr txBox="1">
            <a:spLocks/>
          </p:cNvSpPr>
          <p:nvPr/>
        </p:nvSpPr>
        <p:spPr>
          <a:xfrm>
            <a:off x="740233" y="940145"/>
            <a:ext cx="9144000" cy="2387600"/>
          </a:xfrm>
          <a:prstGeom prst="rect">
            <a:avLst/>
          </a:prstGeom>
        </p:spPr>
        <p:txBody>
          <a:bodyPr vert="horz" lIns="91440" tIns="45720" rIns="91440" bIns="45720" rtlCol="0" anchor="b">
            <a:normAutofit/>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LOVES" panose="02000500000000000000" pitchFamily="2" charset="0"/>
              </a:rPr>
              <a:t>in</a:t>
            </a:r>
            <a:endParaRPr lang="en-US" sz="4400" dirty="0">
              <a:solidFill>
                <a:schemeClr val="accent4">
                  <a:lumMod val="40000"/>
                  <a:lumOff val="60000"/>
                </a:schemeClr>
              </a:solidFill>
              <a:latin typeface="LOVES" panose="02000500000000000000" pitchFamily="2" charset="0"/>
            </a:endParaRPr>
          </a:p>
        </p:txBody>
      </p:sp>
    </p:spTree>
    <p:extLst>
      <p:ext uri="{BB962C8B-B14F-4D97-AF65-F5344CB8AC3E}">
        <p14:creationId xmlns:p14="http://schemas.microsoft.com/office/powerpoint/2010/main" val="1287522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Virtue </a:t>
            </a:r>
            <a:r>
              <a:rPr lang="en-US" b="1" dirty="0">
                <a:solidFill>
                  <a:schemeClr val="bg1"/>
                </a:solidFill>
                <a:effectLst>
                  <a:outerShdw blurRad="50800" dist="38100" dir="5400000" algn="t" rotWithShape="0">
                    <a:prstClr val="black"/>
                  </a:outerShdw>
                </a:effectLst>
                <a:latin typeface="LOVES" panose="02000500000000000000" pitchFamily="2" charset="0"/>
              </a:rPr>
              <a:t>(arete) </a:t>
            </a:r>
            <a:r>
              <a:rPr lang="en-US" sz="5300" b="1" dirty="0">
                <a:solidFill>
                  <a:schemeClr val="bg1"/>
                </a:solidFill>
                <a:effectLst>
                  <a:outerShdw blurRad="50800" dist="38100" dir="5400000" algn="t" rotWithShape="0">
                    <a:prstClr val="black"/>
                  </a:outerShdw>
                </a:effectLst>
                <a:latin typeface="LOVES" panose="02000500000000000000" pitchFamily="2" charset="0"/>
              </a:rPr>
              <a:t>Defined</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a:buFont typeface="Wingdings" pitchFamily="2" charset="2"/>
              <a:buChar char="v"/>
            </a:pPr>
            <a:r>
              <a:rPr lang="en-US" sz="3200" dirty="0">
                <a:solidFill>
                  <a:schemeClr val="bg1"/>
                </a:solidFill>
              </a:rPr>
              <a:t>properly denotes whatever procures preeminent estimation for a person or thing; hence, “intrinsic eminence, moral goodness, virtue,” (VINE)</a:t>
            </a:r>
          </a:p>
          <a:p>
            <a:pPr>
              <a:buFont typeface="Wingdings" pitchFamily="2" charset="2"/>
              <a:buChar char="v"/>
            </a:pPr>
            <a:r>
              <a:rPr lang="en-US" sz="3200" dirty="0">
                <a:solidFill>
                  <a:schemeClr val="bg1"/>
                </a:solidFill>
              </a:rPr>
              <a:t>uncommon character worthy of praise, excellence of character, exceptional civic virtue (BDAG)</a:t>
            </a:r>
          </a:p>
          <a:p>
            <a:pPr>
              <a:buFont typeface="Wingdings" pitchFamily="2" charset="2"/>
              <a:buChar char="v"/>
            </a:pPr>
            <a:r>
              <a:rPr lang="en-US" sz="3200" dirty="0">
                <a:solidFill>
                  <a:schemeClr val="bg1"/>
                </a:solidFill>
              </a:rPr>
              <a:t>(1) a virtuous course of thought, feeling and action; (1a) virtue, moral goodness; (2) any particular moral excellence, as modesty, purity (THAYER)</a:t>
            </a:r>
          </a:p>
          <a:p>
            <a:pPr>
              <a:buFont typeface="Wingdings" pitchFamily="2" charset="2"/>
              <a:buChar char="v"/>
            </a:pPr>
            <a:r>
              <a:rPr lang="en-US" sz="3200" dirty="0">
                <a:solidFill>
                  <a:schemeClr val="bg1"/>
                </a:solidFill>
              </a:rPr>
              <a:t>properly, manliness (valor), i.e. excellence (intrinsic or attributed) (STRONG)</a:t>
            </a:r>
          </a:p>
        </p:txBody>
      </p:sp>
    </p:spTree>
    <p:extLst>
      <p:ext uri="{BB962C8B-B14F-4D97-AF65-F5344CB8AC3E}">
        <p14:creationId xmlns:p14="http://schemas.microsoft.com/office/powerpoint/2010/main" val="30490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Virtue </a:t>
            </a:r>
            <a:r>
              <a:rPr lang="en-US" b="1" dirty="0">
                <a:solidFill>
                  <a:schemeClr val="bg1"/>
                </a:solidFill>
                <a:effectLst>
                  <a:outerShdw blurRad="50800" dist="38100" dir="5400000" algn="t" rotWithShape="0">
                    <a:prstClr val="black"/>
                  </a:outerShdw>
                </a:effectLst>
                <a:latin typeface="LOVES" panose="02000500000000000000" pitchFamily="2" charset="0"/>
              </a:rPr>
              <a:t>(arete) </a:t>
            </a:r>
            <a:r>
              <a:rPr lang="en-US" sz="5300" b="1" dirty="0">
                <a:solidFill>
                  <a:schemeClr val="bg1"/>
                </a:solidFill>
                <a:effectLst>
                  <a:outerShdw blurRad="50800" dist="38100" dir="5400000" algn="t" rotWithShape="0">
                    <a:prstClr val="black"/>
                  </a:outerShdw>
                </a:effectLst>
                <a:latin typeface="LOVES" panose="02000500000000000000" pitchFamily="2" charset="0"/>
              </a:rPr>
              <a:t>Defined</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indent="0">
              <a:buNone/>
            </a:pPr>
            <a:r>
              <a:rPr lang="en-US" sz="3600" b="1" dirty="0">
                <a:solidFill>
                  <a:schemeClr val="bg1"/>
                </a:solidFill>
              </a:rPr>
              <a:t>Bible Usage of Aretē</a:t>
            </a:r>
          </a:p>
          <a:p>
            <a:pPr>
              <a:buFont typeface="Wingdings" pitchFamily="2" charset="2"/>
              <a:buChar char="v"/>
            </a:pPr>
            <a:r>
              <a:rPr lang="en-US" sz="3200" i="1" dirty="0">
                <a:solidFill>
                  <a:schemeClr val="bg1"/>
                </a:solidFill>
              </a:rPr>
              <a:t>Philippians 4:8 </a:t>
            </a:r>
            <a:r>
              <a:rPr lang="en-US" sz="3200" dirty="0">
                <a:solidFill>
                  <a:schemeClr val="bg1"/>
                </a:solidFill>
              </a:rPr>
              <a:t>– meditate on things of virtue.</a:t>
            </a:r>
          </a:p>
          <a:p>
            <a:pPr>
              <a:buFont typeface="Wingdings" pitchFamily="2" charset="2"/>
              <a:buChar char="v"/>
            </a:pPr>
            <a:r>
              <a:rPr lang="en-US" sz="3200" i="1" dirty="0">
                <a:solidFill>
                  <a:schemeClr val="bg1"/>
                </a:solidFill>
              </a:rPr>
              <a:t>1 Peter 2:9 </a:t>
            </a:r>
            <a:r>
              <a:rPr lang="en-US" sz="3200" dirty="0">
                <a:solidFill>
                  <a:schemeClr val="bg1"/>
                </a:solidFill>
              </a:rPr>
              <a:t>– proclaim the </a:t>
            </a:r>
            <a:r>
              <a:rPr lang="en-US" sz="3200" i="1" dirty="0">
                <a:solidFill>
                  <a:schemeClr val="bg1"/>
                </a:solidFill>
              </a:rPr>
              <a:t>“praises,” “excellencies” </a:t>
            </a:r>
            <a:r>
              <a:rPr lang="en-US" sz="3200" dirty="0">
                <a:solidFill>
                  <a:schemeClr val="bg1"/>
                </a:solidFill>
              </a:rPr>
              <a:t>(ASV; NASB; ESV; YLT) of God.</a:t>
            </a:r>
          </a:p>
          <a:p>
            <a:pPr>
              <a:buFont typeface="Wingdings" pitchFamily="2" charset="2"/>
              <a:buChar char="v"/>
            </a:pPr>
            <a:r>
              <a:rPr lang="en-US" sz="3200" i="1" dirty="0">
                <a:solidFill>
                  <a:schemeClr val="bg1"/>
                </a:solidFill>
              </a:rPr>
              <a:t>2 Peter 1:3 </a:t>
            </a:r>
            <a:r>
              <a:rPr lang="en-US" sz="3200" dirty="0">
                <a:solidFill>
                  <a:schemeClr val="bg1"/>
                </a:solidFill>
              </a:rPr>
              <a:t>– called to the </a:t>
            </a:r>
            <a:r>
              <a:rPr lang="en-US" sz="3200" i="1" dirty="0">
                <a:solidFill>
                  <a:schemeClr val="bg1"/>
                </a:solidFill>
              </a:rPr>
              <a:t>“glory and virtue” </a:t>
            </a:r>
            <a:r>
              <a:rPr lang="en-US" sz="3200" dirty="0">
                <a:solidFill>
                  <a:schemeClr val="bg1"/>
                </a:solidFill>
              </a:rPr>
              <a:t>of Christ.</a:t>
            </a:r>
          </a:p>
          <a:p>
            <a:pPr>
              <a:buFont typeface="Wingdings" pitchFamily="2" charset="2"/>
              <a:buChar char="v"/>
            </a:pPr>
            <a:r>
              <a:rPr lang="en-US" sz="3200" i="1" dirty="0">
                <a:solidFill>
                  <a:schemeClr val="bg1"/>
                </a:solidFill>
              </a:rPr>
              <a:t>2 Peter 1:5 </a:t>
            </a:r>
            <a:r>
              <a:rPr lang="en-US" sz="3200" dirty="0">
                <a:solidFill>
                  <a:schemeClr val="bg1"/>
                </a:solidFill>
              </a:rPr>
              <a:t>– add to faith </a:t>
            </a:r>
            <a:r>
              <a:rPr lang="en-US" sz="3200" i="1" dirty="0">
                <a:solidFill>
                  <a:schemeClr val="bg1"/>
                </a:solidFill>
              </a:rPr>
              <a:t>“virtue.”</a:t>
            </a:r>
          </a:p>
          <a:p>
            <a:pPr marL="0" indent="0">
              <a:buNone/>
            </a:pPr>
            <a:r>
              <a:rPr lang="en-US" sz="3600" b="1" dirty="0">
                <a:solidFill>
                  <a:schemeClr val="bg1"/>
                </a:solidFill>
              </a:rPr>
              <a:t>Context of 2 Peter 1 </a:t>
            </a:r>
            <a:r>
              <a:rPr lang="en-US" sz="3200" dirty="0">
                <a:solidFill>
                  <a:schemeClr val="bg1"/>
                </a:solidFill>
              </a:rPr>
              <a:t>– growing in grace by participating in the divine nature. Adding to faith the goal of moral excellence (virtue) as we are called to such in Christ, and the courage to attain it.</a:t>
            </a:r>
          </a:p>
        </p:txBody>
      </p:sp>
    </p:spTree>
    <p:extLst>
      <p:ext uri="{BB962C8B-B14F-4D97-AF65-F5344CB8AC3E}">
        <p14:creationId xmlns:p14="http://schemas.microsoft.com/office/powerpoint/2010/main" val="5374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fontScale="90000"/>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The Goal of Partaking                        in the Virtue of Christ</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indent="0">
              <a:buNone/>
            </a:pPr>
            <a:r>
              <a:rPr lang="en-US" sz="3600" b="1" dirty="0">
                <a:solidFill>
                  <a:schemeClr val="bg1"/>
                </a:solidFill>
              </a:rPr>
              <a:t>Not Called to Mediocrity, but Excellency</a:t>
            </a:r>
          </a:p>
          <a:p>
            <a:pPr>
              <a:buFont typeface="Wingdings" pitchFamily="2" charset="2"/>
              <a:buChar char="v"/>
            </a:pPr>
            <a:r>
              <a:rPr lang="en-US" sz="3200" dirty="0">
                <a:solidFill>
                  <a:schemeClr val="bg1"/>
                </a:solidFill>
              </a:rPr>
              <a:t>Imitate God and Christ – </a:t>
            </a:r>
            <a:r>
              <a:rPr lang="en-US" sz="3200" i="1" dirty="0">
                <a:solidFill>
                  <a:schemeClr val="bg1"/>
                </a:solidFill>
              </a:rPr>
              <a:t>1 Corinthians 11:1; Ephesians 5:1</a:t>
            </a:r>
          </a:p>
          <a:p>
            <a:pPr>
              <a:buFont typeface="Wingdings" pitchFamily="2" charset="2"/>
              <a:buChar char="v"/>
            </a:pPr>
            <a:r>
              <a:rPr lang="en-US" sz="3200" dirty="0">
                <a:solidFill>
                  <a:schemeClr val="bg1"/>
                </a:solidFill>
              </a:rPr>
              <a:t>Disciples of Christ – </a:t>
            </a:r>
            <a:r>
              <a:rPr lang="en-US" sz="3200" i="1" dirty="0">
                <a:solidFill>
                  <a:schemeClr val="bg1"/>
                </a:solidFill>
              </a:rPr>
              <a:t>Acts 11:26 </a:t>
            </a:r>
            <a:r>
              <a:rPr lang="en-US" sz="3200" dirty="0">
                <a:solidFill>
                  <a:schemeClr val="bg1"/>
                </a:solidFill>
              </a:rPr>
              <a:t>(</a:t>
            </a:r>
            <a:r>
              <a:rPr lang="en-US" sz="3200" i="1" dirty="0" err="1">
                <a:solidFill>
                  <a:schemeClr val="bg1"/>
                </a:solidFill>
              </a:rPr>
              <a:t>mathēte</a:t>
            </a:r>
            <a:r>
              <a:rPr lang="en-US" sz="3200" i="1" dirty="0">
                <a:solidFill>
                  <a:schemeClr val="bg1"/>
                </a:solidFill>
              </a:rPr>
              <a:t>̄, </a:t>
            </a:r>
            <a:r>
              <a:rPr lang="en-US" sz="3200" i="1" dirty="0" err="1">
                <a:solidFill>
                  <a:schemeClr val="bg1"/>
                </a:solidFill>
              </a:rPr>
              <a:t>christianos</a:t>
            </a:r>
            <a:r>
              <a:rPr lang="en-US" sz="3200" dirty="0">
                <a:solidFill>
                  <a:schemeClr val="bg1"/>
                </a:solidFill>
              </a:rPr>
              <a:t>)</a:t>
            </a:r>
          </a:p>
          <a:p>
            <a:pPr>
              <a:buFont typeface="Wingdings" pitchFamily="2" charset="2"/>
              <a:buChar char="v"/>
            </a:pPr>
            <a:r>
              <a:rPr lang="en-US" sz="3200" dirty="0">
                <a:solidFill>
                  <a:schemeClr val="bg1"/>
                </a:solidFill>
              </a:rPr>
              <a:t>Expressed in </a:t>
            </a:r>
            <a:r>
              <a:rPr lang="en-US" sz="3200" i="1" dirty="0">
                <a:solidFill>
                  <a:schemeClr val="bg1"/>
                </a:solidFill>
              </a:rPr>
              <a:t>1 John </a:t>
            </a:r>
            <a:r>
              <a:rPr lang="en-US" sz="3200" dirty="0">
                <a:solidFill>
                  <a:schemeClr val="bg1"/>
                </a:solidFill>
              </a:rPr>
              <a:t>– walk in light, not sin, walk just as He, abstinence, purity, love, deed and truth.</a:t>
            </a:r>
          </a:p>
          <a:p>
            <a:pPr>
              <a:buFont typeface="Wingdings" pitchFamily="2" charset="2"/>
              <a:buChar char="v"/>
            </a:pPr>
            <a:r>
              <a:rPr lang="en-US" sz="3200" dirty="0">
                <a:solidFill>
                  <a:schemeClr val="bg1"/>
                </a:solidFill>
              </a:rPr>
              <a:t>Living in such a way that the world sees Christ in us –              </a:t>
            </a:r>
            <a:r>
              <a:rPr lang="en-US" sz="3200" i="1" dirty="0">
                <a:solidFill>
                  <a:schemeClr val="bg1"/>
                </a:solidFill>
              </a:rPr>
              <a:t>Galatians 2:20; Matthew 5:13-16</a:t>
            </a:r>
          </a:p>
        </p:txBody>
      </p:sp>
    </p:spTree>
    <p:extLst>
      <p:ext uri="{BB962C8B-B14F-4D97-AF65-F5344CB8AC3E}">
        <p14:creationId xmlns:p14="http://schemas.microsoft.com/office/powerpoint/2010/main" val="14199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fontScale="90000"/>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The Need for Courage                       to Reach the Goal</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indent="0">
              <a:buNone/>
            </a:pPr>
            <a:r>
              <a:rPr lang="en-US" sz="3600" b="1" dirty="0">
                <a:solidFill>
                  <a:schemeClr val="bg1"/>
                </a:solidFill>
              </a:rPr>
              <a:t>Implications of Following Jesus</a:t>
            </a:r>
          </a:p>
          <a:p>
            <a:pPr>
              <a:buFont typeface="Wingdings" pitchFamily="2" charset="2"/>
              <a:buChar char="v"/>
            </a:pPr>
            <a:r>
              <a:rPr lang="en-US" sz="3200" b="1" dirty="0">
                <a:solidFill>
                  <a:schemeClr val="bg1"/>
                </a:solidFill>
              </a:rPr>
              <a:t>Different</a:t>
            </a:r>
            <a:r>
              <a:rPr lang="en-US" sz="3200" dirty="0">
                <a:solidFill>
                  <a:schemeClr val="bg1"/>
                </a:solidFill>
              </a:rPr>
              <a:t> – </a:t>
            </a:r>
            <a:r>
              <a:rPr lang="en-US" sz="3200" i="1" dirty="0">
                <a:solidFill>
                  <a:schemeClr val="bg1"/>
                </a:solidFill>
              </a:rPr>
              <a:t>Mark 2:13-17; Matthew 15:1-2; Galatians 5:16-17;         1 Peter 4:3-4</a:t>
            </a:r>
          </a:p>
          <a:p>
            <a:pPr>
              <a:buFont typeface="Wingdings" pitchFamily="2" charset="2"/>
              <a:buChar char="v"/>
            </a:pPr>
            <a:r>
              <a:rPr lang="en-US" sz="3200" b="1" dirty="0">
                <a:solidFill>
                  <a:schemeClr val="bg1"/>
                </a:solidFill>
              </a:rPr>
              <a:t>Challenged</a:t>
            </a:r>
            <a:r>
              <a:rPr lang="en-US" sz="3200" dirty="0">
                <a:solidFill>
                  <a:schemeClr val="bg1"/>
                </a:solidFill>
              </a:rPr>
              <a:t> – </a:t>
            </a:r>
            <a:r>
              <a:rPr lang="en-US" sz="3200" i="1" dirty="0">
                <a:solidFill>
                  <a:schemeClr val="bg1"/>
                </a:solidFill>
              </a:rPr>
              <a:t>Matthew 21:23; 22:15-17, 23-28, 34-36; 1 Peter 3:15</a:t>
            </a:r>
          </a:p>
          <a:p>
            <a:pPr>
              <a:buFont typeface="Wingdings" pitchFamily="2" charset="2"/>
              <a:buChar char="v"/>
            </a:pPr>
            <a:r>
              <a:rPr lang="en-US" sz="3200" b="1" dirty="0">
                <a:solidFill>
                  <a:schemeClr val="bg1"/>
                </a:solidFill>
              </a:rPr>
              <a:t>Targeted</a:t>
            </a:r>
            <a:r>
              <a:rPr lang="en-US" sz="3200" dirty="0">
                <a:solidFill>
                  <a:schemeClr val="bg1"/>
                </a:solidFill>
              </a:rPr>
              <a:t> – </a:t>
            </a:r>
            <a:r>
              <a:rPr lang="en-US" sz="3200" i="1" dirty="0">
                <a:solidFill>
                  <a:schemeClr val="bg1"/>
                </a:solidFill>
              </a:rPr>
              <a:t>Luke 6:11; 19:47-48; 22:2; John 5:16; 11:53;                         2 Timothy 3:12</a:t>
            </a:r>
          </a:p>
          <a:p>
            <a:pPr>
              <a:buFont typeface="Wingdings" pitchFamily="2" charset="2"/>
              <a:buChar char="v"/>
            </a:pPr>
            <a:r>
              <a:rPr lang="en-US" sz="3200" b="1" dirty="0">
                <a:solidFill>
                  <a:schemeClr val="bg1"/>
                </a:solidFill>
              </a:rPr>
              <a:t>Hated</a:t>
            </a:r>
            <a:r>
              <a:rPr lang="en-US" sz="3200" dirty="0">
                <a:solidFill>
                  <a:schemeClr val="bg1"/>
                </a:solidFill>
              </a:rPr>
              <a:t> – </a:t>
            </a:r>
            <a:r>
              <a:rPr lang="en-US" sz="3200" i="1" dirty="0">
                <a:solidFill>
                  <a:schemeClr val="bg1"/>
                </a:solidFill>
              </a:rPr>
              <a:t>John 15:18-20; 3:20; Ephesians 5:8</a:t>
            </a:r>
          </a:p>
        </p:txBody>
      </p:sp>
    </p:spTree>
    <p:extLst>
      <p:ext uri="{BB962C8B-B14F-4D97-AF65-F5344CB8AC3E}">
        <p14:creationId xmlns:p14="http://schemas.microsoft.com/office/powerpoint/2010/main" val="9723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fontScale="90000"/>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The Need for Courage                       to Reach the Goal</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indent="0">
              <a:buNone/>
            </a:pPr>
            <a:r>
              <a:rPr lang="en-US" sz="3600" b="1" dirty="0">
                <a:solidFill>
                  <a:schemeClr val="bg1"/>
                </a:solidFill>
              </a:rPr>
              <a:t>Be Strong and Courageous</a:t>
            </a:r>
          </a:p>
          <a:p>
            <a:pPr>
              <a:buFont typeface="Wingdings" pitchFamily="2" charset="2"/>
              <a:buChar char="v"/>
            </a:pPr>
            <a:r>
              <a:rPr lang="en-US" sz="3200" dirty="0">
                <a:solidFill>
                  <a:schemeClr val="bg1"/>
                </a:solidFill>
              </a:rPr>
              <a:t>Words of encouragement to Joshua – </a:t>
            </a:r>
            <a:r>
              <a:rPr lang="en-US" sz="3200" i="1" dirty="0">
                <a:solidFill>
                  <a:schemeClr val="bg1"/>
                </a:solidFill>
              </a:rPr>
              <a:t>Joshua 1:6-9</a:t>
            </a:r>
          </a:p>
          <a:p>
            <a:pPr>
              <a:buFont typeface="Wingdings" pitchFamily="2" charset="2"/>
              <a:buChar char="v"/>
            </a:pPr>
            <a:r>
              <a:rPr lang="en-US" sz="3200" dirty="0">
                <a:solidFill>
                  <a:schemeClr val="bg1"/>
                </a:solidFill>
              </a:rPr>
              <a:t>Virtue – </a:t>
            </a:r>
            <a:r>
              <a:rPr lang="en-US" sz="3200" i="1" dirty="0">
                <a:solidFill>
                  <a:schemeClr val="bg1"/>
                </a:solidFill>
              </a:rPr>
              <a:t>aretē</a:t>
            </a:r>
            <a:r>
              <a:rPr lang="en-US" sz="3200" b="1" dirty="0">
                <a:solidFill>
                  <a:schemeClr val="bg1"/>
                </a:solidFill>
              </a:rPr>
              <a:t> – </a:t>
            </a:r>
            <a:r>
              <a:rPr lang="en-US" sz="3200" dirty="0">
                <a:solidFill>
                  <a:schemeClr val="bg1"/>
                </a:solidFill>
              </a:rPr>
              <a:t>properly, manliness (valor), i.e. excellence (intrinsic or attributed) (STRONG) </a:t>
            </a:r>
          </a:p>
          <a:p>
            <a:pPr>
              <a:buFont typeface="Wingdings" pitchFamily="2" charset="2"/>
              <a:buChar char="v"/>
            </a:pPr>
            <a:r>
              <a:rPr lang="en-US" sz="3200" dirty="0">
                <a:solidFill>
                  <a:schemeClr val="bg1"/>
                </a:solidFill>
              </a:rPr>
              <a:t>Act like men – </a:t>
            </a:r>
            <a:r>
              <a:rPr lang="en-US" sz="3200" i="1" dirty="0">
                <a:solidFill>
                  <a:schemeClr val="bg1"/>
                </a:solidFill>
              </a:rPr>
              <a:t>1 Corinthians 16:13</a:t>
            </a:r>
          </a:p>
          <a:p>
            <a:pPr>
              <a:buFont typeface="Wingdings" pitchFamily="2" charset="2"/>
              <a:buChar char="v"/>
            </a:pPr>
            <a:r>
              <a:rPr lang="en-US" sz="3200" dirty="0">
                <a:solidFill>
                  <a:schemeClr val="bg1"/>
                </a:solidFill>
              </a:rPr>
              <a:t>Not given a spirit of fear – </a:t>
            </a:r>
            <a:r>
              <a:rPr lang="en-US" sz="3200" i="1" dirty="0">
                <a:solidFill>
                  <a:schemeClr val="bg1"/>
                </a:solidFill>
              </a:rPr>
              <a:t>2 Timothy 1:6-8</a:t>
            </a:r>
          </a:p>
          <a:p>
            <a:pPr>
              <a:buFont typeface="Wingdings" pitchFamily="2" charset="2"/>
              <a:buChar char="v"/>
            </a:pPr>
            <a:r>
              <a:rPr lang="en-US" sz="3200" dirty="0">
                <a:solidFill>
                  <a:schemeClr val="bg1"/>
                </a:solidFill>
              </a:rPr>
              <a:t>Courageous in waiting on the Lord – </a:t>
            </a:r>
            <a:r>
              <a:rPr lang="en-US" sz="3200" i="1" dirty="0">
                <a:solidFill>
                  <a:schemeClr val="bg1"/>
                </a:solidFill>
              </a:rPr>
              <a:t>Psalm 27:11-14</a:t>
            </a:r>
          </a:p>
        </p:txBody>
      </p:sp>
    </p:spTree>
    <p:extLst>
      <p:ext uri="{BB962C8B-B14F-4D97-AF65-F5344CB8AC3E}">
        <p14:creationId xmlns:p14="http://schemas.microsoft.com/office/powerpoint/2010/main" val="59236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7B4D50-1640-4D46-AA9D-79FC40784D15}"/>
              </a:ext>
            </a:extLst>
          </p:cNvPr>
          <p:cNvSpPr txBox="1">
            <a:spLocks/>
          </p:cNvSpPr>
          <p:nvPr/>
        </p:nvSpPr>
        <p:spPr>
          <a:xfrm>
            <a:off x="2355278" y="315057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outerShdw>
                </a:effectLst>
                <a:latin typeface="MODERNSPACE" panose="02000503000000000000" pitchFamily="2" charset="0"/>
              </a:rPr>
              <a:t>Virtue</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3" name="Subtitle 2">
            <a:extLst>
              <a:ext uri="{FF2B5EF4-FFF2-40B4-BE49-F238E27FC236}">
                <a16:creationId xmlns:a16="http://schemas.microsoft.com/office/drawing/2014/main" id="{901140EA-95B5-0D4F-AD93-34E8FD512347}"/>
              </a:ext>
            </a:extLst>
          </p:cNvPr>
          <p:cNvSpPr>
            <a:spLocks noGrp="1"/>
          </p:cNvSpPr>
          <p:nvPr>
            <p:ph type="subTitle" idx="1"/>
          </p:nvPr>
        </p:nvSpPr>
        <p:spPr>
          <a:xfrm>
            <a:off x="-3048000" y="6158706"/>
            <a:ext cx="9144000" cy="1655762"/>
          </a:xfrm>
        </p:spPr>
        <p:txBody>
          <a:bodyPr>
            <a:normAutofit/>
          </a:bodyPr>
          <a:lstStyle/>
          <a:p>
            <a:r>
              <a:rPr lang="en-US" sz="3600" b="1" dirty="0">
                <a:solidFill>
                  <a:schemeClr val="bg1"/>
                </a:solidFill>
                <a:latin typeface="LOVES" panose="02000500000000000000" pitchFamily="2" charset="0"/>
              </a:rPr>
              <a:t>2 Peter 3:18</a:t>
            </a:r>
          </a:p>
        </p:txBody>
      </p:sp>
      <p:sp>
        <p:nvSpPr>
          <p:cNvPr id="5" name="Title 1">
            <a:extLst>
              <a:ext uri="{FF2B5EF4-FFF2-40B4-BE49-F238E27FC236}">
                <a16:creationId xmlns:a16="http://schemas.microsoft.com/office/drawing/2014/main" id="{24452E2F-344C-EB4C-A947-3927AA0E59A2}"/>
              </a:ext>
            </a:extLst>
          </p:cNvPr>
          <p:cNvSpPr txBox="1">
            <a:spLocks/>
          </p:cNvSpPr>
          <p:nvPr/>
        </p:nvSpPr>
        <p:spPr>
          <a:xfrm>
            <a:off x="740233" y="68812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effectLst>
                  <a:outerShdw blurRad="50800" dist="38100" dir="5400000" algn="t" rotWithShape="0">
                    <a:prstClr val="black"/>
                  </a:outerShdw>
                </a:effectLst>
                <a:latin typeface="MODERNSPACE" panose="02000503000000000000" pitchFamily="2" charset="0"/>
              </a:rPr>
              <a:t>Growing</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14" name="Title 1">
            <a:extLst>
              <a:ext uri="{FF2B5EF4-FFF2-40B4-BE49-F238E27FC236}">
                <a16:creationId xmlns:a16="http://schemas.microsoft.com/office/drawing/2014/main" id="{0BC4094B-37B1-9642-A601-445EC2A4D298}"/>
              </a:ext>
            </a:extLst>
          </p:cNvPr>
          <p:cNvSpPr txBox="1">
            <a:spLocks/>
          </p:cNvSpPr>
          <p:nvPr/>
        </p:nvSpPr>
        <p:spPr>
          <a:xfrm>
            <a:off x="740233" y="2724885"/>
            <a:ext cx="9144000" cy="2387600"/>
          </a:xfrm>
          <a:prstGeom prst="rect">
            <a:avLst/>
          </a:prstGeom>
        </p:spPr>
        <p:txBody>
          <a:bodyPr vert="horz" lIns="91440" tIns="45720" rIns="91440" bIns="45720" rtlCol="0" anchor="b">
            <a:normAutofit lnSpcReduction="10000"/>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G</a:t>
            </a:r>
            <a:r>
              <a:rPr lang="en-US" sz="138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race</a:t>
            </a:r>
          </a:p>
        </p:txBody>
      </p:sp>
      <p:sp>
        <p:nvSpPr>
          <p:cNvPr id="15" name="Title 1">
            <a:extLst>
              <a:ext uri="{FF2B5EF4-FFF2-40B4-BE49-F238E27FC236}">
                <a16:creationId xmlns:a16="http://schemas.microsoft.com/office/drawing/2014/main" id="{BD9A289D-D704-E843-AF4E-AF842F9BA5D8}"/>
              </a:ext>
            </a:extLst>
          </p:cNvPr>
          <p:cNvSpPr txBox="1">
            <a:spLocks/>
          </p:cNvSpPr>
          <p:nvPr/>
        </p:nvSpPr>
        <p:spPr>
          <a:xfrm>
            <a:off x="740233" y="940145"/>
            <a:ext cx="9144000" cy="2387600"/>
          </a:xfrm>
          <a:prstGeom prst="rect">
            <a:avLst/>
          </a:prstGeom>
        </p:spPr>
        <p:txBody>
          <a:bodyPr vert="horz" lIns="91440" tIns="45720" rIns="91440" bIns="45720" rtlCol="0" anchor="b">
            <a:normAutofit/>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LOVES" panose="02000500000000000000" pitchFamily="2" charset="0"/>
              </a:rPr>
              <a:t>in</a:t>
            </a:r>
            <a:endParaRPr lang="en-US" sz="4400" dirty="0">
              <a:solidFill>
                <a:schemeClr val="accent4">
                  <a:lumMod val="40000"/>
                  <a:lumOff val="60000"/>
                </a:schemeClr>
              </a:solidFill>
              <a:latin typeface="LOVES" panose="02000500000000000000" pitchFamily="2" charset="0"/>
            </a:endParaRPr>
          </a:p>
        </p:txBody>
      </p:sp>
    </p:spTree>
    <p:extLst>
      <p:ext uri="{BB962C8B-B14F-4D97-AF65-F5344CB8AC3E}">
        <p14:creationId xmlns:p14="http://schemas.microsoft.com/office/powerpoint/2010/main" val="3097388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449</Words>
  <Application>Microsoft Macintosh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 Light</vt:lpstr>
      <vt:lpstr>Light Brighter</vt:lpstr>
      <vt:lpstr>LOVES</vt:lpstr>
      <vt:lpstr>Calibri</vt:lpstr>
      <vt:lpstr>MODERNSPACE</vt:lpstr>
      <vt:lpstr>Arial</vt:lpstr>
      <vt:lpstr>Wingdings</vt:lpstr>
      <vt:lpstr>Office Theme</vt:lpstr>
      <vt:lpstr>PowerPoint Presentation</vt:lpstr>
      <vt:lpstr>PowerPoint Presentation</vt:lpstr>
      <vt:lpstr>Virtue (arete) Defined</vt:lpstr>
      <vt:lpstr>Virtue (arete) Defined</vt:lpstr>
      <vt:lpstr>The Goal of Partaking                        in the Virtue of Christ</vt:lpstr>
      <vt:lpstr>The Need for Courage                       to Reach the Goal</vt:lpstr>
      <vt:lpstr>The Need for Courage                       to Reach the Goal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dc:title>
  <dc:creator>Jeremiah Cox</dc:creator>
  <cp:lastModifiedBy>Jeremiah Cox</cp:lastModifiedBy>
  <cp:revision>16</cp:revision>
  <dcterms:created xsi:type="dcterms:W3CDTF">2020-08-21T15:37:30Z</dcterms:created>
  <dcterms:modified xsi:type="dcterms:W3CDTF">2020-09-08T15:06:32Z</dcterms:modified>
</cp:coreProperties>
</file>