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MODERNSPACE" panose="02000503000000000000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09"/>
  </p:normalViewPr>
  <p:slideViewPr>
    <p:cSldViewPr snapToGrid="0" snapToObjects="1">
      <p:cViewPr varScale="1">
        <p:scale>
          <a:sx n="114" d="100"/>
          <a:sy n="114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5BE7C-59F5-C947-ADEA-04D5F1277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3BE27-4A28-9242-BF98-095BCD265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BEE33-092D-1E45-BE44-19F280A3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971-C3CF-AF45-AF9E-3E8817646ADB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436C3-6675-224E-A83E-59AE2D80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C7791-9D7C-B349-ADE1-EF40B0DD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578A-FBEE-B048-A3F1-7510993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0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E8F7-726C-7C4A-9F0A-C92E6CF6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6232E-ABDE-DA4E-A628-015080D05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107CE-0CD2-2C47-BCAD-3E847601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971-C3CF-AF45-AF9E-3E8817646ADB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332E-B83A-C34A-9EE6-84BA0F46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7F611-7B71-1142-AF5A-EC71D428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578A-FBEE-B048-A3F1-7510993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01013-7973-E243-A36B-4A9D27D21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6FE0F-1C5F-0242-A60A-611A13093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38E36-B80A-4E45-B63A-F32D75A2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971-C3CF-AF45-AF9E-3E8817646ADB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E91A5-E75A-E544-9BF6-C393D0C8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0B054-1677-9F4B-9D63-F1EB59BC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578A-FBEE-B048-A3F1-7510993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2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20F5-F24B-CC4D-9D7B-1DD389F8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E28C-49EA-2549-A7B3-FC0295977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6B7EF-350F-BB49-923B-56C9FED4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971-C3CF-AF45-AF9E-3E8817646ADB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8E4D2-9354-A24B-8CE5-78E54DB0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22424-BB51-9E40-9594-5B794DEB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578A-FBEE-B048-A3F1-7510993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8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7F19-CB89-854E-9BFC-727AC302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4D95D-FFCE-E147-8DEB-62AD1102E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F89CF-6131-E940-8CBB-3CB3481D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971-C3CF-AF45-AF9E-3E8817646ADB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71AC2-DAB0-B94D-8414-177B73D5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93B06-F884-0146-8F11-402684DC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578A-FBEE-B048-A3F1-7510993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03FE6-D8D4-2C49-9618-466EAAB93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5691B-024F-6646-A2CA-E63AD7E9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D5326-13E3-4544-ADC0-90866CC66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131C5-63E3-B047-8105-710208D9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971-C3CF-AF45-AF9E-3E8817646ADB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FA6EF-EF57-E649-8F72-CE2B5112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05929-43F3-674A-A6EB-EE257681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578A-FBEE-B048-A3F1-7510993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4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B925A-EA11-9541-AE42-DEEED980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B78F0-38DD-7045-8FB4-1DC3F8DEF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A45CC-6FFC-F84A-8D06-4F960FD5D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621B2-F1B5-C742-BD07-FDB8431A4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C8838-EECF-814A-80CA-B70A28C8B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AB5974-F834-804B-96C8-8F0955BD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971-C3CF-AF45-AF9E-3E8817646ADB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10BF2-E633-274B-BFCD-D4F032C7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4624D9-6A3E-364A-A825-543BC41F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578A-FBEE-B048-A3F1-7510993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7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CE12-1818-BB44-A04D-5F073E79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0736F-653C-C440-A1EB-61A231E97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971-C3CF-AF45-AF9E-3E8817646ADB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40D93-901B-4847-87EE-C58D997D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8DA1C-E3F5-1848-BF0B-348BF0C2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578A-FBEE-B048-A3F1-7510993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7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6C9D5-A9A1-854E-82C9-D399E90C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971-C3CF-AF45-AF9E-3E8817646ADB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C0C91-6E88-534B-9CC6-E7449F80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DB038-00F8-5441-9FDE-8F018105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578A-FBEE-B048-A3F1-7510993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2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BA2DB-105D-5042-BC5D-6FBF366F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F5162-1B10-AB4A-9106-F33D95D1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13867-CCDF-F14F-93CB-D8977C774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F4B61-702B-0C4E-A729-34A2FD50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971-C3CF-AF45-AF9E-3E8817646ADB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6BC96-41F9-0046-985E-5C0B0404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08A4D-8CCC-E941-84C7-77A42903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578A-FBEE-B048-A3F1-7510993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59A9-2A39-184E-8703-B50217C4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7C1D6B-982E-A54E-93AD-A383C1FB7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199D9-4F15-0148-A30F-F2A25F28F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47B59-BCF1-FD40-AF1D-63334C2A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971-C3CF-AF45-AF9E-3E8817646ADB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8F48D-6B02-6C47-9871-8A26F85A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3A5E5-6217-474B-8A82-C6CD4D5F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578A-FBEE-B048-A3F1-7510993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194202-2EF4-114A-8E1F-73AE0069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9EFC5-F4EE-FF4F-8679-59F47AE3E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00344-C750-5F45-B351-9C8B3BD0C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E1971-C3CF-AF45-AF9E-3E8817646ADB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02B7C-4B05-5A46-A4D7-945C373E9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FE594-AD90-8342-BC9A-013AB1F6C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A578A-FBEE-B048-A3F1-751099329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9475-6448-D34A-9937-E4790E6D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BC395-460A-3F44-84E4-E78247319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8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18011D0-161C-C749-BA06-92C056D1A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16558"/>
            <a:ext cx="9144000" cy="16557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08D377-D686-8941-9499-D5B0E9F2C412}"/>
              </a:ext>
            </a:extLst>
          </p:cNvPr>
          <p:cNvSpPr txBox="1">
            <a:spLocks/>
          </p:cNvSpPr>
          <p:nvPr/>
        </p:nvSpPr>
        <p:spPr>
          <a:xfrm>
            <a:off x="3551871" y="1350070"/>
            <a:ext cx="5175887" cy="1863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Overcome</a:t>
            </a:r>
            <a:endParaRPr lang="en-US" sz="7200" b="1" dirty="0">
              <a:solidFill>
                <a:schemeClr val="bg1"/>
              </a:solidFill>
              <a:latin typeface="MODERNSPACE" panose="02000503000000000000" pitchFamily="2" charset="0"/>
              <a:cs typeface="Miriam Fixed" panose="020B0509050101010101" pitchFamily="49" charset="-79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6A7302-435A-EB44-862C-CA27E1FDF901}"/>
              </a:ext>
            </a:extLst>
          </p:cNvPr>
          <p:cNvSpPr txBox="1">
            <a:spLocks/>
          </p:cNvSpPr>
          <p:nvPr/>
        </p:nvSpPr>
        <p:spPr>
          <a:xfrm>
            <a:off x="2965129" y="2224859"/>
            <a:ext cx="5293042" cy="2064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C00000"/>
                  </a:outerShdw>
                </a:effectLst>
                <a:latin typeface="MODERNSPACE" panose="02000503000000000000" pitchFamily="2" charset="0"/>
                <a:cs typeface="Miriam Fixed" panose="020B0509050101010101" pitchFamily="49" charset="-79"/>
              </a:rPr>
              <a:t>Evil</a:t>
            </a:r>
            <a:endParaRPr lang="en-US" b="1" dirty="0">
              <a:solidFill>
                <a:schemeClr val="bg1"/>
              </a:solidFill>
              <a:effectLst>
                <a:outerShdw blurRad="50800" dist="38100" dir="5400000" algn="t" rotWithShape="0">
                  <a:srgbClr val="C00000"/>
                </a:outerShdw>
              </a:effectLst>
              <a:latin typeface="MODERNSPACE" panose="02000503000000000000" pitchFamily="2" charset="0"/>
              <a:cs typeface="Miriam Fixed" panose="020B0509050101010101" pitchFamily="49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F78C7A-5A80-7343-8BF0-BBF55BC3F3A1}"/>
              </a:ext>
            </a:extLst>
          </p:cNvPr>
          <p:cNvSpPr txBox="1">
            <a:spLocks/>
          </p:cNvSpPr>
          <p:nvPr/>
        </p:nvSpPr>
        <p:spPr>
          <a:xfrm>
            <a:off x="3551871" y="2624978"/>
            <a:ext cx="5431155" cy="25612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MODERNSPACE" panose="02000503000000000000" pitchFamily="2" charset="0"/>
                <a:cs typeface="Miriam Fixed" panose="020B0509050101010101" pitchFamily="49" charset="-79"/>
              </a:rPr>
              <a:t>Good</a:t>
            </a:r>
            <a:endParaRPr lang="en-US" sz="96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MODERNSPACE" panose="02000503000000000000" pitchFamily="2" charset="0"/>
              <a:cs typeface="Miriam Fixed" panose="020B0509050101010101" pitchFamily="49" charset="-79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578A2C-3160-C044-8104-C0D117C21473}"/>
              </a:ext>
            </a:extLst>
          </p:cNvPr>
          <p:cNvSpPr txBox="1">
            <a:spLocks/>
          </p:cNvSpPr>
          <p:nvPr/>
        </p:nvSpPr>
        <p:spPr>
          <a:xfrm>
            <a:off x="4469605" y="2896349"/>
            <a:ext cx="4023360" cy="89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with</a:t>
            </a:r>
            <a:endParaRPr lang="en-US" sz="4800" b="1" dirty="0">
              <a:solidFill>
                <a:schemeClr val="bg1"/>
              </a:solidFill>
              <a:latin typeface="MODERNSPACE" panose="02000503000000000000" pitchFamily="2" charset="0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767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166079-5033-5142-A221-539F3F9C6A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D6A19-F4AB-514B-8918-B6ABF722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91" y="111513"/>
            <a:ext cx="11487615" cy="157917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</a:rPr>
              <a:t>PROVIDE FOR        WHAT IS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7554F-35A7-964C-8AE4-004E7590A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92" y="1836776"/>
            <a:ext cx="11487615" cy="4775897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“Have regard”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 err="1">
                <a:solidFill>
                  <a:schemeClr val="bg1"/>
                </a:solidFill>
              </a:rPr>
              <a:t>pronoeo</a:t>
            </a:r>
            <a:r>
              <a:rPr lang="en-US" sz="3200" dirty="0">
                <a:solidFill>
                  <a:schemeClr val="bg1"/>
                </a:solidFill>
              </a:rPr>
              <a:t>̄ – to consider in advance, i.e. look out for beforehand (actively, by way of maintenance for others; middle voice by way of circumspection for oneself): — provide (for). (STRONG)</a:t>
            </a:r>
          </a:p>
          <a:p>
            <a:r>
              <a:rPr lang="en-US" sz="3200" dirty="0">
                <a:solidFill>
                  <a:schemeClr val="bg1"/>
                </a:solidFill>
              </a:rPr>
              <a:t>Abhor evil and cling to good – </a:t>
            </a:r>
            <a:r>
              <a:rPr lang="en-US" sz="3200" i="1" dirty="0">
                <a:solidFill>
                  <a:schemeClr val="bg1"/>
                </a:solidFill>
              </a:rPr>
              <a:t>Romans 12:9;                                              1 Thessalonians 5:19-22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Repay no one evil for evil but seek peace – </a:t>
            </a:r>
            <a:r>
              <a:rPr lang="en-US" sz="3200" i="1" dirty="0">
                <a:solidFill>
                  <a:schemeClr val="bg1"/>
                </a:solidFill>
              </a:rPr>
              <a:t>Romans 12:18</a:t>
            </a:r>
          </a:p>
        </p:txBody>
      </p:sp>
    </p:spTree>
    <p:extLst>
      <p:ext uri="{BB962C8B-B14F-4D97-AF65-F5344CB8AC3E}">
        <p14:creationId xmlns:p14="http://schemas.microsoft.com/office/powerpoint/2010/main" val="377122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166079-5033-5142-A221-539F3F9C6A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D6A19-F4AB-514B-8918-B6ABF722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91" y="111513"/>
            <a:ext cx="11487615" cy="157917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</a:rPr>
              <a:t>Give Place to Wrath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7554F-35A7-964C-8AE4-004E7590A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92" y="1836776"/>
            <a:ext cx="11487615" cy="4775897"/>
          </a:xfrm>
        </p:spPr>
        <p:txBody>
          <a:bodyPr>
            <a:normAutofit lnSpcReduction="10000"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“leave it to the wrath of God” (ESV); “leave room for the wrath of God” (NASB)</a:t>
            </a:r>
          </a:p>
          <a:p>
            <a:r>
              <a:rPr lang="en-US" sz="3200" dirty="0">
                <a:solidFill>
                  <a:schemeClr val="bg1"/>
                </a:solidFill>
              </a:rPr>
              <a:t>Wrath of man does not produce God’s righteousness – </a:t>
            </a:r>
            <a:r>
              <a:rPr lang="en-US" sz="3200" i="1" dirty="0">
                <a:solidFill>
                  <a:schemeClr val="bg1"/>
                </a:solidFill>
              </a:rPr>
              <a:t>James 1:20; Romans 3:5-6</a:t>
            </a:r>
          </a:p>
          <a:p>
            <a:r>
              <a:rPr lang="en-US" sz="3200" dirty="0">
                <a:solidFill>
                  <a:schemeClr val="bg1"/>
                </a:solidFill>
              </a:rPr>
              <a:t>Vengeance belongs to God – </a:t>
            </a:r>
            <a:r>
              <a:rPr lang="en-US" sz="3200" i="1" dirty="0">
                <a:solidFill>
                  <a:schemeClr val="bg1"/>
                </a:solidFill>
              </a:rPr>
              <a:t>Psalm 94</a:t>
            </a:r>
          </a:p>
          <a:p>
            <a:r>
              <a:rPr lang="en-US" sz="3200" dirty="0">
                <a:solidFill>
                  <a:schemeClr val="bg1"/>
                </a:solidFill>
              </a:rPr>
              <a:t>David did not take matters into his own hands with Saul –                </a:t>
            </a:r>
            <a:r>
              <a:rPr lang="en-US" sz="3200" i="1" dirty="0">
                <a:solidFill>
                  <a:schemeClr val="bg1"/>
                </a:solidFill>
              </a:rPr>
              <a:t>1 Samuel 24:6; 26:9-11</a:t>
            </a:r>
          </a:p>
          <a:p>
            <a:r>
              <a:rPr lang="en-US" sz="3200" dirty="0">
                <a:solidFill>
                  <a:schemeClr val="bg1"/>
                </a:solidFill>
              </a:rPr>
              <a:t>Jesus did not retaliate but committed Himself to God –                      </a:t>
            </a:r>
            <a:r>
              <a:rPr lang="en-US" sz="3200" i="1" dirty="0">
                <a:solidFill>
                  <a:schemeClr val="bg1"/>
                </a:solidFill>
              </a:rPr>
              <a:t>1 Peter 2:20-24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must not retaliate but wait patiently on the Lord – </a:t>
            </a:r>
            <a:r>
              <a:rPr lang="en-US" sz="3200" i="1" dirty="0">
                <a:solidFill>
                  <a:schemeClr val="bg1"/>
                </a:solidFill>
              </a:rPr>
              <a:t>James 5:4-8</a:t>
            </a:r>
          </a:p>
        </p:txBody>
      </p:sp>
    </p:spTree>
    <p:extLst>
      <p:ext uri="{BB962C8B-B14F-4D97-AF65-F5344CB8AC3E}">
        <p14:creationId xmlns:p14="http://schemas.microsoft.com/office/powerpoint/2010/main" val="114127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166079-5033-5142-A221-539F3F9C6A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D6A19-F4AB-514B-8918-B6ABF722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91" y="111513"/>
            <a:ext cx="11487615" cy="157917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</a:rPr>
              <a:t>Overcome Evil      with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7554F-35A7-964C-8AE4-004E7590A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92" y="1836776"/>
            <a:ext cx="11487615" cy="47758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Our goal is to overcome evil – Battle within (</a:t>
            </a:r>
            <a:r>
              <a:rPr lang="en-US" sz="3200" i="1" dirty="0">
                <a:solidFill>
                  <a:schemeClr val="bg1"/>
                </a:solidFill>
              </a:rPr>
              <a:t>Ephesians 6:10-13; Galatians 5:16-17</a:t>
            </a:r>
            <a:r>
              <a:rPr lang="en-US" sz="3200" dirty="0">
                <a:solidFill>
                  <a:schemeClr val="bg1"/>
                </a:solidFill>
              </a:rPr>
              <a:t>); Battle without (</a:t>
            </a:r>
            <a:r>
              <a:rPr lang="en-US" sz="3200" i="1" dirty="0">
                <a:solidFill>
                  <a:schemeClr val="bg1"/>
                </a:solidFill>
              </a:rPr>
              <a:t>Matthew 5:13-16;           Ephesians 5:8-14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Such was Jesus’ goal, and darkness did not overcome Him –        </a:t>
            </a:r>
            <a:r>
              <a:rPr lang="en-US" sz="3200" i="1" dirty="0">
                <a:solidFill>
                  <a:schemeClr val="bg1"/>
                </a:solidFill>
              </a:rPr>
              <a:t>John 1:4-5</a:t>
            </a:r>
          </a:p>
          <a:p>
            <a:r>
              <a:rPr lang="en-US" sz="3200" dirty="0">
                <a:solidFill>
                  <a:schemeClr val="bg1"/>
                </a:solidFill>
              </a:rPr>
              <a:t>Evil is not overcome with evil, but only compounded. It is overcome with good – </a:t>
            </a:r>
            <a:r>
              <a:rPr lang="en-US" sz="3200" i="1" dirty="0">
                <a:solidFill>
                  <a:schemeClr val="bg1"/>
                </a:solidFill>
              </a:rPr>
              <a:t>Romans 12:20-21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 general principle that applies to countless matters.</a:t>
            </a:r>
          </a:p>
        </p:txBody>
      </p:sp>
    </p:spTree>
    <p:extLst>
      <p:ext uri="{BB962C8B-B14F-4D97-AF65-F5344CB8AC3E}">
        <p14:creationId xmlns:p14="http://schemas.microsoft.com/office/powerpoint/2010/main" val="23307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18011D0-161C-C749-BA06-92C056D1A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16558"/>
            <a:ext cx="9144000" cy="16557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08D377-D686-8941-9499-D5B0E9F2C412}"/>
              </a:ext>
            </a:extLst>
          </p:cNvPr>
          <p:cNvSpPr txBox="1">
            <a:spLocks/>
          </p:cNvSpPr>
          <p:nvPr/>
        </p:nvSpPr>
        <p:spPr>
          <a:xfrm>
            <a:off x="3551871" y="1350070"/>
            <a:ext cx="5175887" cy="1863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Overcome</a:t>
            </a:r>
            <a:endParaRPr lang="en-US" sz="7200" b="1" dirty="0">
              <a:solidFill>
                <a:schemeClr val="bg1"/>
              </a:solidFill>
              <a:latin typeface="MODERNSPACE" panose="02000503000000000000" pitchFamily="2" charset="0"/>
              <a:cs typeface="Miriam Fixed" panose="020B0509050101010101" pitchFamily="49" charset="-79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6A7302-435A-EB44-862C-CA27E1FDF901}"/>
              </a:ext>
            </a:extLst>
          </p:cNvPr>
          <p:cNvSpPr txBox="1">
            <a:spLocks/>
          </p:cNvSpPr>
          <p:nvPr/>
        </p:nvSpPr>
        <p:spPr>
          <a:xfrm>
            <a:off x="2965129" y="2224859"/>
            <a:ext cx="5293042" cy="2064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C00000"/>
                  </a:outerShdw>
                </a:effectLst>
                <a:latin typeface="MODERNSPACE" panose="02000503000000000000" pitchFamily="2" charset="0"/>
                <a:cs typeface="Miriam Fixed" panose="020B0509050101010101" pitchFamily="49" charset="-79"/>
              </a:rPr>
              <a:t>Evil</a:t>
            </a:r>
            <a:endParaRPr lang="en-US" b="1" dirty="0">
              <a:solidFill>
                <a:schemeClr val="bg1"/>
              </a:solidFill>
              <a:effectLst>
                <a:outerShdw blurRad="50800" dist="38100" dir="5400000" algn="t" rotWithShape="0">
                  <a:srgbClr val="C00000"/>
                </a:outerShdw>
              </a:effectLst>
              <a:latin typeface="MODERNSPACE" panose="02000503000000000000" pitchFamily="2" charset="0"/>
              <a:cs typeface="Miriam Fixed" panose="020B0509050101010101" pitchFamily="49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F78C7A-5A80-7343-8BF0-BBF55BC3F3A1}"/>
              </a:ext>
            </a:extLst>
          </p:cNvPr>
          <p:cNvSpPr txBox="1">
            <a:spLocks/>
          </p:cNvSpPr>
          <p:nvPr/>
        </p:nvSpPr>
        <p:spPr>
          <a:xfrm>
            <a:off x="3551871" y="2624978"/>
            <a:ext cx="5431155" cy="25612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7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MODERNSPACE" panose="02000503000000000000" pitchFamily="2" charset="0"/>
                <a:cs typeface="Miriam Fixed" panose="020B0509050101010101" pitchFamily="49" charset="-79"/>
              </a:rPr>
              <a:t>Good</a:t>
            </a:r>
            <a:endParaRPr lang="en-US" sz="96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MODERNSPACE" panose="02000503000000000000" pitchFamily="2" charset="0"/>
              <a:cs typeface="Miriam Fixed" panose="020B0509050101010101" pitchFamily="49" charset="-79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578A2C-3160-C044-8104-C0D117C21473}"/>
              </a:ext>
            </a:extLst>
          </p:cNvPr>
          <p:cNvSpPr txBox="1">
            <a:spLocks/>
          </p:cNvSpPr>
          <p:nvPr/>
        </p:nvSpPr>
        <p:spPr>
          <a:xfrm>
            <a:off x="4469605" y="2896349"/>
            <a:ext cx="4023360" cy="89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with</a:t>
            </a:r>
            <a:endParaRPr lang="en-US" sz="4800" b="1" dirty="0">
              <a:solidFill>
                <a:schemeClr val="bg1"/>
              </a:solidFill>
              <a:latin typeface="MODERNSPACE" panose="02000503000000000000" pitchFamily="2" charset="0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68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250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 Light</vt:lpstr>
      <vt:lpstr>Calibri</vt:lpstr>
      <vt:lpstr>MODERNSPACE</vt:lpstr>
      <vt:lpstr>Arial</vt:lpstr>
      <vt:lpstr>Office Theme</vt:lpstr>
      <vt:lpstr>PowerPoint Presentation</vt:lpstr>
      <vt:lpstr>PowerPoint Presentation</vt:lpstr>
      <vt:lpstr>PROVIDE FOR        WHAT IS GOOD</vt:lpstr>
      <vt:lpstr>Give Place to Wrath</vt:lpstr>
      <vt:lpstr>Overcome Evil      with Good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5</cp:revision>
  <dcterms:created xsi:type="dcterms:W3CDTF">2020-08-25T21:26:01Z</dcterms:created>
  <dcterms:modified xsi:type="dcterms:W3CDTF">2020-09-08T15:06:14Z</dcterms:modified>
</cp:coreProperties>
</file>