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ight Brighter" panose="02000500000000000000" pitchFamily="2" charset="0"/>
      <p:regular r:id="rId17"/>
    </p:embeddedFont>
    <p:embeddedFont>
      <p:font typeface="LOVES" panose="02000500000000000000" pitchFamily="2" charset="0"/>
      <p:regular r:id="rId18"/>
    </p:embeddedFont>
    <p:embeddedFont>
      <p:font typeface="MODERNSPACE" panose="02000503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Perseverance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Perseverance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hypomone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lit., “an abiding under” (</a:t>
            </a:r>
            <a:r>
              <a:rPr lang="en-US" sz="3300" dirty="0" err="1">
                <a:solidFill>
                  <a:schemeClr val="bg1"/>
                </a:solidFill>
              </a:rPr>
              <a:t>hupo</a:t>
            </a:r>
            <a:r>
              <a:rPr lang="en-US" sz="3300" dirty="0">
                <a:solidFill>
                  <a:schemeClr val="bg1"/>
                </a:solidFill>
              </a:rPr>
              <a:t>, “under,” </a:t>
            </a:r>
            <a:r>
              <a:rPr lang="en-US" sz="3300" dirty="0" err="1">
                <a:solidFill>
                  <a:schemeClr val="bg1"/>
                </a:solidFill>
              </a:rPr>
              <a:t>meno</a:t>
            </a:r>
            <a:r>
              <a:rPr lang="en-US" sz="3300" dirty="0">
                <a:solidFill>
                  <a:schemeClr val="bg1"/>
                </a:solidFill>
              </a:rPr>
              <a:t>, “to abide”) (VINE)</a:t>
            </a:r>
          </a:p>
          <a:p>
            <a:pPr lvl="0"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cheerful (or hopeful) endurance, constancy (STRONG)</a:t>
            </a:r>
          </a:p>
          <a:p>
            <a:pPr lvl="0"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the capacity to hold out or bear up in the face of difficulty, patience, endurance, fortitude, steadfastness, perseverance (BDAG)</a:t>
            </a:r>
          </a:p>
          <a:p>
            <a:pPr lvl="0"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steadfastness, constancy, endurance (THAYER)</a:t>
            </a:r>
          </a:p>
          <a:p>
            <a:pPr lvl="1"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in the NT the characteristic of a man who is not swerved from his deliberate purpose and his loyalty to faith and piety by even the greatest trials and sufferings (ibid.) 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Gods call to constancy, and the challenge of trial and tribulation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Calls Us to Faithfulness and Inhering in Faithfulness is Constancy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Paul’s confidence came from keeping the faith – </a:t>
            </a:r>
            <a:r>
              <a:rPr lang="en-US" sz="3200" i="1" dirty="0">
                <a:solidFill>
                  <a:schemeClr val="bg1"/>
                </a:solidFill>
              </a:rPr>
              <a:t>2 Timothy 4:7-8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Faithfulness is no longer faithfulness when it comes to an end –      </a:t>
            </a:r>
            <a:r>
              <a:rPr lang="en-US" sz="3200" i="1" dirty="0">
                <a:solidFill>
                  <a:schemeClr val="bg1"/>
                </a:solidFill>
              </a:rPr>
              <a:t>2 Timothy 4:10</a:t>
            </a:r>
            <a:r>
              <a:rPr lang="en-US" sz="3200" dirty="0">
                <a:solidFill>
                  <a:schemeClr val="bg1"/>
                </a:solidFill>
              </a:rPr>
              <a:t> (Demas)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cross is taken up </a:t>
            </a:r>
            <a:r>
              <a:rPr lang="en-US" sz="3200" i="1" dirty="0">
                <a:solidFill>
                  <a:schemeClr val="bg1"/>
                </a:solidFill>
              </a:rPr>
              <a:t>“daily”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Luke 9:23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are to bear fruit with </a:t>
            </a:r>
            <a:r>
              <a:rPr lang="en-US" sz="3200" i="1" dirty="0">
                <a:solidFill>
                  <a:schemeClr val="bg1"/>
                </a:solidFill>
              </a:rPr>
              <a:t>“patience”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Luke 8:15</a:t>
            </a:r>
          </a:p>
        </p:txBody>
      </p:sp>
    </p:spTree>
    <p:extLst>
      <p:ext uri="{BB962C8B-B14F-4D97-AF65-F5344CB8AC3E}">
        <p14:creationId xmlns:p14="http://schemas.microsoft.com/office/powerpoint/2010/main" val="3223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Gods call to constancy, and the challenge of trial and tribulation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Perseverance is Such Constancy Even in Trial and Tribulation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Our faith will be tested – </a:t>
            </a:r>
            <a:r>
              <a:rPr lang="en-US" sz="3200" i="1" dirty="0">
                <a:solidFill>
                  <a:schemeClr val="bg1"/>
                </a:solidFill>
              </a:rPr>
              <a:t>1 Peter 1:6-7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are called to patience in trial – </a:t>
            </a:r>
            <a:r>
              <a:rPr lang="en-US" sz="3200" i="1" dirty="0">
                <a:solidFill>
                  <a:schemeClr val="bg1"/>
                </a:solidFill>
              </a:rPr>
              <a:t>James 5:7, 11 </a:t>
            </a:r>
            <a:r>
              <a:rPr lang="en-US" sz="3200" dirty="0">
                <a:solidFill>
                  <a:schemeClr val="bg1"/>
                </a:solidFill>
              </a:rPr>
              <a:t>(Consider Job – </a:t>
            </a:r>
            <a:r>
              <a:rPr lang="en-US" sz="3200" i="1" dirty="0">
                <a:solidFill>
                  <a:schemeClr val="bg1"/>
                </a:solidFill>
              </a:rPr>
              <a:t>Job 1, 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Perseverance is a necessity because God requires the proving of our faith in adversity – </a:t>
            </a:r>
            <a:r>
              <a:rPr lang="en-US" sz="3200" i="1" dirty="0">
                <a:solidFill>
                  <a:schemeClr val="bg1"/>
                </a:solidFill>
              </a:rPr>
              <a:t>1 Peter 5:8-9; 2 Thessalonians 1:4-5; Proverbs 24:10</a:t>
            </a:r>
          </a:p>
        </p:txBody>
      </p:sp>
    </p:spTree>
    <p:extLst>
      <p:ext uri="{BB962C8B-B14F-4D97-AF65-F5344CB8AC3E}">
        <p14:creationId xmlns:p14="http://schemas.microsoft.com/office/powerpoint/2010/main" val="38607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Developing Perseverance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Pray to God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is the God of </a:t>
            </a:r>
            <a:r>
              <a:rPr lang="en-US" sz="3200" i="1" dirty="0">
                <a:solidFill>
                  <a:schemeClr val="bg1"/>
                </a:solidFill>
              </a:rPr>
              <a:t>“patience”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Romans 15:5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Persevering is linked with prayer – </a:t>
            </a:r>
            <a:r>
              <a:rPr lang="en-US" sz="3200" i="1" dirty="0">
                <a:solidFill>
                  <a:schemeClr val="bg1"/>
                </a:solidFill>
              </a:rPr>
              <a:t>Romans 12:12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must ask God for wisdom in trials to persevere – </a:t>
            </a:r>
            <a:r>
              <a:rPr lang="en-US" sz="3200" i="1" dirty="0">
                <a:solidFill>
                  <a:schemeClr val="bg1"/>
                </a:solidFill>
              </a:rPr>
              <a:t>James 1:4-5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will direct us into patience – </a:t>
            </a:r>
            <a:r>
              <a:rPr lang="en-US" sz="3200" i="1" dirty="0">
                <a:solidFill>
                  <a:schemeClr val="bg1"/>
                </a:solidFill>
              </a:rPr>
              <a:t>2 Thessalonians 3:3-5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is the source of patience, but He administers such through His word – </a:t>
            </a:r>
            <a:r>
              <a:rPr lang="en-US" sz="3200" i="1" dirty="0">
                <a:solidFill>
                  <a:schemeClr val="bg1"/>
                </a:solidFill>
              </a:rPr>
              <a:t>Romans 15:4-5; Colossians 1:9-12; James 1:5, 19-21</a:t>
            </a:r>
          </a:p>
        </p:txBody>
      </p:sp>
    </p:spTree>
    <p:extLst>
      <p:ext uri="{BB962C8B-B14F-4D97-AF65-F5344CB8AC3E}">
        <p14:creationId xmlns:p14="http://schemas.microsoft.com/office/powerpoint/2010/main" val="38745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Developing Perseverance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Pray to God, </a:t>
            </a:r>
            <a:r>
              <a:rPr lang="en-US" sz="3600" b="1" dirty="0">
                <a:solidFill>
                  <a:schemeClr val="bg1"/>
                </a:solidFill>
              </a:rPr>
              <a:t>Rejoice in Hope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Rejoicing in hope is linked with perseverance – </a:t>
            </a:r>
            <a:r>
              <a:rPr lang="en-US" sz="3200" i="1" dirty="0">
                <a:solidFill>
                  <a:schemeClr val="bg1"/>
                </a:solidFill>
              </a:rPr>
              <a:t>Romans 12:12;        1 Thessalonians 1:3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Perseverance springs from the desire for glory – </a:t>
            </a:r>
            <a:r>
              <a:rPr lang="en-US" sz="3200" i="1" dirty="0">
                <a:solidFill>
                  <a:schemeClr val="bg1"/>
                </a:solidFill>
              </a:rPr>
              <a:t>Romans 2:6-7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Hope leads one to persevere through trial – </a:t>
            </a:r>
            <a:r>
              <a:rPr lang="en-US" sz="3200" i="1" dirty="0">
                <a:solidFill>
                  <a:schemeClr val="bg1"/>
                </a:solidFill>
              </a:rPr>
              <a:t>Romans 8:18, 24-25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goal of salvation requires an endurance of faith –           </a:t>
            </a:r>
            <a:r>
              <a:rPr lang="en-US" sz="3200" i="1" dirty="0">
                <a:solidFill>
                  <a:schemeClr val="bg1"/>
                </a:solidFill>
              </a:rPr>
              <a:t>Hebrews 10:36-39; 11:35-38; 12:1-2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When we focus on the goal we can bear up under difficulties – </a:t>
            </a:r>
            <a:r>
              <a:rPr lang="en-US" sz="3200" i="1" dirty="0">
                <a:solidFill>
                  <a:schemeClr val="bg1"/>
                </a:solidFill>
              </a:rPr>
              <a:t>Philippians 4:4, 13</a:t>
            </a:r>
          </a:p>
        </p:txBody>
      </p:sp>
    </p:spTree>
    <p:extLst>
      <p:ext uri="{BB962C8B-B14F-4D97-AF65-F5344CB8AC3E}">
        <p14:creationId xmlns:p14="http://schemas.microsoft.com/office/powerpoint/2010/main" val="5971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Developing Perseverance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Pray to God, Rejoice in Hope, </a:t>
            </a:r>
            <a:r>
              <a:rPr lang="en-US" sz="3600" b="1" dirty="0">
                <a:solidFill>
                  <a:schemeClr val="bg1"/>
                </a:solidFill>
              </a:rPr>
              <a:t>Rejoice in Trial and Tribulation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Trials and tribulations are allowed by God to providentially answer the prayer for patience. Such are opportunities to grow.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Tribulation produces perseverance – </a:t>
            </a:r>
            <a:r>
              <a:rPr lang="en-US" sz="3200" i="1" dirty="0">
                <a:solidFill>
                  <a:schemeClr val="bg1"/>
                </a:solidFill>
              </a:rPr>
              <a:t>Romans 5:1-5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Trials help the Christian mature, and develop patience –          </a:t>
            </a:r>
            <a:r>
              <a:rPr lang="en-US" sz="3200" i="1" dirty="0">
                <a:solidFill>
                  <a:schemeClr val="bg1"/>
                </a:solidFill>
              </a:rPr>
              <a:t>James 1:2-4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 learned the value of suffering – </a:t>
            </a:r>
            <a:r>
              <a:rPr lang="en-US" sz="3200" i="1" dirty="0">
                <a:solidFill>
                  <a:schemeClr val="bg1"/>
                </a:solidFill>
              </a:rPr>
              <a:t>2 Corinthians 12:7-10 </a:t>
            </a:r>
            <a:r>
              <a:rPr lang="en-US" sz="3200" dirty="0">
                <a:solidFill>
                  <a:schemeClr val="bg1"/>
                </a:solidFill>
              </a:rPr>
              <a:t>– in his weakness he learned the strength of Christ.</a:t>
            </a:r>
          </a:p>
        </p:txBody>
      </p:sp>
    </p:spTree>
    <p:extLst>
      <p:ext uri="{BB962C8B-B14F-4D97-AF65-F5344CB8AC3E}">
        <p14:creationId xmlns:p14="http://schemas.microsoft.com/office/powerpoint/2010/main" val="3378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Perseverance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495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MODERNSPACE</vt:lpstr>
      <vt:lpstr>LOVES</vt:lpstr>
      <vt:lpstr>Calibri</vt:lpstr>
      <vt:lpstr>Arial</vt:lpstr>
      <vt:lpstr>Wingdings</vt:lpstr>
      <vt:lpstr>Calibri Light</vt:lpstr>
      <vt:lpstr>Light Brighter</vt:lpstr>
      <vt:lpstr>Office Theme</vt:lpstr>
      <vt:lpstr>PowerPoint Presentation</vt:lpstr>
      <vt:lpstr>PowerPoint Presentation</vt:lpstr>
      <vt:lpstr>Perseverance (hypomone) Defined</vt:lpstr>
      <vt:lpstr>Gods call to constancy, and the challenge of trial and tribulation</vt:lpstr>
      <vt:lpstr>Gods call to constancy, and the challenge of trial and tribulation</vt:lpstr>
      <vt:lpstr>Developing Perseverance</vt:lpstr>
      <vt:lpstr>Developing Perseverance</vt:lpstr>
      <vt:lpstr>Developing Perseverance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28</cp:revision>
  <dcterms:created xsi:type="dcterms:W3CDTF">2020-08-21T15:37:30Z</dcterms:created>
  <dcterms:modified xsi:type="dcterms:W3CDTF">2020-10-11T13:44:06Z</dcterms:modified>
</cp:coreProperties>
</file>