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3A37-6923-4744-8CB7-C2B2C9D18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F530D-CD89-D349-B2D2-5607324A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81BC7-08D6-294A-BFA2-C410ACD5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9E43-0D8C-AB42-9B13-77A41C19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22ADF-3C46-E342-A203-CBF9AD6B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4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8FC9-090B-664D-A3BB-6BF91A01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E3522-1778-304E-B6B8-B23FD27A2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B65A6-976E-CD45-8432-06A5BF55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BCEB-5DCE-9749-A2C4-AEC82551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E9F8-095D-EF43-9AC7-A1B6E6BD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897B4-0D0B-E649-A10B-C3DAAACFA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873BD-B47D-8244-A89F-D2839B756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FFC27-1622-DC43-9603-E76307C2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11F7F-91B1-C846-B731-52AC7931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EA2A-7CCD-1343-B0FF-AF349C1A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C419-45B3-3543-B415-08596264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F408-263B-464F-A74B-167CE934E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B316-E65E-9649-86D5-68AB1B1A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2B62-3AF0-E24E-AAD6-49772667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C006-84BD-F144-88F4-31DDC375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5106-9E9E-2548-B94F-A7E57CEB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4149-DC30-1745-BCD2-E7B7041A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14BC8-9540-904B-AF72-2F6B293E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8CCBD-EBE3-F24A-9121-E50CC951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4AC7-B650-1A4B-8166-76D69C9F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91BB-9AD4-3F44-92CF-C6D8A9F9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F521-464D-0E45-BEE8-6C603A622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E3408-B1C5-2648-9616-37848561B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5C954-4415-4242-9760-74F91AB9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BB87C-801C-1C47-A773-FB16DEF3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52ED0-5BCD-9646-BD2D-A1592476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6CBC-E541-944B-95FE-C169DB6B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37A3E-BF86-4841-ACF1-F2519EE1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88B0B-F666-2849-85E9-5819F07C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0660B-67F3-C74D-BBDD-B57A378B6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A1684-3A15-1041-B25E-00951736F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32371-D323-2D4D-A5EE-02AE22B4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4633F-32F4-8840-9ED6-15608F97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F5B72-F8EB-E94A-B61F-52EBA038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55F4-2BF6-5B47-A8F1-D1CB00EA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1FA47-187D-594F-90E0-47F4CC9D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7D1EF-4B14-BB47-ABFF-AA2E8396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DDEDE-648C-D346-A106-482B1C8B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44033-8EB6-954F-893E-6DF90DBC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EB100-4F41-4449-A64E-4B065F03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D627-EC2E-2D43-AFF5-35D4BE54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1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D908-A4A3-154A-B6C4-B95AC8B3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ED1A8-3950-794C-9E85-6C047BF3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929D-91B0-CC4B-A6FB-6FC44FBC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F10D4-DBD9-9A42-A6B0-51FA294E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C06F1-1858-F04D-93C8-F0EC667F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479E-F42B-FE48-8532-4D18C467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6AC2-9A65-A84B-870A-744E6FA8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A84C5-888D-0D4D-8440-4205B1479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E7C13-B7AB-1247-B14B-D71C4C52D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D24BD-F8A5-0B4C-84F0-CB8EDB1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6A802-AD88-954F-81A9-A67A0252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20947-393F-444A-A826-21051AA0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08972-EA80-8A40-BA9D-D8D22FE1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FC4A5-CA8B-8A40-965B-A9E5DC0FB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6286A-7E02-D44A-AA3A-CDFA58D9F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6359-542C-BD49-8FC7-74BB88DB0EAF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FEE81-8AB5-6242-B71C-B1F34695E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2D52-27DE-084C-BAE1-16974B54C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B3B0-7502-3A43-89BA-E993A8E5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0424-A27E-7F41-B587-4888471E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F6B2-F717-3545-A72F-21CDE0BF6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F417-9A53-CA4B-A15D-9A0CC9104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8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The Place for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62304-E30F-FD4E-9E2B-BB8763846DA3}"/>
              </a:ext>
            </a:extLst>
          </p:cNvPr>
          <p:cNvSpPr txBox="1">
            <a:spLocks/>
          </p:cNvSpPr>
          <p:nvPr/>
        </p:nvSpPr>
        <p:spPr>
          <a:xfrm>
            <a:off x="995363" y="2057405"/>
            <a:ext cx="9144000" cy="375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F</a:t>
            </a:r>
            <a:r>
              <a:rPr lang="en-US" sz="199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 </a:t>
            </a:r>
            <a:r>
              <a:rPr lang="en-US" sz="239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2918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1069-60B9-E144-818F-CF7A9173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" y="222248"/>
            <a:ext cx="11625262" cy="1325563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F ear </a:t>
            </a:r>
            <a:r>
              <a:rPr lang="en-US" sz="9600" b="1" dirty="0">
                <a:solidFill>
                  <a:schemeClr val="bg1"/>
                </a:solidFill>
                <a:latin typeface="MODERNSPACE" panose="02000503000000000000" pitchFamily="2" charset="0"/>
              </a:rPr>
              <a:t>God</a:t>
            </a:r>
            <a:endParaRPr lang="en-US" b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FE5E-A4D2-6746-B913-0E97DFF7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68" y="1547811"/>
            <a:ext cx="11625263" cy="4945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Phobos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“first had the meaning of “flight,” that which is caused by being scared; then, “that which may cause flight,” (a) “fear, dread, terror,” (VINE)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“reverential fear,” (VINE) (deep respect)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Deilia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“fearfulness” (from </a:t>
            </a:r>
            <a:r>
              <a:rPr lang="en-US" sz="3200" dirty="0" err="1">
                <a:solidFill>
                  <a:schemeClr val="bg1"/>
                </a:solidFill>
              </a:rPr>
              <a:t>deos</a:t>
            </a:r>
            <a:r>
              <a:rPr lang="en-US" sz="3200" dirty="0">
                <a:solidFill>
                  <a:schemeClr val="bg1"/>
                </a:solidFill>
              </a:rPr>
              <a:t>, “fright”) (VINE)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Eulabeia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signifies, firstly, “caution”; then, “reverence, godly fear,” (VINE) </a:t>
            </a:r>
          </a:p>
        </p:txBody>
      </p:sp>
    </p:spTree>
    <p:extLst>
      <p:ext uri="{BB962C8B-B14F-4D97-AF65-F5344CB8AC3E}">
        <p14:creationId xmlns:p14="http://schemas.microsoft.com/office/powerpoint/2010/main" val="9097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1069-60B9-E144-818F-CF7A9173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" y="222248"/>
            <a:ext cx="11625262" cy="1325563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F ear </a:t>
            </a:r>
            <a:r>
              <a:rPr lang="en-US" sz="9600" b="1" dirty="0">
                <a:solidFill>
                  <a:schemeClr val="bg1"/>
                </a:solidFill>
                <a:latin typeface="MODERNSPACE" panose="02000503000000000000" pitchFamily="2" charset="0"/>
              </a:rPr>
              <a:t>God</a:t>
            </a:r>
            <a:endParaRPr lang="en-US" b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FE5E-A4D2-6746-B913-0E97DFF7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68" y="1547811"/>
            <a:ext cx="11625263" cy="49450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is our creator – </a:t>
            </a:r>
            <a:r>
              <a:rPr lang="en-US" sz="3600" i="1" dirty="0">
                <a:solidFill>
                  <a:schemeClr val="bg1"/>
                </a:solidFill>
              </a:rPr>
              <a:t>Psalm 89:5-11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is our benefactor – </a:t>
            </a:r>
            <a:r>
              <a:rPr lang="en-US" sz="3600" i="1" dirty="0">
                <a:solidFill>
                  <a:schemeClr val="bg1"/>
                </a:solidFill>
              </a:rPr>
              <a:t>1 Peter 1:17-21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is our lawgiver – </a:t>
            </a:r>
            <a:r>
              <a:rPr lang="en-US" sz="3600" i="1" dirty="0">
                <a:solidFill>
                  <a:schemeClr val="bg1"/>
                </a:solidFill>
              </a:rPr>
              <a:t>James 4:12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is our judge – </a:t>
            </a:r>
            <a:r>
              <a:rPr lang="en-US" sz="3600" i="1" dirty="0">
                <a:solidFill>
                  <a:schemeClr val="bg1"/>
                </a:solidFill>
              </a:rPr>
              <a:t>Ecclesiastes 12:13-14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is the executioner – </a:t>
            </a:r>
            <a:r>
              <a:rPr lang="en-US" sz="3600" i="1" dirty="0">
                <a:solidFill>
                  <a:schemeClr val="bg1"/>
                </a:solidFill>
              </a:rPr>
              <a:t>Matthew 3:7-12; 10:28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1069-60B9-E144-818F-CF7A9173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" y="222248"/>
            <a:ext cx="11625262" cy="1325563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F ear </a:t>
            </a:r>
            <a:r>
              <a:rPr lang="en-US" sz="9600" b="1" dirty="0">
                <a:solidFill>
                  <a:schemeClr val="bg1"/>
                </a:solidFill>
                <a:latin typeface="MODERNSPACE" panose="02000503000000000000" pitchFamily="2" charset="0"/>
              </a:rPr>
              <a:t>God</a:t>
            </a:r>
            <a:endParaRPr lang="en-US" b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FE5E-A4D2-6746-B913-0E97DFF7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68" y="1547811"/>
            <a:ext cx="11625263" cy="4945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Effects of Fearing God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Beginning of knowledge – Proverbs 1:7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Hate evil – </a:t>
            </a:r>
            <a:r>
              <a:rPr lang="en-US" sz="3200" i="1" dirty="0">
                <a:solidFill>
                  <a:schemeClr val="bg1"/>
                </a:solidFill>
              </a:rPr>
              <a:t>Proverbs 8:13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Prolong life – </a:t>
            </a:r>
            <a:r>
              <a:rPr lang="en-US" sz="3200" i="1" dirty="0">
                <a:solidFill>
                  <a:schemeClr val="bg1"/>
                </a:solidFill>
              </a:rPr>
              <a:t>Proverbs 10:27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Strong confidence – </a:t>
            </a:r>
            <a:r>
              <a:rPr lang="en-US" sz="3200" i="1" dirty="0">
                <a:solidFill>
                  <a:schemeClr val="bg1"/>
                </a:solidFill>
              </a:rPr>
              <a:t>Proverbs 14:26-27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Depart from evil – </a:t>
            </a:r>
            <a:r>
              <a:rPr lang="en-US" sz="3200" i="1" dirty="0">
                <a:solidFill>
                  <a:schemeClr val="bg1"/>
                </a:solidFill>
              </a:rPr>
              <a:t>Proverbs 16:6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Satisfying life, spared from evil – </a:t>
            </a:r>
            <a:r>
              <a:rPr lang="en-US" sz="3200" i="1" dirty="0">
                <a:solidFill>
                  <a:schemeClr val="bg1"/>
                </a:solidFill>
              </a:rPr>
              <a:t>Proverbs 19:23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Enjoy riches, honor, life – </a:t>
            </a:r>
            <a:r>
              <a:rPr lang="en-US" sz="3200" i="1" dirty="0">
                <a:solidFill>
                  <a:schemeClr val="bg1"/>
                </a:solidFill>
              </a:rPr>
              <a:t>Proverbs 22:4 </a:t>
            </a:r>
          </a:p>
        </p:txBody>
      </p:sp>
    </p:spTree>
    <p:extLst>
      <p:ext uri="{BB962C8B-B14F-4D97-AF65-F5344CB8AC3E}">
        <p14:creationId xmlns:p14="http://schemas.microsoft.com/office/powerpoint/2010/main" val="35402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1069-60B9-E144-818F-CF7A9173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" y="222248"/>
            <a:ext cx="11625262" cy="1325563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MODERNSPACE" panose="02000503000000000000" pitchFamily="2" charset="0"/>
              </a:rPr>
              <a:t>Do</a:t>
            </a:r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 </a:t>
            </a:r>
            <a:r>
              <a:rPr lang="en-US" sz="9600" b="1" dirty="0">
                <a:solidFill>
                  <a:schemeClr val="bg1"/>
                </a:solidFill>
                <a:latin typeface="MODERNSPACE" panose="02000503000000000000" pitchFamily="2" charset="0"/>
              </a:rPr>
              <a:t>not</a:t>
            </a:r>
            <a:r>
              <a:rPr lang="en-US" sz="3100" b="1" dirty="0">
                <a:solidFill>
                  <a:schemeClr val="bg1"/>
                </a:solidFill>
                <a:latin typeface="MODERNSPACE" panose="02000503000000000000" pitchFamily="2" charset="0"/>
              </a:rPr>
              <a:t> </a:t>
            </a:r>
            <a:r>
              <a:rPr lang="en-US" sz="96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F ear </a:t>
            </a:r>
            <a:r>
              <a:rPr lang="en-US" sz="9600" dirty="0">
                <a:solidFill>
                  <a:schemeClr val="bg1"/>
                </a:solidFill>
                <a:latin typeface="MODERNSPACE" panose="02000503000000000000" pitchFamily="2" charset="0"/>
              </a:rPr>
              <a:t>:</a:t>
            </a:r>
            <a:endParaRPr lang="en-US" b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FE5E-A4D2-6746-B913-0E97DFF7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68" y="1547811"/>
            <a:ext cx="11625263" cy="4945063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The Adversary – </a:t>
            </a:r>
            <a:r>
              <a:rPr lang="en-US" sz="3600" i="1" dirty="0">
                <a:solidFill>
                  <a:schemeClr val="bg1"/>
                </a:solidFill>
              </a:rPr>
              <a:t>1 Peter 5:8; Ephesians 6:10-13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Man – </a:t>
            </a:r>
            <a:r>
              <a:rPr lang="en-US" sz="3600" i="1" dirty="0">
                <a:solidFill>
                  <a:schemeClr val="bg1"/>
                </a:solidFill>
              </a:rPr>
              <a:t>Hebrews 13:5-6; Matthew 10:27-31;                               2 Corinthians 10:4-6; 1 Peter 4:3-6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The Future – </a:t>
            </a:r>
            <a:r>
              <a:rPr lang="en-US" sz="3600" i="1" dirty="0">
                <a:solidFill>
                  <a:schemeClr val="bg1"/>
                </a:solidFill>
              </a:rPr>
              <a:t>Proverbs 27:1; James 4:14; Matthew 6:34</a:t>
            </a:r>
          </a:p>
          <a:p>
            <a:pPr marL="457200" lvl="1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Death – </a:t>
            </a:r>
            <a:r>
              <a:rPr lang="en-US" sz="3600" i="1" dirty="0">
                <a:solidFill>
                  <a:schemeClr val="bg1"/>
                </a:solidFill>
              </a:rPr>
              <a:t>Hebrews 2:10-18; 1 Corinthians 15:54-58</a:t>
            </a:r>
          </a:p>
        </p:txBody>
      </p:sp>
    </p:spTree>
    <p:extLst>
      <p:ext uri="{BB962C8B-B14F-4D97-AF65-F5344CB8AC3E}">
        <p14:creationId xmlns:p14="http://schemas.microsoft.com/office/powerpoint/2010/main" val="36721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F417-9A53-CA4B-A15D-9A0CC9104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8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The Place for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62304-E30F-FD4E-9E2B-BB8763846DA3}"/>
              </a:ext>
            </a:extLst>
          </p:cNvPr>
          <p:cNvSpPr txBox="1">
            <a:spLocks/>
          </p:cNvSpPr>
          <p:nvPr/>
        </p:nvSpPr>
        <p:spPr>
          <a:xfrm>
            <a:off x="995363" y="2057405"/>
            <a:ext cx="9144000" cy="3757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F</a:t>
            </a:r>
            <a:r>
              <a:rPr lang="en-US" sz="199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 </a:t>
            </a:r>
            <a:r>
              <a:rPr lang="en-US" sz="239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he Night Creatures" pitchFamily="2" charset="0"/>
              </a:rPr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30672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239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MODERNSPACE</vt:lpstr>
      <vt:lpstr>The Night Creatures</vt:lpstr>
      <vt:lpstr>Wingdings</vt:lpstr>
      <vt:lpstr>Office Theme</vt:lpstr>
      <vt:lpstr>PowerPoint Presentation</vt:lpstr>
      <vt:lpstr>The Place for</vt:lpstr>
      <vt:lpstr>F ear God</vt:lpstr>
      <vt:lpstr>F ear God</vt:lpstr>
      <vt:lpstr>F ear God</vt:lpstr>
      <vt:lpstr>Do not F ear :</vt:lpstr>
      <vt:lpstr>The Place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Place for</dc:title>
  <dc:creator>Jeremiah Cox</dc:creator>
  <cp:lastModifiedBy>Jeremiah Cox</cp:lastModifiedBy>
  <cp:revision>5</cp:revision>
  <dcterms:created xsi:type="dcterms:W3CDTF">2020-10-20T15:36:55Z</dcterms:created>
  <dcterms:modified xsi:type="dcterms:W3CDTF">2020-10-25T21:13:15Z</dcterms:modified>
</cp:coreProperties>
</file>