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  <p:sldMasterId id="2147483727" r:id="rId2"/>
  </p:sldMasterIdLst>
  <p:sldIdLst>
    <p:sldId id="258" r:id="rId3"/>
    <p:sldId id="256" r:id="rId4"/>
    <p:sldId id="257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92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9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83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13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7EEF3-B404-FF41-835B-42B8633A40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9D1AD-F927-E840-9B2A-C861662FCD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77695-F2FF-0546-AD00-A1CCAE1FE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6C4C-7CCB-024F-9B68-0A71902396E7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30F03-6FCE-A248-BBD5-76B7C8018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75837-2387-8C41-87DE-534526491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C8FA-83E6-B148-9DC1-1CAB9B1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77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68DFF-4852-6F48-A241-4B9B92824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107B5-AD08-2E48-A25A-455BC390A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0B23B-63F0-5B42-97E3-B0CFC010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6C4C-7CCB-024F-9B68-0A71902396E7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A7E0A-6C00-0946-B0B3-9CF9AC2E2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8596C-F2A4-5E4D-9154-93C338B2A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C8FA-83E6-B148-9DC1-1CAB9B1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12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E8E8E-A7C0-0B4A-8549-212B65AEB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B9F338-3BA6-784A-A505-EE1E924C7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04F18-B8C7-554A-9BFC-0295B5284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6C4C-7CCB-024F-9B68-0A71902396E7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E7BEF-EE47-294F-9E55-BE5816D8F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60240-B8E9-8248-80EE-D2FA74941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C8FA-83E6-B148-9DC1-1CAB9B1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66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6E3C0-DA23-664D-850C-82F2AB00D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D390D-A19E-A047-A84C-F3451796BB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C42B9F-D4B9-5C4D-9DCB-A7759B197F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E3BC99-743C-B142-A5A7-8378066B9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6C4C-7CCB-024F-9B68-0A71902396E7}" type="datetimeFigureOut">
              <a:rPr lang="en-US" smtClean="0"/>
              <a:t>10/4/20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15B28-775B-B047-A2BD-1670A3275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882D9A-2E94-6742-8FB9-D14493E78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C8FA-83E6-B148-9DC1-1CAB9B1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57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22292-BB50-9E49-9133-389A3D5E0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3EAC52-CACE-4247-BDE4-42A96E07D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1529F4-267A-AB41-B45B-2D20A99B1C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E1EABD-B325-3343-AE5A-BD71ADD24B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53D6A4-1C19-2B47-A511-E37C39D03A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5FC0F7-B37E-0D47-B4FA-2A0102B8C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6C4C-7CCB-024F-9B68-0A71902396E7}" type="datetimeFigureOut">
              <a:rPr lang="en-US" smtClean="0"/>
              <a:t>10/4/20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88937A-1534-5E49-B3BD-D6DE5C073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D52930-4A2E-EF46-9D21-A363298C1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C8FA-83E6-B148-9DC1-1CAB9B1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555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41D60-53A3-3446-BC64-4312308BD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580E85-EAF8-1D4A-A673-00ED6E304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6C4C-7CCB-024F-9B68-0A71902396E7}" type="datetimeFigureOut">
              <a:rPr lang="en-US" smtClean="0"/>
              <a:t>10/4/20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AE3A86-6B4E-1941-A937-A0A4C9E65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947936-4E67-2A43-AFBD-607C4ABC8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C8FA-83E6-B148-9DC1-1CAB9B1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62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B4E77D-0CDA-1C44-93E8-95E7DED4A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6C4C-7CCB-024F-9B68-0A71902396E7}" type="datetimeFigureOut">
              <a:rPr lang="en-US" smtClean="0"/>
              <a:t>10/4/20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058B6A-7A19-2142-B203-8EB162A38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B2BF4-89E6-7E41-A8C8-5310C6CD6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C8FA-83E6-B148-9DC1-1CAB9B1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6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369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D6283-A4A1-5848-B3C4-0DC7023BD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433A4-929C-AF49-AEF1-D851650D4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2C44DD-D927-0A43-87CB-F9B40B73C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DBA73-F1A7-AC4F-93E4-F204061BD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6C4C-7CCB-024F-9B68-0A71902396E7}" type="datetimeFigureOut">
              <a:rPr lang="en-US" smtClean="0"/>
              <a:t>10/4/20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1DAAB-B16F-0643-B7F1-3BE96A99A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D7C8BB-EDDD-214E-950A-E72839E78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C8FA-83E6-B148-9DC1-1CAB9B1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6049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C764D-5D00-7949-986C-4759C60F7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5C73F9-74EA-5F4E-8F43-3BCDBB3FD9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C5AEC2-53A0-7946-9DF6-AE123ADA8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DC34C4-C64D-BE4A-A515-BA5FED66E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6C4C-7CCB-024F-9B68-0A71902396E7}" type="datetimeFigureOut">
              <a:rPr lang="en-US" smtClean="0"/>
              <a:t>10/4/20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A5723-8B91-1845-B633-B7B20044C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B2A221-ED27-D84E-94B3-A15FA88A2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C8FA-83E6-B148-9DC1-1CAB9B1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4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5E598-40B5-8240-9547-ED1AEF616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32681F-2553-9341-910C-FD94215A79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CD311-0626-9247-BE55-D2D0DC806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6C4C-7CCB-024F-9B68-0A71902396E7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2ED01-A707-7741-B0A0-CF90A1CB5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50198-16DE-6947-A381-7017FBD8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C8FA-83E6-B148-9DC1-1CAB9B1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116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E8DA57-5A0A-1B42-B0C8-F51F0BF373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C1A78E-4926-0443-A0F8-773680442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03488-86C1-764E-9300-40ED12AAD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6C4C-7CCB-024F-9B68-0A71902396E7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9AAEE-0A62-4348-BF75-3B4CDADEA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D912E-AF18-6E42-AAA0-D7C55F643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C8FA-83E6-B148-9DC1-1CAB9B1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48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8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27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70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35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55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3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4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9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14" r:id="rId5"/>
    <p:sldLayoutId id="2147483715" r:id="rId6"/>
    <p:sldLayoutId id="2147483721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24587C-C44D-EF44-A959-81507578B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1B5E10-4B38-2749-8607-6CD3E5AEB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1EC06-9385-144E-862B-0D54F0B4E7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C6C4C-7CCB-024F-9B68-0A71902396E7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944C7-7D5D-2D4D-99BE-50BE413F92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DC30C-91AA-A544-ACD8-0F8C622D50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AC8FA-83E6-B148-9DC1-1CAB9B1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0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01A99-DD59-3D4C-BECE-E4584BDED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F3575-C17E-9D42-94F4-B7BB967AC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8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8EAC561B-3F31-42BF-8026-F9E588D905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75" b="3483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35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EB3546-D2A6-A24C-B344-C27CF052C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6" y="643467"/>
            <a:ext cx="10905059" cy="33303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8800" b="1" dirty="0">
                <a:solidFill>
                  <a:schemeClr val="bg1"/>
                </a:solidFill>
                <a:latin typeface="The Hand" panose="03070502030502020204" pitchFamily="66" charset="0"/>
              </a:rPr>
              <a:t>Why is it so hard to be faithful?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4E5597F-CE67-4085-9548-E6A8036DA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93881" y="4035362"/>
            <a:ext cx="5404237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053772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18BD4-4D4F-6F42-9965-2DFECE728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20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You are Delaying Full Devotion to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F04B4-4133-EC4A-826A-EA2C33D29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304" y="1456765"/>
            <a:ext cx="11481391" cy="5114155"/>
          </a:xfrm>
        </p:spPr>
        <p:txBody>
          <a:bodyPr/>
          <a:lstStyle/>
          <a:p>
            <a:r>
              <a:rPr lang="en-US" dirty="0"/>
              <a:t>There may never be a more convenient time – </a:t>
            </a:r>
            <a:r>
              <a:rPr lang="en-US" i="1" dirty="0"/>
              <a:t>Acts 24:24-27;     2 Corinthians 6:1-2</a:t>
            </a:r>
          </a:p>
          <a:p>
            <a:r>
              <a:rPr lang="en-US" dirty="0"/>
              <a:t>If we aren’t drawing near to God, we are growing apart from Him – </a:t>
            </a:r>
            <a:r>
              <a:rPr lang="en-US" i="1" dirty="0"/>
              <a:t>James 4:7-8; 2 Chronicles 15:1-2</a:t>
            </a:r>
          </a:p>
          <a:p>
            <a:r>
              <a:rPr lang="en-US" dirty="0"/>
              <a:t>Divided loyalty is opposition – </a:t>
            </a:r>
            <a:r>
              <a:rPr lang="en-US" i="1" dirty="0"/>
              <a:t>Matthew 6:22-24; James 4:4</a:t>
            </a:r>
          </a:p>
          <a:p>
            <a:r>
              <a:rPr lang="en-US" dirty="0"/>
              <a:t>Faithfulness is made impossible with such ties to the world – </a:t>
            </a:r>
            <a:r>
              <a:rPr lang="en-US" i="1" dirty="0"/>
              <a:t>Matthew 19:20-26</a:t>
            </a:r>
          </a:p>
          <a:p>
            <a:r>
              <a:rPr lang="en-US" dirty="0"/>
              <a:t>A delay in devotion means a greater, more difficult correction will be needed when one finally decides to commit –      </a:t>
            </a:r>
            <a:r>
              <a:rPr lang="en-US" i="1"/>
              <a:t>Romans 6:19</a:t>
            </a: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05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18BD4-4D4F-6F42-9965-2DFECE728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20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You Count God’s Commands            as Burdensome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F04B4-4133-EC4A-826A-EA2C33D29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304" y="1456765"/>
            <a:ext cx="11481391" cy="511415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Israelites were destroyed for complaining as they followed God in the wilderness – </a:t>
            </a:r>
            <a:r>
              <a:rPr lang="en-US" i="1" dirty="0"/>
              <a:t>1 Corinthians 10:1-5, 10</a:t>
            </a:r>
          </a:p>
          <a:p>
            <a:r>
              <a:rPr lang="en-US" dirty="0"/>
              <a:t>We are told not to complain as we follow God –            </a:t>
            </a:r>
            <a:r>
              <a:rPr lang="en-US" i="1" dirty="0"/>
              <a:t>Philippians 2:12-16</a:t>
            </a:r>
          </a:p>
          <a:p>
            <a:r>
              <a:rPr lang="en-US" dirty="0"/>
              <a:t>We must stop viewing God’s commands negatively if we are to live faithfully:</a:t>
            </a:r>
          </a:p>
          <a:p>
            <a:pPr lvl="1"/>
            <a:r>
              <a:rPr lang="en-US" sz="2800" dirty="0"/>
              <a:t>Not a burden – </a:t>
            </a:r>
            <a:r>
              <a:rPr lang="en-US" sz="2800" i="1" dirty="0"/>
              <a:t>1 John 5:3</a:t>
            </a:r>
          </a:p>
          <a:p>
            <a:pPr lvl="1"/>
            <a:r>
              <a:rPr lang="en-US" sz="2800" dirty="0"/>
              <a:t>Free us from sin – </a:t>
            </a:r>
            <a:r>
              <a:rPr lang="en-US" sz="2800" i="1" dirty="0"/>
              <a:t>John 8:31-32</a:t>
            </a:r>
          </a:p>
          <a:p>
            <a:pPr lvl="1"/>
            <a:r>
              <a:rPr lang="en-US" sz="2800" dirty="0"/>
              <a:t>Light, and lead to rest – </a:t>
            </a:r>
            <a:r>
              <a:rPr lang="en-US" sz="2800" i="1" dirty="0"/>
              <a:t>Matthew 11:28-30</a:t>
            </a:r>
          </a:p>
          <a:p>
            <a:pPr lvl="1"/>
            <a:r>
              <a:rPr lang="en-US" sz="2800" dirty="0"/>
              <a:t>Express love, and fellowship with God – </a:t>
            </a:r>
            <a:r>
              <a:rPr lang="en-US" sz="2800" i="1" dirty="0"/>
              <a:t>John 14:15;                  1 John 5:3; 2:3; John 17:3</a:t>
            </a:r>
          </a:p>
        </p:txBody>
      </p:sp>
    </p:spTree>
    <p:extLst>
      <p:ext uri="{BB962C8B-B14F-4D97-AF65-F5344CB8AC3E}">
        <p14:creationId xmlns:p14="http://schemas.microsoft.com/office/powerpoint/2010/main" val="330784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18BD4-4D4F-6F42-9965-2DFECE728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20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You are Not Focused on the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F04B4-4133-EC4A-826A-EA2C33D29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304" y="1456765"/>
            <a:ext cx="11481391" cy="5114155"/>
          </a:xfrm>
        </p:spPr>
        <p:txBody>
          <a:bodyPr>
            <a:normAutofit/>
          </a:bodyPr>
          <a:lstStyle/>
          <a:p>
            <a:r>
              <a:rPr lang="en-US" sz="2800" dirty="0"/>
              <a:t>Movement without a goal in sight is sporadic and inconsistent – </a:t>
            </a:r>
            <a:r>
              <a:rPr lang="en-US" sz="2800" i="1" dirty="0"/>
              <a:t>1 Corinthians 9:24-27</a:t>
            </a:r>
          </a:p>
          <a:p>
            <a:r>
              <a:rPr lang="en-US" dirty="0"/>
              <a:t>Abraham was able to walk faithfully because his focus was on the goal – </a:t>
            </a:r>
            <a:r>
              <a:rPr lang="en-US" i="1" dirty="0"/>
              <a:t>Hebrews 11:8-10, 13-16</a:t>
            </a:r>
          </a:p>
          <a:p>
            <a:r>
              <a:rPr lang="en-US" dirty="0"/>
              <a:t>If our focus isn’t on heaven, we will have difficulty doing heavenly things – </a:t>
            </a:r>
            <a:r>
              <a:rPr lang="en-US" i="1" dirty="0"/>
              <a:t>2 Peter 3:13</a:t>
            </a:r>
          </a:p>
          <a:p>
            <a:r>
              <a:rPr lang="en-US" sz="2800" dirty="0"/>
              <a:t>Your heart is where your trea</a:t>
            </a:r>
            <a:r>
              <a:rPr lang="en-US" dirty="0"/>
              <a:t>sure is – </a:t>
            </a:r>
            <a:r>
              <a:rPr lang="en-US" i="1" dirty="0"/>
              <a:t>Matthew 6:19-21</a:t>
            </a:r>
          </a:p>
          <a:p>
            <a:r>
              <a:rPr lang="en-US" sz="2800" dirty="0"/>
              <a:t>The goal helps us press on in the Lord – </a:t>
            </a:r>
            <a:r>
              <a:rPr lang="en-US" sz="2800" i="1" dirty="0"/>
              <a:t>Philippians 3:12-4:1</a:t>
            </a:r>
          </a:p>
          <a:p>
            <a:r>
              <a:rPr lang="en-US" dirty="0"/>
              <a:t>We must not be short sighted – </a:t>
            </a:r>
            <a:r>
              <a:rPr lang="en-US" i="1" dirty="0"/>
              <a:t>2 Peter 1:8-11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27648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8EAC561B-3F31-42BF-8026-F9E588D905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75" b="3483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35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EB3546-D2A6-A24C-B344-C27CF052C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6" y="643467"/>
            <a:ext cx="10905059" cy="33303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8800" b="1" dirty="0">
                <a:solidFill>
                  <a:schemeClr val="bg1"/>
                </a:solidFill>
                <a:latin typeface="The Hand" panose="03070502030502020204" pitchFamily="66" charset="0"/>
              </a:rPr>
              <a:t>Why is it so hard to be faithful?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4E5597F-CE67-4085-9548-E6A8036DA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93881" y="4035362"/>
            <a:ext cx="5404237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418385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BrushVTI">
  <a:themeElements>
    <a:clrScheme name="AnalogousFromDarkSeedLeftStep">
      <a:dk1>
        <a:srgbClr val="000000"/>
      </a:dk1>
      <a:lt1>
        <a:srgbClr val="FFFFFF"/>
      </a:lt1>
      <a:dk2>
        <a:srgbClr val="412434"/>
      </a:dk2>
      <a:lt2>
        <a:srgbClr val="E2E6E8"/>
      </a:lt2>
      <a:accent1>
        <a:srgbClr val="C36E4D"/>
      </a:accent1>
      <a:accent2>
        <a:srgbClr val="B13B4B"/>
      </a:accent2>
      <a:accent3>
        <a:srgbClr val="C34D8E"/>
      </a:accent3>
      <a:accent4>
        <a:srgbClr val="B13BAE"/>
      </a:accent4>
      <a:accent5>
        <a:srgbClr val="954DC3"/>
      </a:accent5>
      <a:accent6>
        <a:srgbClr val="5F4AB7"/>
      </a:accent6>
      <a:hlink>
        <a:srgbClr val="AA4FC4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290</Words>
  <Application>Microsoft Macintosh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The Hand</vt:lpstr>
      <vt:lpstr>BrushVTI</vt:lpstr>
      <vt:lpstr>Office Theme</vt:lpstr>
      <vt:lpstr>PowerPoint Presentation</vt:lpstr>
      <vt:lpstr>Why is it so hard to be faithful?</vt:lpstr>
      <vt:lpstr>You are Delaying Full Devotion to God</vt:lpstr>
      <vt:lpstr>You Count God’s Commands            as Burdensome</vt:lpstr>
      <vt:lpstr>You are Not Focused on the Goal</vt:lpstr>
      <vt:lpstr>Why is it so hard to be faithful?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is it so hard to be faithful?</dc:title>
  <dc:creator>Jeremiah Cox</dc:creator>
  <cp:lastModifiedBy>Jeremiah Cox</cp:lastModifiedBy>
  <cp:revision>5</cp:revision>
  <dcterms:created xsi:type="dcterms:W3CDTF">2020-10-03T16:14:51Z</dcterms:created>
  <dcterms:modified xsi:type="dcterms:W3CDTF">2020-10-04T21:00:45Z</dcterms:modified>
</cp:coreProperties>
</file>