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EEF3-B404-FF41-835B-42B8633A4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9D1AD-F927-E840-9B2A-C861662FC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77695-F2FF-0546-AD00-A1CCAE1F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0F03-6FCE-A248-BBD5-76B7C801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75837-2387-8C41-87DE-53452649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E598-40B5-8240-9547-ED1AEF61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2681F-2553-9341-910C-FD94215A7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D311-0626-9247-BE55-D2D0DC80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2ED01-A707-7741-B0A0-CF90A1CB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0198-16DE-6947-A381-7017FBD8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E8DA57-5A0A-1B42-B0C8-F51F0BF37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1A78E-4926-0443-A0F8-773680442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03488-86C1-764E-9300-40ED12AA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9AAEE-0A62-4348-BF75-3B4CDADE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912E-AF18-6E42-AAA0-D7C55F64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8DFF-4852-6F48-A241-4B9B9282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107B5-AD08-2E48-A25A-455BC390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B23B-63F0-5B42-97E3-B0CFC010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A7E0A-6C00-0946-B0B3-9CF9AC2E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8596C-F2A4-5E4D-9154-93C338B2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2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8E8E-A7C0-0B4A-8549-212B65AE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9F338-3BA6-784A-A505-EE1E924C7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04F18-B8C7-554A-9BFC-0295B528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7BEF-EE47-294F-9E55-BE5816D8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0240-B8E9-8248-80EE-D2FA7494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7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E3C0-DA23-664D-850C-82F2AB00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D390D-A19E-A047-A84C-F3451796B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42B9F-D4B9-5C4D-9DCB-A7759B197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3BC99-743C-B142-A5A7-8378066B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15B28-775B-B047-A2BD-1670A327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82D9A-2E94-6742-8FB9-D14493E7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7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2292-BB50-9E49-9133-389A3D5E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EAC52-CACE-4247-BDE4-42A96E07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29F4-267A-AB41-B45B-2D20A99B1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1EABD-B325-3343-AE5A-BD71ADD24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3D6A4-1C19-2B47-A511-E37C39D03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5FC0F7-B37E-0D47-B4FA-2A0102B8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8937A-1534-5E49-B3BD-D6DE5C07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52930-4A2E-EF46-9D21-A363298C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0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1D60-53A3-3446-BC64-4312308B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80E85-EAF8-1D4A-A673-00ED6E30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E3A86-6B4E-1941-A937-A0A4C9E6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7936-4E67-2A43-AFBD-607C4ABC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4E77D-0CDA-1C44-93E8-95E7DED4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58B6A-7A19-2142-B203-8EB162A3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2BF4-89E6-7E41-A8C8-5310C6CD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6283-A4A1-5848-B3C4-0DC7023B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33A4-929C-AF49-AEF1-D851650D4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C44DD-D927-0A43-87CB-F9B40B73C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DBA73-F1A7-AC4F-93E4-F204061B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1DAAB-B16F-0643-B7F1-3BE96A99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7C8BB-EDDD-214E-950A-E72839E7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3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764D-5D00-7949-986C-4759C60F7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C73F9-74EA-5F4E-8F43-3BCDBB3FD9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5AEC2-53A0-7946-9DF6-AE123ADA8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C34C4-C64D-BE4A-A515-BA5FED66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A5723-8B91-1845-B633-B7B20044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2A221-ED27-D84E-94B3-A15FA88A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1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24587C-C44D-EF44-A959-81507578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B5E10-4B38-2749-8607-6CD3E5AE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1EC06-9385-144E-862B-0D54F0B4E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6C4C-7CCB-024F-9B68-0A71902396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944C7-7D5D-2D4D-99BE-50BE413F9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DC30C-91AA-A544-ACD8-0F8C622D5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C8FA-83E6-B148-9DC1-1CAB9B1AF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4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1A99-DD59-3D4C-BECE-E4584BDE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3575-C17E-9D42-94F4-B7BB967A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1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itting in a room&#10;&#10;Description automatically generated">
            <a:extLst>
              <a:ext uri="{FF2B5EF4-FFF2-40B4-BE49-F238E27FC236}">
                <a16:creationId xmlns:a16="http://schemas.microsoft.com/office/drawing/2014/main" id="{54394F00-274F-F045-A592-69DE1AC8D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3"/>
                    </a14:imgEffect>
                  </a14:imgLayer>
                </a14:imgProps>
              </a:ext>
            </a:extLst>
          </a:blip>
          <a:srcRect r="-1" b="3185"/>
          <a:stretch/>
        </p:blipFill>
        <p:spPr>
          <a:xfrm>
            <a:off x="4849276" y="760020"/>
            <a:ext cx="7187159" cy="527082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9570E2-0D07-BC4C-8181-C02D6FED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86" y="2240153"/>
            <a:ext cx="5820843" cy="3314018"/>
          </a:xfrm>
        </p:spPr>
        <p:txBody>
          <a:bodyPr anchor="t">
            <a:normAutofit/>
          </a:bodyPr>
          <a:lstStyle/>
          <a:p>
            <a:pPr algn="l"/>
            <a: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You</a:t>
            </a:r>
            <a:b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</a:br>
            <a: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       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DDC6B-9937-A542-A8D9-DF8AC8AD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4" y="-354998"/>
            <a:ext cx="3745947" cy="1061105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>
                <a:solidFill>
                  <a:srgbClr val="000000"/>
                </a:solidFill>
              </a:rPr>
              <a:t>2 Samuel 12:1-15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59E132-1691-B14F-BB52-7F7EE19C4393}"/>
              </a:ext>
            </a:extLst>
          </p:cNvPr>
          <p:cNvSpPr txBox="1">
            <a:spLocks/>
          </p:cNvSpPr>
          <p:nvPr/>
        </p:nvSpPr>
        <p:spPr>
          <a:xfrm>
            <a:off x="1339389" y="3070643"/>
            <a:ext cx="2688841" cy="1449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isometricOffAxis1Righ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are the</a:t>
            </a:r>
          </a:p>
        </p:txBody>
      </p:sp>
    </p:spTree>
    <p:extLst>
      <p:ext uri="{BB962C8B-B14F-4D97-AF65-F5344CB8AC3E}">
        <p14:creationId xmlns:p14="http://schemas.microsoft.com/office/powerpoint/2010/main" val="264633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8000">
              <a:srgbClr val="880000"/>
            </a:gs>
            <a:gs pos="87000">
              <a:srgbClr val="880000"/>
            </a:gs>
            <a:gs pos="100000">
              <a:srgbClr val="88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21D1-4EBB-E04D-B4D2-D99B11CD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56" y="236538"/>
            <a:ext cx="1159668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We Can be Blind to Our Own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1901-867A-DF48-B4B3-95459620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839911"/>
            <a:ext cx="11596688" cy="4652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How are we at times blind to our own sins?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Pride – </a:t>
            </a:r>
            <a:r>
              <a:rPr lang="en-US" sz="3200" i="1" dirty="0">
                <a:solidFill>
                  <a:schemeClr val="bg1"/>
                </a:solidFill>
              </a:rPr>
              <a:t>Luke 18:11; 1 Corinthians 10:12-13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Impulse of Self-Justification – </a:t>
            </a:r>
            <a:r>
              <a:rPr lang="en-US" sz="3200" i="1" dirty="0">
                <a:solidFill>
                  <a:schemeClr val="bg1"/>
                </a:solidFill>
              </a:rPr>
              <a:t>Luke 10:25-29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Hypocrisy – </a:t>
            </a:r>
            <a:r>
              <a:rPr lang="en-US" sz="3200" i="1" dirty="0">
                <a:solidFill>
                  <a:schemeClr val="bg1"/>
                </a:solidFill>
              </a:rPr>
              <a:t>Matthew 7:1-5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Self-Deception – </a:t>
            </a:r>
            <a:r>
              <a:rPr lang="en-US" sz="3200" i="1" dirty="0">
                <a:solidFill>
                  <a:schemeClr val="bg1"/>
                </a:solidFill>
              </a:rPr>
              <a:t>Galatians 6:7-8</a:t>
            </a:r>
          </a:p>
        </p:txBody>
      </p:sp>
    </p:spTree>
    <p:extLst>
      <p:ext uri="{BB962C8B-B14F-4D97-AF65-F5344CB8AC3E}">
        <p14:creationId xmlns:p14="http://schemas.microsoft.com/office/powerpoint/2010/main" val="25185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8000">
              <a:srgbClr val="880000"/>
            </a:gs>
            <a:gs pos="87000">
              <a:srgbClr val="880000"/>
            </a:gs>
            <a:gs pos="100000">
              <a:srgbClr val="88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21D1-4EBB-E04D-B4D2-D99B11CD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56" y="236538"/>
            <a:ext cx="115966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God’s Word is Meant to Reveal Our Sins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1901-867A-DF48-B4B3-95459620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839911"/>
            <a:ext cx="11596688" cy="465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Purpose of God’s Revealed Law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To show the individual what sin is – </a:t>
            </a:r>
            <a:r>
              <a:rPr lang="en-US" sz="3200" i="1" dirty="0">
                <a:solidFill>
                  <a:schemeClr val="bg1"/>
                </a:solidFill>
              </a:rPr>
              <a:t>Romans 7:7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To convict individual sinners of their sin – </a:t>
            </a:r>
            <a:r>
              <a:rPr lang="en-US" sz="3200" i="1" dirty="0">
                <a:solidFill>
                  <a:schemeClr val="bg1"/>
                </a:solidFill>
              </a:rPr>
              <a:t>1 Timothy 1:8-11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Law’s Revelation of Sin is Intended to be Personal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law speaks to those under it – </a:t>
            </a:r>
            <a:r>
              <a:rPr lang="en-US" sz="3200" i="1" dirty="0">
                <a:solidFill>
                  <a:schemeClr val="bg1"/>
                </a:solidFill>
              </a:rPr>
              <a:t>Romans 3:19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Josiah saw himself and the people in contrast to the law –                </a:t>
            </a:r>
            <a:r>
              <a:rPr lang="en-US" sz="3200" i="1" dirty="0">
                <a:solidFill>
                  <a:schemeClr val="bg1"/>
                </a:solidFill>
              </a:rPr>
              <a:t>2 Kings 22:11-13, 18-19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people saw themselves in the reading of the law –        </a:t>
            </a:r>
            <a:r>
              <a:rPr lang="en-US" sz="3200" i="1" dirty="0">
                <a:solidFill>
                  <a:schemeClr val="bg1"/>
                </a:solidFill>
              </a:rPr>
              <a:t>Nehemiah 8:1-3, 8-9</a:t>
            </a:r>
          </a:p>
        </p:txBody>
      </p:sp>
    </p:spTree>
    <p:extLst>
      <p:ext uri="{BB962C8B-B14F-4D97-AF65-F5344CB8AC3E}">
        <p14:creationId xmlns:p14="http://schemas.microsoft.com/office/powerpoint/2010/main" val="256105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8000">
              <a:srgbClr val="880000"/>
            </a:gs>
            <a:gs pos="87000">
              <a:srgbClr val="880000"/>
            </a:gs>
            <a:gs pos="100000">
              <a:srgbClr val="88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21D1-4EBB-E04D-B4D2-D99B11CD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56" y="236538"/>
            <a:ext cx="1159668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God’s Unpleasant Rebuke is for Our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1901-867A-DF48-B4B3-95459620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839911"/>
            <a:ext cx="11596688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Rebuke is a Necessary Stop on the Way to Forgiveness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God does not expose and rebuke sin to condemn – </a:t>
            </a:r>
            <a:r>
              <a:rPr lang="en-US" sz="3200" i="1" dirty="0">
                <a:solidFill>
                  <a:schemeClr val="bg1"/>
                </a:solidFill>
              </a:rPr>
              <a:t>John 3:17;     Luke 9:56; 1 Timothy 2:3-4; 2 Peter 3:9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Rebuke is intended as a force to move men to repentance in order to be forgiven – </a:t>
            </a:r>
            <a:r>
              <a:rPr lang="en-US" sz="3200" i="1" dirty="0">
                <a:solidFill>
                  <a:schemeClr val="bg1"/>
                </a:solidFill>
              </a:rPr>
              <a:t>Romans 11:32; Psalm 19:11-12;                                      2 Corinthians 7:8-10</a:t>
            </a:r>
          </a:p>
        </p:txBody>
      </p:sp>
    </p:spTree>
    <p:extLst>
      <p:ext uri="{BB962C8B-B14F-4D97-AF65-F5344CB8AC3E}">
        <p14:creationId xmlns:p14="http://schemas.microsoft.com/office/powerpoint/2010/main" val="245982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8000">
              <a:srgbClr val="880000"/>
            </a:gs>
            <a:gs pos="87000">
              <a:srgbClr val="880000"/>
            </a:gs>
            <a:gs pos="100000">
              <a:srgbClr val="88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21D1-4EBB-E04D-B4D2-D99B11CD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656" y="236538"/>
            <a:ext cx="11596688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he Night Creatures" pitchFamily="2" charset="0"/>
              </a:rPr>
              <a:t>God’s Unpleasant Rebuke is for Our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1901-867A-DF48-B4B3-95459620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656" y="1839911"/>
            <a:ext cx="11596688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Forgiveness Must be Individually Sought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Sin is an individual matter – </a:t>
            </a:r>
            <a:r>
              <a:rPr lang="en-US" sz="3200" i="1" dirty="0">
                <a:solidFill>
                  <a:schemeClr val="bg1"/>
                </a:solidFill>
              </a:rPr>
              <a:t>Ezekiel 18:20 </a:t>
            </a:r>
            <a:r>
              <a:rPr lang="en-US" sz="3200" dirty="0">
                <a:solidFill>
                  <a:schemeClr val="bg1"/>
                </a:solidFill>
              </a:rPr>
              <a:t>– thus, forgiveness is as well.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God’s offer of forgiveness is universal, but it is given on an individual basis – </a:t>
            </a:r>
            <a:r>
              <a:rPr lang="en-US" sz="3200" i="1" dirty="0">
                <a:solidFill>
                  <a:schemeClr val="bg1"/>
                </a:solidFill>
              </a:rPr>
              <a:t>John 3:14-16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Each individual must seek, request, and access God’s forgiveness themselves – </a:t>
            </a:r>
            <a:r>
              <a:rPr lang="en-US" sz="3200" i="1" dirty="0">
                <a:solidFill>
                  <a:schemeClr val="bg1"/>
                </a:solidFill>
              </a:rPr>
              <a:t>Revelation 22:17</a:t>
            </a:r>
          </a:p>
        </p:txBody>
      </p:sp>
    </p:spTree>
    <p:extLst>
      <p:ext uri="{BB962C8B-B14F-4D97-AF65-F5344CB8AC3E}">
        <p14:creationId xmlns:p14="http://schemas.microsoft.com/office/powerpoint/2010/main" val="291075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5F4D120-3921-42A8-A063-46B023CB0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itting in a room&#10;&#10;Description automatically generated">
            <a:extLst>
              <a:ext uri="{FF2B5EF4-FFF2-40B4-BE49-F238E27FC236}">
                <a16:creationId xmlns:a16="http://schemas.microsoft.com/office/drawing/2014/main" id="{54394F00-274F-F045-A592-69DE1AC8D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3"/>
                    </a14:imgEffect>
                  </a14:imgLayer>
                </a14:imgProps>
              </a:ext>
            </a:extLst>
          </a:blip>
          <a:srcRect r="-1" b="3185"/>
          <a:stretch/>
        </p:blipFill>
        <p:spPr>
          <a:xfrm>
            <a:off x="4849276" y="760020"/>
            <a:ext cx="7187159" cy="527082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D01B3E5-85F4-41A9-A504-D5E6268DE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29"/>
          <a:stretch>
            <a:fillRect/>
          </a:stretch>
        </p:blipFill>
        <p:spPr>
          <a:xfrm>
            <a:off x="3466214" y="550975"/>
            <a:ext cx="8725786" cy="5756049"/>
          </a:xfrm>
          <a:custGeom>
            <a:avLst/>
            <a:gdLst>
              <a:gd name="connsiteX0" fmla="*/ 0 w 8725786"/>
              <a:gd name="connsiteY0" fmla="*/ 0 h 5756049"/>
              <a:gd name="connsiteX1" fmla="*/ 8725786 w 8725786"/>
              <a:gd name="connsiteY1" fmla="*/ 0 h 5756049"/>
              <a:gd name="connsiteX2" fmla="*/ 8725786 w 8725786"/>
              <a:gd name="connsiteY2" fmla="*/ 5756049 h 5756049"/>
              <a:gd name="connsiteX3" fmla="*/ 0 w 8725786"/>
              <a:gd name="connsiteY3" fmla="*/ 5756049 h 57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5786" h="5756049">
                <a:moveTo>
                  <a:pt x="0" y="0"/>
                </a:moveTo>
                <a:lnTo>
                  <a:pt x="8725786" y="0"/>
                </a:lnTo>
                <a:lnTo>
                  <a:pt x="8725786" y="5756049"/>
                </a:lnTo>
                <a:lnTo>
                  <a:pt x="0" y="575604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9570E2-0D07-BC4C-8181-C02D6FED3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86" y="2240153"/>
            <a:ext cx="5820843" cy="3314018"/>
          </a:xfrm>
        </p:spPr>
        <p:txBody>
          <a:bodyPr anchor="t">
            <a:normAutofit/>
          </a:bodyPr>
          <a:lstStyle/>
          <a:p>
            <a:pPr algn="l"/>
            <a: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You</a:t>
            </a:r>
            <a:b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</a:br>
            <a:r>
              <a:rPr lang="en-US" sz="9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       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DDC6B-9937-A542-A8D9-DF8AC8AD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4" y="-354998"/>
            <a:ext cx="3745947" cy="1061105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>
                <a:solidFill>
                  <a:srgbClr val="000000"/>
                </a:solidFill>
              </a:rPr>
              <a:t>2 Samuel 12:1-15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59E132-1691-B14F-BB52-7F7EE19C4393}"/>
              </a:ext>
            </a:extLst>
          </p:cNvPr>
          <p:cNvSpPr txBox="1">
            <a:spLocks/>
          </p:cNvSpPr>
          <p:nvPr/>
        </p:nvSpPr>
        <p:spPr>
          <a:xfrm>
            <a:off x="1339389" y="3070643"/>
            <a:ext cx="2688841" cy="1449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  <a:scene3d>
              <a:camera prst="isometricOffAxis1Right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600" dirty="0">
                <a:solidFill>
                  <a:srgbClr val="880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The Night Creatures" pitchFamily="2" charset="0"/>
                <a:cs typeface="Biome" panose="020B0604020202020204" pitchFamily="34" charset="0"/>
              </a:rPr>
              <a:t>are the</a:t>
            </a:r>
          </a:p>
        </p:txBody>
      </p:sp>
    </p:spTree>
    <p:extLst>
      <p:ext uri="{BB962C8B-B14F-4D97-AF65-F5344CB8AC3E}">
        <p14:creationId xmlns:p14="http://schemas.microsoft.com/office/powerpoint/2010/main" val="123300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275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The Night Creatures</vt:lpstr>
      <vt:lpstr>Wingdings</vt:lpstr>
      <vt:lpstr>Office Theme</vt:lpstr>
      <vt:lpstr>PowerPoint Presentation</vt:lpstr>
      <vt:lpstr>You         Man</vt:lpstr>
      <vt:lpstr>We Can be Blind to Our Own Sins</vt:lpstr>
      <vt:lpstr>God’s Word is Meant to Reveal Our Sins to Us</vt:lpstr>
      <vt:lpstr>God’s Unpleasant Rebuke is for Our Forgiveness</vt:lpstr>
      <vt:lpstr>God’s Unpleasant Rebuke is for Our Forgiveness</vt:lpstr>
      <vt:lpstr>You         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        Man</dc:title>
  <dc:creator>Jeremiah Cox</dc:creator>
  <cp:lastModifiedBy>Jeremiah Cox</cp:lastModifiedBy>
  <cp:revision>5</cp:revision>
  <dcterms:created xsi:type="dcterms:W3CDTF">2020-09-29T16:57:11Z</dcterms:created>
  <dcterms:modified xsi:type="dcterms:W3CDTF">2020-10-01T21:01:27Z</dcterms:modified>
</cp:coreProperties>
</file>