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Light Brighter" panose="02000500000000000000" pitchFamily="2" charset="0"/>
      <p:regular r:id="rId15"/>
    </p:embeddedFont>
    <p:embeddedFont>
      <p:font typeface="LOVES" panose="02000500000000000000" pitchFamily="2" charset="0"/>
      <p:regular r:id="rId16"/>
    </p:embeddedFont>
    <p:embeddedFont>
      <p:font typeface="MODERNSPACE" panose="02000503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11F3-2795-D344-A734-4B210CED1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D56E48-9969-0C45-A23D-DB9B68735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FC1D2-AD9B-724C-93FD-5AA562BF58E6}"/>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D6A79F43-2E17-0C4C-B839-88080B57C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BBB84-5CB8-FC4D-B4C3-491BA6035894}"/>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633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5AA4-AE36-6544-B5AE-43A006921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CB937-01B9-C740-811A-B5EADC248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EC8C6-E810-FC45-89BE-47A4BEA45643}"/>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D1FC4C19-F3F6-AA49-99C8-C891B693C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09D21-DCB7-824F-ACE6-C52963BEAB9B}"/>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425718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AA97D-C928-E649-81C2-52EF1DD62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5D327-1B75-FF45-8202-D4F18C838F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C075F-DB55-D344-9A4F-6C2F251518D8}"/>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4BFA61E0-9A9A-C04C-BCF0-D0C38049D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75032-53C2-4747-9696-ECE8E6448A7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05795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28A0-791A-E34C-819E-D023F85D3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61423-575A-7947-959F-F60E39CA7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A30CF-2138-BB44-9E74-FCC42940A5C6}"/>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EC45BEEF-AEAA-BF41-A27B-9102335EE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9A22-5B05-3E43-B98C-E8B1564D73DE}"/>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0644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0142-74CA-C14F-BEBF-836B9C3B7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95D68-5BBF-DD4E-9DC8-53C0698B9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BD171-2C12-1245-A421-763856159832}"/>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E2EF76EE-90F7-7542-9279-D45E3F55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E2E9A-6150-0B4B-A4FE-1DAD29139A3C}"/>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3356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4C66-2831-5340-A42D-9D4110434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9E5E7-A2F2-8F4C-AF11-9113A38B4D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36E3A-9E06-D840-9A49-5D68C931F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A6078-2AF6-FA48-8687-B2DDC0596011}"/>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6" name="Footer Placeholder 5">
            <a:extLst>
              <a:ext uri="{FF2B5EF4-FFF2-40B4-BE49-F238E27FC236}">
                <a16:creationId xmlns:a16="http://schemas.microsoft.com/office/drawing/2014/main" id="{321E003C-F6F2-B94E-A1C7-92E1CCBCD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B5C97-4E3B-CB4E-BA2E-977B50075BBA}"/>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157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D978-3804-9947-92AC-1AE58E59B8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C6480-FD2A-BB4F-8B8B-140B58D2D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F0926-77EA-BC41-B154-43489C3DF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38D2EC-C874-7C41-8DAE-FA2A84498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707FC-6672-0D41-A176-63DFE0F58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452426-A954-8545-9192-EE06ED43D738}"/>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8" name="Footer Placeholder 7">
            <a:extLst>
              <a:ext uri="{FF2B5EF4-FFF2-40B4-BE49-F238E27FC236}">
                <a16:creationId xmlns:a16="http://schemas.microsoft.com/office/drawing/2014/main" id="{CD1A459B-70AC-8C48-BEBD-0D6A96EAF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57C66-5A1C-4444-8C5F-F7A5F445283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97437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7993-6250-8045-B596-7766354AF0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748C98-7136-504E-975B-0C88D59794A7}"/>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4" name="Footer Placeholder 3">
            <a:extLst>
              <a:ext uri="{FF2B5EF4-FFF2-40B4-BE49-F238E27FC236}">
                <a16:creationId xmlns:a16="http://schemas.microsoft.com/office/drawing/2014/main" id="{19747F38-716B-8742-AE5A-9DF670F2A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AD40A-B5CA-F74D-B211-B266E65B0F42}"/>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4297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99CC7-82F1-CA4A-9BCA-C7DE1512A0E4}"/>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3" name="Footer Placeholder 2">
            <a:extLst>
              <a:ext uri="{FF2B5EF4-FFF2-40B4-BE49-F238E27FC236}">
                <a16:creationId xmlns:a16="http://schemas.microsoft.com/office/drawing/2014/main" id="{B551DD1C-07BF-5D47-9E92-A4F8B138E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0449FD-541F-7246-B437-227D58873E56}"/>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25807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88DD-B4D3-AC4E-A878-80C5B60D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ABC7-A985-BE41-AA94-0E534A58E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5AED0-895B-4B42-8C69-365FF226C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FE504-ED7E-5B49-8212-39DB4D6466D0}"/>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6" name="Footer Placeholder 5">
            <a:extLst>
              <a:ext uri="{FF2B5EF4-FFF2-40B4-BE49-F238E27FC236}">
                <a16:creationId xmlns:a16="http://schemas.microsoft.com/office/drawing/2014/main" id="{05A9FE9F-4E94-3040-8F09-48990D726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820B-DA60-B847-913B-7A7DD4A24BB0}"/>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47095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EC03-6448-7F4C-A443-F61550D85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0C4FE8-B508-A74A-8C8D-2B8809E4B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FF23C-FFAB-5E47-8C91-6C8AF6367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41954-0121-D240-BABB-05C7B978E928}"/>
              </a:ext>
            </a:extLst>
          </p:cNvPr>
          <p:cNvSpPr>
            <a:spLocks noGrp="1"/>
          </p:cNvSpPr>
          <p:nvPr>
            <p:ph type="dt" sz="half" idx="10"/>
          </p:nvPr>
        </p:nvSpPr>
        <p:spPr/>
        <p:txBody>
          <a:bodyPr/>
          <a:lstStyle/>
          <a:p>
            <a:fld id="{31271972-E5B0-2842-8138-FEC49972E355}" type="datetimeFigureOut">
              <a:rPr lang="en-US" smtClean="0"/>
              <a:t>11/21/20</a:t>
            </a:fld>
            <a:endParaRPr lang="en-US"/>
          </a:p>
        </p:txBody>
      </p:sp>
      <p:sp>
        <p:nvSpPr>
          <p:cNvPr id="6" name="Footer Placeholder 5">
            <a:extLst>
              <a:ext uri="{FF2B5EF4-FFF2-40B4-BE49-F238E27FC236}">
                <a16:creationId xmlns:a16="http://schemas.microsoft.com/office/drawing/2014/main" id="{6A8D95A9-338E-F047-B59F-5F67EB5B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DBC6A-F931-D645-B554-DE12A538960F}"/>
              </a:ext>
            </a:extLst>
          </p:cNvPr>
          <p:cNvSpPr>
            <a:spLocks noGrp="1"/>
          </p:cNvSpPr>
          <p:nvPr>
            <p:ph type="sldNum" sz="quarter" idx="12"/>
          </p:nvPr>
        </p:nvSpPr>
        <p:spPr/>
        <p:txBody>
          <a:bodyPr/>
          <a:lstStyle/>
          <a:p>
            <a:fld id="{E5726D77-DDC1-BD48-BC50-FDF7E46578C5}" type="slidenum">
              <a:rPr lang="en-US" smtClean="0"/>
              <a:t>‹#›</a:t>
            </a:fld>
            <a:endParaRPr lang="en-US"/>
          </a:p>
        </p:txBody>
      </p:sp>
    </p:spTree>
    <p:extLst>
      <p:ext uri="{BB962C8B-B14F-4D97-AF65-F5344CB8AC3E}">
        <p14:creationId xmlns:p14="http://schemas.microsoft.com/office/powerpoint/2010/main" val="162163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58DC4-47E0-5B40-A19C-30F6610FD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3AD9F-5503-6A4C-931B-134DCBEFF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19BC5-6D4B-4046-BDB2-2C80FB063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71972-E5B0-2842-8138-FEC49972E355}" type="datetimeFigureOut">
              <a:rPr lang="en-US" smtClean="0"/>
              <a:t>11/21/20</a:t>
            </a:fld>
            <a:endParaRPr lang="en-US"/>
          </a:p>
        </p:txBody>
      </p:sp>
      <p:sp>
        <p:nvSpPr>
          <p:cNvPr id="5" name="Footer Placeholder 4">
            <a:extLst>
              <a:ext uri="{FF2B5EF4-FFF2-40B4-BE49-F238E27FC236}">
                <a16:creationId xmlns:a16="http://schemas.microsoft.com/office/drawing/2014/main" id="{F71730C4-D234-2142-B2B9-FC83CE9E6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252989-8F59-A841-80C4-ABBBC4B8C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26D77-DDC1-BD48-BC50-FDF7E46578C5}" type="slidenum">
              <a:rPr lang="en-US" smtClean="0"/>
              <a:t>‹#›</a:t>
            </a:fld>
            <a:endParaRPr lang="en-US"/>
          </a:p>
        </p:txBody>
      </p:sp>
    </p:spTree>
    <p:extLst>
      <p:ext uri="{BB962C8B-B14F-4D97-AF65-F5344CB8AC3E}">
        <p14:creationId xmlns:p14="http://schemas.microsoft.com/office/powerpoint/2010/main" val="95114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D843-81C9-5F40-A21E-1984F57DBA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979163-4E99-4D49-980A-F9EAC25F1A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6342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7B4D50-1640-4D46-AA9D-79FC40784D15}"/>
              </a:ext>
            </a:extLst>
          </p:cNvPr>
          <p:cNvSpPr txBox="1">
            <a:spLocks/>
          </p:cNvSpPr>
          <p:nvPr/>
        </p:nvSpPr>
        <p:spPr>
          <a:xfrm>
            <a:off x="1013365" y="3091195"/>
            <a:ext cx="1075904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outerShdw>
                </a:effectLst>
                <a:latin typeface="MODERNSPACE" panose="02000503000000000000" pitchFamily="2" charset="0"/>
              </a:rPr>
              <a:t>Love</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3" name="Subtitle 2">
            <a:extLst>
              <a:ext uri="{FF2B5EF4-FFF2-40B4-BE49-F238E27FC236}">
                <a16:creationId xmlns:a16="http://schemas.microsoft.com/office/drawing/2014/main" id="{901140EA-95B5-0D4F-AD93-34E8FD512347}"/>
              </a:ext>
            </a:extLst>
          </p:cNvPr>
          <p:cNvSpPr>
            <a:spLocks noGrp="1"/>
          </p:cNvSpPr>
          <p:nvPr>
            <p:ph type="subTitle" idx="1"/>
          </p:nvPr>
        </p:nvSpPr>
        <p:spPr>
          <a:xfrm>
            <a:off x="-3048000" y="6158706"/>
            <a:ext cx="9144000" cy="1655762"/>
          </a:xfrm>
        </p:spPr>
        <p:txBody>
          <a:bodyPr>
            <a:normAutofit/>
          </a:bodyPr>
          <a:lstStyle/>
          <a:p>
            <a:r>
              <a:rPr lang="en-US" sz="3600" b="1" dirty="0">
                <a:solidFill>
                  <a:schemeClr val="bg1"/>
                </a:solidFill>
                <a:latin typeface="LOVES" panose="02000500000000000000" pitchFamily="2" charset="0"/>
              </a:rPr>
              <a:t>2 Peter 3:18</a:t>
            </a:r>
          </a:p>
        </p:txBody>
      </p:sp>
      <p:sp>
        <p:nvSpPr>
          <p:cNvPr id="5" name="Title 1">
            <a:extLst>
              <a:ext uri="{FF2B5EF4-FFF2-40B4-BE49-F238E27FC236}">
                <a16:creationId xmlns:a16="http://schemas.microsoft.com/office/drawing/2014/main" id="{24452E2F-344C-EB4C-A947-3927AA0E59A2}"/>
              </a:ext>
            </a:extLst>
          </p:cNvPr>
          <p:cNvSpPr txBox="1">
            <a:spLocks/>
          </p:cNvSpPr>
          <p:nvPr/>
        </p:nvSpPr>
        <p:spPr>
          <a:xfrm>
            <a:off x="740233" y="68812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effectLst>
                  <a:outerShdw blurRad="50800" dist="38100" dir="5400000" algn="t" rotWithShape="0">
                    <a:prstClr val="black"/>
                  </a:outerShdw>
                </a:effectLst>
                <a:latin typeface="MODERNSPACE" panose="02000503000000000000" pitchFamily="2" charset="0"/>
              </a:rPr>
              <a:t>Growing</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14" name="Title 1">
            <a:extLst>
              <a:ext uri="{FF2B5EF4-FFF2-40B4-BE49-F238E27FC236}">
                <a16:creationId xmlns:a16="http://schemas.microsoft.com/office/drawing/2014/main" id="{0BC4094B-37B1-9642-A601-445EC2A4D298}"/>
              </a:ext>
            </a:extLst>
          </p:cNvPr>
          <p:cNvSpPr txBox="1">
            <a:spLocks/>
          </p:cNvSpPr>
          <p:nvPr/>
        </p:nvSpPr>
        <p:spPr>
          <a:xfrm>
            <a:off x="740233" y="2724885"/>
            <a:ext cx="9144000" cy="2387600"/>
          </a:xfrm>
          <a:prstGeom prst="rect">
            <a:avLst/>
          </a:prstGeom>
        </p:spPr>
        <p:txBody>
          <a:bodyPr vert="horz" lIns="91440" tIns="45720" rIns="91440" bIns="45720" rtlCol="0" anchor="b">
            <a:normAutofit lnSpcReduction="10000"/>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G</a:t>
            </a:r>
            <a:r>
              <a:rPr lang="en-US" sz="138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race</a:t>
            </a:r>
          </a:p>
        </p:txBody>
      </p:sp>
      <p:sp>
        <p:nvSpPr>
          <p:cNvPr id="15" name="Title 1">
            <a:extLst>
              <a:ext uri="{FF2B5EF4-FFF2-40B4-BE49-F238E27FC236}">
                <a16:creationId xmlns:a16="http://schemas.microsoft.com/office/drawing/2014/main" id="{BD9A289D-D704-E843-AF4E-AF842F9BA5D8}"/>
              </a:ext>
            </a:extLst>
          </p:cNvPr>
          <p:cNvSpPr txBox="1">
            <a:spLocks/>
          </p:cNvSpPr>
          <p:nvPr/>
        </p:nvSpPr>
        <p:spPr>
          <a:xfrm>
            <a:off x="740233" y="940145"/>
            <a:ext cx="9144000" cy="2387600"/>
          </a:xfrm>
          <a:prstGeom prst="rect">
            <a:avLst/>
          </a:prstGeom>
        </p:spPr>
        <p:txBody>
          <a:bodyPr vert="horz" lIns="91440" tIns="45720" rIns="91440" bIns="45720" rtlCol="0" anchor="b">
            <a:normAutofit/>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LOVES" panose="02000500000000000000" pitchFamily="2" charset="0"/>
              </a:rPr>
              <a:t>in</a:t>
            </a:r>
            <a:endParaRPr lang="en-US" sz="4400" dirty="0">
              <a:solidFill>
                <a:schemeClr val="accent4">
                  <a:lumMod val="40000"/>
                  <a:lumOff val="60000"/>
                </a:schemeClr>
              </a:solidFill>
              <a:latin typeface="LOVES" panose="02000500000000000000" pitchFamily="2" charset="0"/>
            </a:endParaRPr>
          </a:p>
        </p:txBody>
      </p:sp>
    </p:spTree>
    <p:extLst>
      <p:ext uri="{BB962C8B-B14F-4D97-AF65-F5344CB8AC3E}">
        <p14:creationId xmlns:p14="http://schemas.microsoft.com/office/powerpoint/2010/main" val="1287522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Love </a:t>
            </a:r>
            <a:r>
              <a:rPr lang="en-US" b="1" dirty="0">
                <a:solidFill>
                  <a:schemeClr val="bg1"/>
                </a:solidFill>
                <a:effectLst>
                  <a:outerShdw blurRad="50800" dist="38100" dir="5400000" algn="t" rotWithShape="0">
                    <a:prstClr val="black"/>
                  </a:outerShdw>
                </a:effectLst>
                <a:latin typeface="LOVES" panose="02000500000000000000" pitchFamily="2" charset="0"/>
              </a:rPr>
              <a:t>(agape) </a:t>
            </a:r>
            <a:r>
              <a:rPr lang="en-US" sz="5300" b="1" dirty="0">
                <a:solidFill>
                  <a:schemeClr val="bg1"/>
                </a:solidFill>
                <a:effectLst>
                  <a:outerShdw blurRad="50800" dist="38100" dir="5400000" algn="t" rotWithShape="0">
                    <a:prstClr val="black"/>
                  </a:outerShdw>
                </a:effectLst>
                <a:latin typeface="LOVES" panose="02000500000000000000" pitchFamily="2" charset="0"/>
              </a:rPr>
              <a:t>Defined</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lvl="0">
              <a:buFont typeface="Wingdings" pitchFamily="2" charset="2"/>
              <a:buChar char="v"/>
            </a:pPr>
            <a:r>
              <a:rPr lang="en-US" sz="3200" dirty="0">
                <a:solidFill>
                  <a:schemeClr val="bg1"/>
                </a:solidFill>
              </a:rPr>
              <a:t>love, i.e. affection or benevolence (STRONG)</a:t>
            </a:r>
          </a:p>
          <a:p>
            <a:pPr lvl="0">
              <a:buFont typeface="Wingdings" pitchFamily="2" charset="2"/>
              <a:buChar char="v"/>
            </a:pPr>
            <a:r>
              <a:rPr lang="en-US" sz="3200" dirty="0">
                <a:solidFill>
                  <a:schemeClr val="bg1"/>
                </a:solidFill>
              </a:rPr>
              <a:t>the quality of warm regard for and interest in another (BDAG)</a:t>
            </a:r>
          </a:p>
          <a:p>
            <a:pPr lvl="0">
              <a:buFont typeface="Wingdings" pitchFamily="2" charset="2"/>
              <a:buChar char="v"/>
            </a:pPr>
            <a:r>
              <a:rPr lang="en-US" sz="3200" dirty="0">
                <a:solidFill>
                  <a:schemeClr val="bg1"/>
                </a:solidFill>
              </a:rPr>
              <a:t>brotherly love, affection, good will, love, benevolence (THAYER)</a:t>
            </a:r>
          </a:p>
        </p:txBody>
      </p:sp>
    </p:spTree>
    <p:extLst>
      <p:ext uri="{BB962C8B-B14F-4D97-AF65-F5344CB8AC3E}">
        <p14:creationId xmlns:p14="http://schemas.microsoft.com/office/powerpoint/2010/main" val="30490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Love </a:t>
            </a:r>
            <a:r>
              <a:rPr lang="en-US" b="1" dirty="0">
                <a:solidFill>
                  <a:schemeClr val="bg1"/>
                </a:solidFill>
                <a:effectLst>
                  <a:outerShdw blurRad="50800" dist="38100" dir="5400000" algn="t" rotWithShape="0">
                    <a:prstClr val="black"/>
                  </a:outerShdw>
                </a:effectLst>
                <a:latin typeface="LOVES" panose="02000500000000000000" pitchFamily="2" charset="0"/>
              </a:rPr>
              <a:t>(agape) </a:t>
            </a:r>
            <a:r>
              <a:rPr lang="en-US" sz="5300" b="1" dirty="0">
                <a:solidFill>
                  <a:schemeClr val="bg1"/>
                </a:solidFill>
                <a:effectLst>
                  <a:outerShdw blurRad="50800" dist="38100" dir="5400000" algn="t" rotWithShape="0">
                    <a:prstClr val="black"/>
                  </a:outerShdw>
                </a:effectLst>
                <a:latin typeface="LOVES" panose="02000500000000000000" pitchFamily="2" charset="0"/>
              </a:rPr>
              <a:t>Defined</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lvl="0">
              <a:buFont typeface="Wingdings" pitchFamily="2" charset="2"/>
              <a:buChar char="v"/>
            </a:pPr>
            <a:r>
              <a:rPr lang="en-US" sz="3200" dirty="0">
                <a:solidFill>
                  <a:schemeClr val="bg1"/>
                </a:solidFill>
              </a:rPr>
              <a:t>“While the Hebrew and Greek words for "love" have various shades and intensities of meaning, they may be summed up in some such definition as this: Love, whether used of God or man, is an earnest and anxious desire for and an active and beneficent interest in the well-being of the one loved.” (ISBE)</a:t>
            </a:r>
          </a:p>
          <a:p>
            <a:pPr lvl="0">
              <a:buFont typeface="Wingdings" pitchFamily="2" charset="2"/>
              <a:buChar char="v"/>
            </a:pPr>
            <a:r>
              <a:rPr lang="en-US" sz="3200" dirty="0">
                <a:solidFill>
                  <a:schemeClr val="bg1"/>
                </a:solidFill>
              </a:rPr>
              <a:t>﻿“One can say that it means the interest in the other person that expresses itself in action designed to bring about good or benefit to the person.” (Clinton D. Hamilton, Truth Commentaries - 2 Peter and Jude) </a:t>
            </a:r>
          </a:p>
          <a:p>
            <a:pPr lvl="0">
              <a:buFont typeface="Wingdings" pitchFamily="2" charset="2"/>
              <a:buChar char="v"/>
            </a:pPr>
            <a:r>
              <a:rPr lang="en-US" sz="3200" i="1" dirty="0">
                <a:solidFill>
                  <a:schemeClr val="bg1"/>
                </a:solidFill>
              </a:rPr>
              <a:t>“God is love” (1 John 4:8)</a:t>
            </a:r>
          </a:p>
        </p:txBody>
      </p:sp>
    </p:spTree>
    <p:extLst>
      <p:ext uri="{BB962C8B-B14F-4D97-AF65-F5344CB8AC3E}">
        <p14:creationId xmlns:p14="http://schemas.microsoft.com/office/powerpoint/2010/main" val="2908487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Walking in Love</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lvl="0" indent="0">
              <a:buNone/>
            </a:pPr>
            <a:r>
              <a:rPr lang="en-US" sz="3600" b="1" dirty="0">
                <a:solidFill>
                  <a:schemeClr val="bg1"/>
                </a:solidFill>
              </a:rPr>
              <a:t>The Preeminence of Love</a:t>
            </a:r>
          </a:p>
          <a:p>
            <a:pPr lvl="0">
              <a:buFont typeface="Wingdings" pitchFamily="2" charset="2"/>
              <a:buChar char="v"/>
            </a:pPr>
            <a:r>
              <a:rPr lang="en-US" sz="3200" dirty="0">
                <a:solidFill>
                  <a:schemeClr val="bg1"/>
                </a:solidFill>
              </a:rPr>
              <a:t>The greatest commands – </a:t>
            </a:r>
            <a:r>
              <a:rPr lang="en-US" sz="3200" i="1" dirty="0">
                <a:solidFill>
                  <a:schemeClr val="bg1"/>
                </a:solidFill>
              </a:rPr>
              <a:t>Matthew 22:37-40</a:t>
            </a:r>
          </a:p>
          <a:p>
            <a:pPr lvl="0">
              <a:buFont typeface="Wingdings" pitchFamily="2" charset="2"/>
              <a:buChar char="v"/>
            </a:pPr>
            <a:r>
              <a:rPr lang="en-US" sz="3200" dirty="0">
                <a:solidFill>
                  <a:schemeClr val="bg1"/>
                </a:solidFill>
              </a:rPr>
              <a:t>Above all have love – </a:t>
            </a:r>
            <a:r>
              <a:rPr lang="en-US" sz="3200" i="1" dirty="0">
                <a:solidFill>
                  <a:schemeClr val="bg1"/>
                </a:solidFill>
              </a:rPr>
              <a:t>1 Peter 4:8</a:t>
            </a:r>
          </a:p>
          <a:p>
            <a:pPr lvl="0">
              <a:buFont typeface="Wingdings" pitchFamily="2" charset="2"/>
              <a:buChar char="v"/>
            </a:pPr>
            <a:r>
              <a:rPr lang="en-US" sz="3200" dirty="0">
                <a:solidFill>
                  <a:schemeClr val="bg1"/>
                </a:solidFill>
              </a:rPr>
              <a:t>The bond of perfection – </a:t>
            </a:r>
            <a:r>
              <a:rPr lang="en-US" sz="3200" i="1" dirty="0">
                <a:solidFill>
                  <a:schemeClr val="bg1"/>
                </a:solidFill>
              </a:rPr>
              <a:t>Colossians 3:14</a:t>
            </a:r>
          </a:p>
          <a:p>
            <a:pPr lvl="0">
              <a:buFont typeface="Wingdings" pitchFamily="2" charset="2"/>
              <a:buChar char="v"/>
            </a:pPr>
            <a:r>
              <a:rPr lang="en-US" sz="3200" dirty="0">
                <a:solidFill>
                  <a:schemeClr val="bg1"/>
                </a:solidFill>
              </a:rPr>
              <a:t>Love tops the ascending list – </a:t>
            </a:r>
            <a:r>
              <a:rPr lang="en-US" sz="3200" i="1" dirty="0">
                <a:solidFill>
                  <a:schemeClr val="bg1"/>
                </a:solidFill>
              </a:rPr>
              <a:t>2 Peter 1:7</a:t>
            </a:r>
          </a:p>
          <a:p>
            <a:pPr lvl="0">
              <a:buFont typeface="Wingdings" pitchFamily="2" charset="2"/>
              <a:buChar char="v"/>
            </a:pPr>
            <a:r>
              <a:rPr lang="en-US" sz="3200" dirty="0">
                <a:solidFill>
                  <a:schemeClr val="bg1"/>
                </a:solidFill>
              </a:rPr>
              <a:t>Love is the more excellent way – </a:t>
            </a:r>
            <a:r>
              <a:rPr lang="en-US" sz="3200" i="1" dirty="0">
                <a:solidFill>
                  <a:schemeClr val="bg1"/>
                </a:solidFill>
              </a:rPr>
              <a:t>1 Corinthians 12:27-31; 13:13</a:t>
            </a:r>
          </a:p>
        </p:txBody>
      </p:sp>
    </p:spTree>
    <p:extLst>
      <p:ext uri="{BB962C8B-B14F-4D97-AF65-F5344CB8AC3E}">
        <p14:creationId xmlns:p14="http://schemas.microsoft.com/office/powerpoint/2010/main" val="2908613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7B02D-8FF3-5A49-B37E-2B0CCE334DBA}"/>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6CCD-D5BD-A94C-8706-D1DA442D7C6F}"/>
              </a:ext>
            </a:extLst>
          </p:cNvPr>
          <p:cNvSpPr>
            <a:spLocks noGrp="1"/>
          </p:cNvSpPr>
          <p:nvPr>
            <p:ph type="title"/>
          </p:nvPr>
        </p:nvSpPr>
        <p:spPr>
          <a:xfrm>
            <a:off x="261937" y="365125"/>
            <a:ext cx="11668125" cy="1325563"/>
          </a:xfrm>
        </p:spPr>
        <p:txBody>
          <a:bodyPr>
            <a:normAutofit/>
          </a:bodyPr>
          <a:lstStyle/>
          <a:p>
            <a:pPr algn="ctr"/>
            <a:r>
              <a:rPr lang="en-US" sz="5300" b="1" dirty="0">
                <a:solidFill>
                  <a:schemeClr val="bg1"/>
                </a:solidFill>
                <a:effectLst>
                  <a:outerShdw blurRad="50800" dist="38100" dir="5400000" algn="t" rotWithShape="0">
                    <a:prstClr val="black"/>
                  </a:outerShdw>
                </a:effectLst>
                <a:latin typeface="LOVES" panose="02000500000000000000" pitchFamily="2" charset="0"/>
              </a:rPr>
              <a:t>Walking in Love</a:t>
            </a:r>
            <a:endParaRPr lang="en-US" sz="6000" b="1" dirty="0">
              <a:solidFill>
                <a:schemeClr val="bg1"/>
              </a:solidFill>
              <a:effectLst>
                <a:outerShdw blurRad="50800" dist="38100" dir="5400000" algn="t" rotWithShape="0">
                  <a:prstClr val="black"/>
                </a:outerShdw>
              </a:effectLst>
              <a:latin typeface="LOVES" panose="02000500000000000000" pitchFamily="2" charset="0"/>
            </a:endParaRPr>
          </a:p>
        </p:txBody>
      </p:sp>
      <p:sp>
        <p:nvSpPr>
          <p:cNvPr id="3" name="Content Placeholder 2">
            <a:extLst>
              <a:ext uri="{FF2B5EF4-FFF2-40B4-BE49-F238E27FC236}">
                <a16:creationId xmlns:a16="http://schemas.microsoft.com/office/drawing/2014/main" id="{D46E9E6B-9F33-1B42-9706-BA33FE9D4A4F}"/>
              </a:ext>
            </a:extLst>
          </p:cNvPr>
          <p:cNvSpPr>
            <a:spLocks noGrp="1"/>
          </p:cNvSpPr>
          <p:nvPr>
            <p:ph idx="1"/>
          </p:nvPr>
        </p:nvSpPr>
        <p:spPr>
          <a:xfrm>
            <a:off x="261937" y="1690688"/>
            <a:ext cx="11668125" cy="4802187"/>
          </a:xfrm>
        </p:spPr>
        <p:txBody>
          <a:bodyPr>
            <a:noAutofit/>
          </a:bodyPr>
          <a:lstStyle/>
          <a:p>
            <a:pPr marL="0" lvl="0" indent="0">
              <a:buNone/>
            </a:pPr>
            <a:r>
              <a:rPr lang="en-US" sz="3600" b="1" dirty="0">
                <a:solidFill>
                  <a:schemeClr val="bg1"/>
                </a:solidFill>
              </a:rPr>
              <a:t>Love for God </a:t>
            </a:r>
            <a:r>
              <a:rPr lang="en-US" sz="3600" dirty="0">
                <a:solidFill>
                  <a:schemeClr val="bg1"/>
                </a:solidFill>
              </a:rPr>
              <a:t>– </a:t>
            </a:r>
            <a:r>
              <a:rPr lang="en-US" sz="3600" i="1" dirty="0">
                <a:solidFill>
                  <a:schemeClr val="bg1"/>
                </a:solidFill>
              </a:rPr>
              <a:t>Matthew 22:37, 40; John 14:15; 1 John 5:3</a:t>
            </a:r>
          </a:p>
          <a:p>
            <a:pPr marL="0" lvl="0" indent="0">
              <a:buNone/>
            </a:pPr>
            <a:r>
              <a:rPr lang="en-US" sz="3600" b="1" dirty="0">
                <a:solidFill>
                  <a:schemeClr val="bg1"/>
                </a:solidFill>
              </a:rPr>
              <a:t>Love for God’s Pe</a:t>
            </a:r>
            <a:r>
              <a:rPr lang="en-US" sz="3600" dirty="0">
                <a:solidFill>
                  <a:schemeClr val="bg1"/>
                </a:solidFill>
              </a:rPr>
              <a:t>ople – </a:t>
            </a:r>
            <a:r>
              <a:rPr lang="en-US" sz="3600" i="1" dirty="0">
                <a:solidFill>
                  <a:schemeClr val="bg1"/>
                </a:solidFill>
              </a:rPr>
              <a:t>1 John 4; 5:1-3; 1 Peter 1:22-23;            1 John 3:16-18; 1 Peter 4:8</a:t>
            </a:r>
          </a:p>
          <a:p>
            <a:pPr marL="0" lvl="0" indent="0">
              <a:buNone/>
            </a:pPr>
            <a:r>
              <a:rPr lang="en-US" sz="3600" b="1" dirty="0">
                <a:solidFill>
                  <a:schemeClr val="bg1"/>
                </a:solidFill>
              </a:rPr>
              <a:t>Love for All People</a:t>
            </a:r>
            <a:r>
              <a:rPr lang="en-US" sz="3600" dirty="0">
                <a:solidFill>
                  <a:schemeClr val="bg1"/>
                </a:solidFill>
              </a:rPr>
              <a:t> – </a:t>
            </a:r>
            <a:r>
              <a:rPr lang="en-US" sz="3600" i="1" dirty="0">
                <a:solidFill>
                  <a:schemeClr val="bg1"/>
                </a:solidFill>
              </a:rPr>
              <a:t>Matthew 5:43-48</a:t>
            </a:r>
          </a:p>
          <a:p>
            <a:pPr marL="0" lvl="0" indent="0">
              <a:buNone/>
            </a:pPr>
            <a:endParaRPr lang="en-US" sz="3600" b="1" dirty="0">
              <a:solidFill>
                <a:schemeClr val="bg1"/>
              </a:solidFill>
            </a:endParaRPr>
          </a:p>
          <a:p>
            <a:pPr marL="0" lvl="0" indent="0">
              <a:buNone/>
            </a:pPr>
            <a:r>
              <a:rPr lang="en-US" sz="3600" b="1" dirty="0">
                <a:solidFill>
                  <a:schemeClr val="bg1"/>
                </a:solidFill>
              </a:rPr>
              <a:t>Growing in Love</a:t>
            </a:r>
          </a:p>
          <a:p>
            <a:pPr lvl="0">
              <a:buFont typeface="Wingdings" pitchFamily="2" charset="2"/>
              <a:buChar char="v"/>
            </a:pPr>
            <a:r>
              <a:rPr lang="en-US" sz="3600" dirty="0">
                <a:solidFill>
                  <a:schemeClr val="bg1"/>
                </a:solidFill>
              </a:rPr>
              <a:t>Know What God Says of Love – </a:t>
            </a:r>
            <a:r>
              <a:rPr lang="en-US" sz="3600" i="1" dirty="0">
                <a:solidFill>
                  <a:schemeClr val="bg1"/>
                </a:solidFill>
              </a:rPr>
              <a:t>1 Corinthians 13:4-7</a:t>
            </a:r>
          </a:p>
          <a:p>
            <a:pPr lvl="0">
              <a:buFont typeface="Wingdings" pitchFamily="2" charset="2"/>
              <a:buChar char="v"/>
            </a:pPr>
            <a:r>
              <a:rPr lang="en-US" sz="3600" dirty="0">
                <a:solidFill>
                  <a:schemeClr val="bg1"/>
                </a:solidFill>
              </a:rPr>
              <a:t>Imitate God – </a:t>
            </a:r>
            <a:r>
              <a:rPr lang="en-US" sz="3600" i="1" dirty="0">
                <a:solidFill>
                  <a:schemeClr val="bg1"/>
                </a:solidFill>
              </a:rPr>
              <a:t>Ephesians 5:1-2</a:t>
            </a:r>
          </a:p>
          <a:p>
            <a:pPr marL="0" lvl="0" indent="0">
              <a:buNone/>
            </a:pPr>
            <a:endParaRPr lang="en-US" sz="3600" i="1" dirty="0">
              <a:solidFill>
                <a:schemeClr val="bg1"/>
              </a:solidFill>
            </a:endParaRPr>
          </a:p>
        </p:txBody>
      </p:sp>
    </p:spTree>
    <p:extLst>
      <p:ext uri="{BB962C8B-B14F-4D97-AF65-F5344CB8AC3E}">
        <p14:creationId xmlns:p14="http://schemas.microsoft.com/office/powerpoint/2010/main" val="1832754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7B4D50-1640-4D46-AA9D-79FC40784D15}"/>
              </a:ext>
            </a:extLst>
          </p:cNvPr>
          <p:cNvSpPr txBox="1">
            <a:spLocks/>
          </p:cNvSpPr>
          <p:nvPr/>
        </p:nvSpPr>
        <p:spPr>
          <a:xfrm>
            <a:off x="1013365" y="3091195"/>
            <a:ext cx="1075904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bg1"/>
                </a:solidFill>
                <a:effectLst>
                  <a:outerShdw blurRad="50800" dist="38100" dir="5400000" algn="t" rotWithShape="0">
                    <a:prstClr val="black"/>
                  </a:outerShdw>
                </a:effectLst>
                <a:latin typeface="MODERNSPACE" panose="02000503000000000000" pitchFamily="2" charset="0"/>
              </a:rPr>
              <a:t>Love</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3" name="Subtitle 2">
            <a:extLst>
              <a:ext uri="{FF2B5EF4-FFF2-40B4-BE49-F238E27FC236}">
                <a16:creationId xmlns:a16="http://schemas.microsoft.com/office/drawing/2014/main" id="{901140EA-95B5-0D4F-AD93-34E8FD512347}"/>
              </a:ext>
            </a:extLst>
          </p:cNvPr>
          <p:cNvSpPr>
            <a:spLocks noGrp="1"/>
          </p:cNvSpPr>
          <p:nvPr>
            <p:ph type="subTitle" idx="1"/>
          </p:nvPr>
        </p:nvSpPr>
        <p:spPr>
          <a:xfrm>
            <a:off x="-3048000" y="6158706"/>
            <a:ext cx="9144000" cy="1655762"/>
          </a:xfrm>
        </p:spPr>
        <p:txBody>
          <a:bodyPr>
            <a:normAutofit/>
          </a:bodyPr>
          <a:lstStyle/>
          <a:p>
            <a:r>
              <a:rPr lang="en-US" sz="3600" b="1" dirty="0">
                <a:solidFill>
                  <a:schemeClr val="bg1"/>
                </a:solidFill>
                <a:latin typeface="LOVES" panose="02000500000000000000" pitchFamily="2" charset="0"/>
              </a:rPr>
              <a:t>2 Peter 3:18</a:t>
            </a:r>
          </a:p>
        </p:txBody>
      </p:sp>
      <p:sp>
        <p:nvSpPr>
          <p:cNvPr id="5" name="Title 1">
            <a:extLst>
              <a:ext uri="{FF2B5EF4-FFF2-40B4-BE49-F238E27FC236}">
                <a16:creationId xmlns:a16="http://schemas.microsoft.com/office/drawing/2014/main" id="{24452E2F-344C-EB4C-A947-3927AA0E59A2}"/>
              </a:ext>
            </a:extLst>
          </p:cNvPr>
          <p:cNvSpPr txBox="1">
            <a:spLocks/>
          </p:cNvSpPr>
          <p:nvPr/>
        </p:nvSpPr>
        <p:spPr>
          <a:xfrm>
            <a:off x="740233" y="68812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effectLst>
                  <a:outerShdw blurRad="50800" dist="38100" dir="5400000" algn="t" rotWithShape="0">
                    <a:prstClr val="black"/>
                  </a:outerShdw>
                </a:effectLst>
                <a:latin typeface="MODERNSPACE" panose="02000503000000000000" pitchFamily="2" charset="0"/>
              </a:rPr>
              <a:t>Growing</a:t>
            </a:r>
            <a:endParaRPr lang="en-US" sz="72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endParaRPr>
          </a:p>
        </p:txBody>
      </p:sp>
      <p:sp>
        <p:nvSpPr>
          <p:cNvPr id="14" name="Title 1">
            <a:extLst>
              <a:ext uri="{FF2B5EF4-FFF2-40B4-BE49-F238E27FC236}">
                <a16:creationId xmlns:a16="http://schemas.microsoft.com/office/drawing/2014/main" id="{0BC4094B-37B1-9642-A601-445EC2A4D298}"/>
              </a:ext>
            </a:extLst>
          </p:cNvPr>
          <p:cNvSpPr txBox="1">
            <a:spLocks/>
          </p:cNvSpPr>
          <p:nvPr/>
        </p:nvSpPr>
        <p:spPr>
          <a:xfrm>
            <a:off x="740233" y="2724885"/>
            <a:ext cx="9144000" cy="2387600"/>
          </a:xfrm>
          <a:prstGeom prst="rect">
            <a:avLst/>
          </a:prstGeom>
        </p:spPr>
        <p:txBody>
          <a:bodyPr vert="horz" lIns="91440" tIns="45720" rIns="91440" bIns="45720" rtlCol="0" anchor="b">
            <a:normAutofit lnSpcReduction="10000"/>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6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G</a:t>
            </a:r>
            <a:r>
              <a:rPr lang="en-US" sz="13800" dirty="0">
                <a:solidFill>
                  <a:schemeClr val="accent4">
                    <a:lumMod val="40000"/>
                    <a:lumOff val="60000"/>
                  </a:schemeClr>
                </a:solidFill>
                <a:effectLst>
                  <a:outerShdw blurRad="50800" dist="38100" dir="5400000" algn="t" rotWithShape="0">
                    <a:prstClr val="black"/>
                  </a:outerShdw>
                </a:effectLst>
                <a:latin typeface="Light Brighter" panose="02000500000000000000" pitchFamily="2" charset="0"/>
              </a:rPr>
              <a:t>race</a:t>
            </a:r>
          </a:p>
        </p:txBody>
      </p:sp>
      <p:sp>
        <p:nvSpPr>
          <p:cNvPr id="15" name="Title 1">
            <a:extLst>
              <a:ext uri="{FF2B5EF4-FFF2-40B4-BE49-F238E27FC236}">
                <a16:creationId xmlns:a16="http://schemas.microsoft.com/office/drawing/2014/main" id="{BD9A289D-D704-E843-AF4E-AF842F9BA5D8}"/>
              </a:ext>
            </a:extLst>
          </p:cNvPr>
          <p:cNvSpPr txBox="1">
            <a:spLocks/>
          </p:cNvSpPr>
          <p:nvPr/>
        </p:nvSpPr>
        <p:spPr>
          <a:xfrm>
            <a:off x="740233" y="940145"/>
            <a:ext cx="9144000" cy="2387600"/>
          </a:xfrm>
          <a:prstGeom prst="rect">
            <a:avLst/>
          </a:prstGeom>
        </p:spPr>
        <p:txBody>
          <a:bodyPr vert="horz" lIns="91440" tIns="45720" rIns="91440" bIns="45720" rtlCol="0" anchor="b">
            <a:normAutofit/>
            <a:scene3d>
              <a:camera prst="isometricOffAxis1Righ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LOVES" panose="02000500000000000000" pitchFamily="2" charset="0"/>
              </a:rPr>
              <a:t>in</a:t>
            </a:r>
            <a:endParaRPr lang="en-US" sz="4400" dirty="0">
              <a:solidFill>
                <a:schemeClr val="accent4">
                  <a:lumMod val="40000"/>
                  <a:lumOff val="60000"/>
                </a:schemeClr>
              </a:solidFill>
              <a:latin typeface="LOVES" panose="02000500000000000000" pitchFamily="2" charset="0"/>
            </a:endParaRPr>
          </a:p>
        </p:txBody>
      </p:sp>
    </p:spTree>
    <p:extLst>
      <p:ext uri="{BB962C8B-B14F-4D97-AF65-F5344CB8AC3E}">
        <p14:creationId xmlns:p14="http://schemas.microsoft.com/office/powerpoint/2010/main" val="12755490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295</Words>
  <Application>Microsoft Macintosh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Arial</vt:lpstr>
      <vt:lpstr>Wingdings</vt:lpstr>
      <vt:lpstr>Light Brighter</vt:lpstr>
      <vt:lpstr>MODERNSPACE</vt:lpstr>
      <vt:lpstr>LOVES</vt:lpstr>
      <vt:lpstr>Calibri Light</vt:lpstr>
      <vt:lpstr>Office Theme</vt:lpstr>
      <vt:lpstr>PowerPoint Presentation</vt:lpstr>
      <vt:lpstr>PowerPoint Presentation</vt:lpstr>
      <vt:lpstr>Love (agape) Defined</vt:lpstr>
      <vt:lpstr>Love (agape) Defined</vt:lpstr>
      <vt:lpstr>Walking in Love</vt:lpstr>
      <vt:lpstr>Walking in Love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dc:title>
  <dc:creator>Jeremiah Cox</dc:creator>
  <cp:lastModifiedBy>Jeremiah Cox</cp:lastModifiedBy>
  <cp:revision>37</cp:revision>
  <dcterms:created xsi:type="dcterms:W3CDTF">2020-08-21T15:37:30Z</dcterms:created>
  <dcterms:modified xsi:type="dcterms:W3CDTF">2020-11-21T17:26:35Z</dcterms:modified>
</cp:coreProperties>
</file>