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9"/>
  </p:notesMasterIdLst>
  <p:sldIdLst>
    <p:sldId id="262" r:id="rId3"/>
    <p:sldId id="256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427"/>
    <a:srgbClr val="000A55"/>
    <a:srgbClr val="002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173"/>
    <p:restoredTop sz="91429"/>
  </p:normalViewPr>
  <p:slideViewPr>
    <p:cSldViewPr snapToGrid="0" snapToObjects="1">
      <p:cViewPr varScale="1">
        <p:scale>
          <a:sx n="30" d="100"/>
          <a:sy n="30" d="100"/>
        </p:scale>
        <p:origin x="200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1F1A3-1E8A-1F43-8E82-BAE2CAFDA421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6FF62-5EEC-3B4F-93D2-9A9BC7484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56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Needed</a:t>
            </a:r>
            <a:r>
              <a:rPr lang="en-US" baseline="0" dirty="0"/>
              <a:t> Changes: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Date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/>
              <a:t>Note:  </a:t>
            </a:r>
            <a:r>
              <a:rPr lang="en-US" baseline="0" dirty="0"/>
              <a:t>Any particular slide can be hid or </a:t>
            </a:r>
            <a:r>
              <a:rPr lang="en-US" baseline="0" dirty="0" err="1"/>
              <a:t>unhid</a:t>
            </a:r>
            <a:r>
              <a:rPr lang="en-US" baseline="0" dirty="0"/>
              <a:t> as needed.  Example:  If new members, then unhide.  Otherwise, keep hidden.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0CCE2B-EA92-4856-AC30-E4B0BD4E59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4081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4E6D1-6629-1F4C-8D36-BCF1BA990D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C62FA9-C037-EC44-BCAC-D6DEA80BA3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51B63-AAD5-444B-9B0B-AB253A34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69FB-A81D-3C46-9B7B-69B3127D2743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7C449-E9CC-8243-BADC-FBA50D490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61B9E-E6E4-1A4B-B454-BB774F1F5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AB55-89F8-1B43-B6B2-299A6D83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5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8C5A1-0EEE-A04D-9DFE-43E3B6D09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B52587-7A16-8047-A3E3-2513DA8991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5CF0F-BCD1-4F43-A3B9-7F764E875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69FB-A81D-3C46-9B7B-69B3127D2743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FDCE5-36F2-2348-9171-FD3A3D369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C21B5-B29D-9844-8A4E-FA4CFD0F9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AB55-89F8-1B43-B6B2-299A6D83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2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49AF5D-D315-2949-9510-B52939710B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ECF4C2-A8D7-2943-873C-2B783B01C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5E1A5-8F32-3545-B1AD-376919AEF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69FB-A81D-3C46-9B7B-69B3127D2743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3FB17-06D0-0F43-BB9A-3211DFCFD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66B38-F28F-384A-9092-AE3A2A5DF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AB55-89F8-1B43-B6B2-299A6D83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30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9586-923A-4C01-9235-15918A71C8A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7C23-95DC-40C6-BBF2-0BA9E54C7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34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9586-923A-4C01-9235-15918A71C8A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7C23-95DC-40C6-BBF2-0BA9E54C7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61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9586-923A-4C01-9235-15918A71C8A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7C23-95DC-40C6-BBF2-0BA9E54C7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53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9586-923A-4C01-9235-15918A71C8A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7C23-95DC-40C6-BBF2-0BA9E54C7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14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9586-923A-4C01-9235-15918A71C8A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7C23-95DC-40C6-BBF2-0BA9E54C7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49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9586-923A-4C01-9235-15918A71C8A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7C23-95DC-40C6-BBF2-0BA9E54C7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08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9586-923A-4C01-9235-15918A71C8A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7C23-95DC-40C6-BBF2-0BA9E54C7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809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9586-923A-4C01-9235-15918A71C8A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7C23-95DC-40C6-BBF2-0BA9E54C7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5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52D55-D002-0546-AE25-59A307640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56763-095A-3E44-B5CF-A59BC8747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E776D-FD96-7E4E-9437-C007B6D67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69FB-A81D-3C46-9B7B-69B3127D2743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BF856-7475-7640-9689-2B76CF1F9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7DA32-7A23-6146-A493-C06B2D676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AB55-89F8-1B43-B6B2-299A6D83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79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9586-923A-4C01-9235-15918A71C8A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7C23-95DC-40C6-BBF2-0BA9E54C7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232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9586-923A-4C01-9235-15918A71C8A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7C23-95DC-40C6-BBF2-0BA9E54C7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830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9586-923A-4C01-9235-15918A71C8A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07C23-95DC-40C6-BBF2-0BA9E54C7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3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0DB51-BE55-4B4E-9F6B-511560A6F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87E4BE-8893-F14E-A612-50965A7F0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97510-4AEC-2841-B152-A55FE9030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69FB-A81D-3C46-9B7B-69B3127D2743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11240-B7B4-0943-B3F8-B3E690687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FC757-A02E-FE47-A555-3CE9633F1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AB55-89F8-1B43-B6B2-299A6D83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5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650D0-473F-9344-9CA3-559D6FC6E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12CCB-B698-6F4C-A97F-BC2A67C6D4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9FA903-D8A7-0A41-8204-BCF4F1250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1D98D7-DC2B-9845-A606-1CB785E9C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69FB-A81D-3C46-9B7B-69B3127D2743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5FA05-6D84-4B49-B363-DA00516F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EF62A4-8A08-054D-AF22-6548D1EF1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AB55-89F8-1B43-B6B2-299A6D83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FC3AE-F619-EE49-A978-580FD582A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47DB0-55E7-6843-B3FE-D5E3D7004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CA2D9-92EE-1746-9BEA-9C664814F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6304A4-61A8-0E4B-8C8C-602E360DDB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5A5CBD-970C-054B-A22F-7E51F30D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09A7AE-D172-2D46-95CE-DD25869EC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69FB-A81D-3C46-9B7B-69B3127D2743}" type="datetimeFigureOut">
              <a:rPr lang="en-US" smtClean="0"/>
              <a:t>12/6/20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EE43C3-AD9F-9D43-A937-B3905EB7A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F5E073-DB19-CA40-AC63-A1617E512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AB55-89F8-1B43-B6B2-299A6D83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3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132B9-0C73-E04F-A618-22DA06E89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8FA4C0-B3A7-334D-8175-4B7087502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69FB-A81D-3C46-9B7B-69B3127D2743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D4A8D7-0F46-3F4D-B227-D0ADF7AE1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8A5058-1B2F-BF41-ABA1-C0341CF6A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AB55-89F8-1B43-B6B2-299A6D83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3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79D339-F19B-694F-9ED3-ADEBD2026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69FB-A81D-3C46-9B7B-69B3127D2743}" type="datetimeFigureOut">
              <a:rPr lang="en-US" smtClean="0"/>
              <a:t>12/6/20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2195E7-D690-DA49-869C-A0B8B65A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72A6A-81A3-764C-96B2-766DF1E7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AB55-89F8-1B43-B6B2-299A6D83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5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DB232-B769-A84C-BAFB-D16919AB9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DED5F-7E5C-464C-B95C-78F82898B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DEE00C-BE42-8246-8441-3B9BFC81F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AA2915-01FA-A743-B2D9-17BD3BBEA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69FB-A81D-3C46-9B7B-69B3127D2743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0BEF3E-33BF-B044-A518-10888EEE4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2037-2AC5-C64B-BF41-8265DC94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AB55-89F8-1B43-B6B2-299A6D83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5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8E5D8-B1C6-5842-8035-C8AB89EAA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6A5F7-2EF6-CC47-9AF6-B02E9C37C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CDFDF7-8B86-6349-ADF8-B34193193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BD376-475B-DE48-9624-73FC5DD61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69FB-A81D-3C46-9B7B-69B3127D2743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40FB0-EB75-4248-8069-8D34D4543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E0F45-400A-2241-9D5B-A2D69C25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AB55-89F8-1B43-B6B2-299A6D83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2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4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D63B23-ADC2-D94C-85D4-444A0EB56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D15C7-FB63-1348-8296-BC094A580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DA19E-F6CA-3649-AEAA-87894BF151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F69FB-A81D-3C46-9B7B-69B3127D2743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5CFB8-6F83-9E45-A2DA-7D68D5D741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5ABC8-7592-774D-8512-B0232C77F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5AB55-89F8-1B43-B6B2-299A6D83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8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29586-923A-4C01-9235-15918A71C8A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07C23-95DC-40C6-BBF2-0BA9E54C7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2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0670" y="5760403"/>
            <a:ext cx="5948734" cy="869771"/>
          </a:xfrm>
          <a:solidFill>
            <a:schemeClr val="tx1"/>
          </a:solidFill>
          <a:effectLst>
            <a:softEdge rad="76200"/>
          </a:effectLst>
        </p:spPr>
        <p:txBody>
          <a:bodyPr>
            <a:noAutofit/>
          </a:bodyPr>
          <a:lstStyle/>
          <a:p>
            <a:r>
              <a:rPr lang="en-US" sz="5400" b="1" dirty="0">
                <a:ln w="190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December 6, 2020</a:t>
            </a:r>
          </a:p>
        </p:txBody>
      </p:sp>
      <p:sp>
        <p:nvSpPr>
          <p:cNvPr id="5" name="Rectangle 4"/>
          <p:cNvSpPr/>
          <p:nvPr/>
        </p:nvSpPr>
        <p:spPr>
          <a:xfrm rot="21147777">
            <a:off x="1392386" y="679475"/>
            <a:ext cx="4832039" cy="183896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Brush Script MT" panose="03060802040406070304" pitchFamily="66" charset="0"/>
                <a:ea typeface="+mn-ea"/>
                <a:cs typeface="+mn-cs"/>
              </a:rPr>
              <a:t>Welcome!</a:t>
            </a:r>
            <a:endParaRPr kumimoji="0" lang="en-US" sz="11500" b="1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D0B820-4331-D74A-94B0-8B0D933277AE}"/>
              </a:ext>
            </a:extLst>
          </p:cNvPr>
          <p:cNvSpPr txBox="1"/>
          <p:nvPr/>
        </p:nvSpPr>
        <p:spPr>
          <a:xfrm>
            <a:off x="-926592" y="25115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8399D3-6293-EF43-A124-058852CC4DCC}"/>
              </a:ext>
            </a:extLst>
          </p:cNvPr>
          <p:cNvSpPr txBox="1"/>
          <p:nvPr/>
        </p:nvSpPr>
        <p:spPr>
          <a:xfrm>
            <a:off x="13033248" y="21701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C41816-F443-F045-B7B1-22F084E3AE88}"/>
              </a:ext>
            </a:extLst>
          </p:cNvPr>
          <p:cNvSpPr/>
          <p:nvPr/>
        </p:nvSpPr>
        <p:spPr>
          <a:xfrm rot="21147777">
            <a:off x="2522222" y="1771422"/>
            <a:ext cx="7603872" cy="9925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Brush Script MT" panose="03060802040406070304" pitchFamily="66" charset="0"/>
                <a:ea typeface="+mn-ea"/>
                <a:cs typeface="+mn-cs"/>
              </a:rPr>
              <a:t>Elm Street church of Christ</a:t>
            </a:r>
            <a:endParaRPr kumimoji="0" lang="en-US" sz="6000" b="1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430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25B47-661A-F84D-AE62-0292BE9C1B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98031" y="2047877"/>
            <a:ext cx="5595937" cy="3362331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LOVES" panose="02000500000000000000" pitchFamily="2" charset="0"/>
                <a:cs typeface="Miriam Fixed" panose="020B0509050101010101" pitchFamily="49" charset="-79"/>
              </a:rPr>
              <a:t>Take Heed how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16C5E-B979-4E47-92DD-F23DE6749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704850" y="6173788"/>
            <a:ext cx="4219575" cy="16557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Luke 8:4-18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C2B3721-FA99-7B4D-A635-A3A23C1A3C6C}"/>
              </a:ext>
            </a:extLst>
          </p:cNvPr>
          <p:cNvSpPr txBox="1">
            <a:spLocks/>
          </p:cNvSpPr>
          <p:nvPr/>
        </p:nvSpPr>
        <p:spPr>
          <a:xfrm>
            <a:off x="3298031" y="1577181"/>
            <a:ext cx="5595937" cy="3362331"/>
          </a:xfrm>
          <a:prstGeom prst="rect">
            <a:avLst/>
          </a:prstGeom>
        </p:spPr>
        <p:txBody>
          <a:bodyPr spcFirstLastPara="1" vert="horz" lIns="91440" tIns="45720" rIns="91440" bIns="45720" numCol="1" rtlCol="0" anchor="b">
            <a:prstTxWarp prst="textArchDown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  <a:latin typeface="LOVES" panose="02000500000000000000" pitchFamily="2" charset="0"/>
                <a:cs typeface="Miriam Fixed" panose="020B0509050101010101" pitchFamily="49" charset="-79"/>
              </a:rPr>
              <a:t>You Hear</a:t>
            </a:r>
          </a:p>
        </p:txBody>
      </p:sp>
      <p:pic>
        <p:nvPicPr>
          <p:cNvPr id="8" name="Graphic 7" descr="Ear outline">
            <a:extLst>
              <a:ext uri="{FF2B5EF4-FFF2-40B4-BE49-F238E27FC236}">
                <a16:creationId xmlns:a16="http://schemas.microsoft.com/office/drawing/2014/main" id="{205BB0E3-EE55-2A4B-9CD4-DC165FCC14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5834" y="2129634"/>
            <a:ext cx="2600329" cy="260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1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2CB27-90B3-5C46-B633-5647FFA3D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06" y="365125"/>
            <a:ext cx="11710988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LOVES" panose="02000500000000000000" pitchFamily="2" charset="0"/>
              </a:rPr>
              <a:t>The Text – Luke 8:4-18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23241-ADB3-DE48-96E7-6BC031185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506" y="1825625"/>
            <a:ext cx="11710988" cy="46672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Jesus Explains His Use of Parables </a:t>
            </a:r>
            <a:r>
              <a:rPr lang="en-US" sz="3600" i="1" dirty="0">
                <a:solidFill>
                  <a:schemeClr val="bg1"/>
                </a:solidFill>
              </a:rPr>
              <a:t>(vv. 9-10)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The Parable in Context Serves as an Illustration                       </a:t>
            </a:r>
            <a:r>
              <a:rPr lang="en-US" sz="3600" i="1" dirty="0">
                <a:solidFill>
                  <a:schemeClr val="bg1"/>
                </a:solidFill>
              </a:rPr>
              <a:t>(vv. 4-8, 11-15)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Jesus Explains the Intention to Reveal, not Conceal                </a:t>
            </a:r>
            <a:r>
              <a:rPr lang="en-US" sz="3600" i="1" dirty="0">
                <a:solidFill>
                  <a:schemeClr val="bg1"/>
                </a:solidFill>
              </a:rPr>
              <a:t>(vv. 16-17)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Jesus Explains the Individual Responsibility to Understand </a:t>
            </a:r>
            <a:r>
              <a:rPr lang="en-US" sz="3600" i="1" dirty="0">
                <a:solidFill>
                  <a:schemeClr val="bg1"/>
                </a:solidFill>
              </a:rPr>
              <a:t>(v. 18)</a:t>
            </a:r>
          </a:p>
        </p:txBody>
      </p:sp>
    </p:spTree>
    <p:extLst>
      <p:ext uri="{BB962C8B-B14F-4D97-AF65-F5344CB8AC3E}">
        <p14:creationId xmlns:p14="http://schemas.microsoft.com/office/powerpoint/2010/main" val="410507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2CB27-90B3-5C46-B633-5647FFA3D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06" y="365125"/>
            <a:ext cx="11710988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LOVES" panose="02000500000000000000" pitchFamily="2" charset="0"/>
              </a:rPr>
              <a:t>Take Heed How You Hear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23241-ADB3-DE48-96E7-6BC031185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506" y="1825625"/>
            <a:ext cx="11710988" cy="46672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Do I have an urgency about knowing the truth, and submitting to it? </a:t>
            </a:r>
            <a:r>
              <a:rPr lang="en-US" sz="3600" i="1" dirty="0">
                <a:solidFill>
                  <a:schemeClr val="bg1"/>
                </a:solidFill>
              </a:rPr>
              <a:t>(Acts 24:24-27)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Do I intend to put forth the necessary effort to ascertain the truth, or am I only desiring truth if it comes easy?                     </a:t>
            </a:r>
            <a:r>
              <a:rPr lang="en-US" sz="3600" i="1" dirty="0">
                <a:solidFill>
                  <a:schemeClr val="bg1"/>
                </a:solidFill>
              </a:rPr>
              <a:t>(2 Timothy 2:15)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Do I possess the predisposition to accept the truth regardless of its content? </a:t>
            </a:r>
            <a:r>
              <a:rPr lang="en-US" sz="3600" i="1" dirty="0">
                <a:solidFill>
                  <a:schemeClr val="bg1"/>
                </a:solidFill>
              </a:rPr>
              <a:t>(Acts 17:11)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Do I intend to obey the truth? </a:t>
            </a:r>
            <a:r>
              <a:rPr lang="en-US" sz="3600" i="1" dirty="0">
                <a:solidFill>
                  <a:schemeClr val="bg1"/>
                </a:solidFill>
              </a:rPr>
              <a:t>(Luke 6:46; John 7:17)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</a:p>
          <a:p>
            <a:pPr>
              <a:buFont typeface="Wingdings" pitchFamily="2" charset="2"/>
              <a:buChar char="v"/>
            </a:pP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15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2CB27-90B3-5C46-B633-5647FFA3D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06" y="365125"/>
            <a:ext cx="11710988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LOVES" panose="02000500000000000000" pitchFamily="2" charset="0"/>
              </a:rPr>
              <a:t>Take Heed How You Hear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23241-ADB3-DE48-96E7-6BC031185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506" y="1825625"/>
            <a:ext cx="11710988" cy="466725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Do I truly wish to follow God, or do I have ulterior motives in my heart? </a:t>
            </a:r>
            <a:r>
              <a:rPr lang="en-US" sz="3600" i="1" dirty="0">
                <a:solidFill>
                  <a:schemeClr val="bg1"/>
                </a:solidFill>
              </a:rPr>
              <a:t>(Ezekiel 14:1-5)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Do I want the truth, or am I seeking validation for settled beliefs? </a:t>
            </a:r>
            <a:r>
              <a:rPr lang="en-US" sz="3600" i="1" dirty="0">
                <a:solidFill>
                  <a:schemeClr val="bg1"/>
                </a:solidFill>
              </a:rPr>
              <a:t>(Luke 10:25-29)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Do I have any reservations before hearing the truth which I have predetermined will take precedence?                    </a:t>
            </a:r>
            <a:r>
              <a:rPr lang="en-US" sz="3600" i="1" dirty="0">
                <a:solidFill>
                  <a:schemeClr val="bg1"/>
                </a:solidFill>
              </a:rPr>
              <a:t>(Matthew 19:20-22)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Do I intend to follow truth wherever it may take me, even through trial and tribulation? </a:t>
            </a:r>
            <a:r>
              <a:rPr lang="en-US" sz="3600" i="1" dirty="0">
                <a:solidFill>
                  <a:schemeClr val="bg1"/>
                </a:solidFill>
              </a:rPr>
              <a:t>(Mark 8:34-38)</a:t>
            </a:r>
          </a:p>
        </p:txBody>
      </p:sp>
    </p:spTree>
    <p:extLst>
      <p:ext uri="{BB962C8B-B14F-4D97-AF65-F5344CB8AC3E}">
        <p14:creationId xmlns:p14="http://schemas.microsoft.com/office/powerpoint/2010/main" val="385876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25B47-661A-F84D-AE62-0292BE9C1B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98031" y="2047877"/>
            <a:ext cx="5595937" cy="3362331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LOVES" panose="02000500000000000000" pitchFamily="2" charset="0"/>
                <a:cs typeface="Miriam Fixed" panose="020B0509050101010101" pitchFamily="49" charset="-79"/>
              </a:rPr>
              <a:t>Take Heed how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16C5E-B979-4E47-92DD-F23DE6749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704850" y="6173788"/>
            <a:ext cx="4219575" cy="16557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Luke 8:4-18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C2B3721-FA99-7B4D-A635-A3A23C1A3C6C}"/>
              </a:ext>
            </a:extLst>
          </p:cNvPr>
          <p:cNvSpPr txBox="1">
            <a:spLocks/>
          </p:cNvSpPr>
          <p:nvPr/>
        </p:nvSpPr>
        <p:spPr>
          <a:xfrm>
            <a:off x="3298031" y="1577181"/>
            <a:ext cx="5595937" cy="3362331"/>
          </a:xfrm>
          <a:prstGeom prst="rect">
            <a:avLst/>
          </a:prstGeom>
        </p:spPr>
        <p:txBody>
          <a:bodyPr spcFirstLastPara="1" vert="horz" lIns="91440" tIns="45720" rIns="91440" bIns="45720" numCol="1" rtlCol="0" anchor="b">
            <a:prstTxWarp prst="textArchDown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chemeClr val="bg1"/>
                </a:solidFill>
                <a:latin typeface="LOVES" panose="02000500000000000000" pitchFamily="2" charset="0"/>
                <a:cs typeface="Miriam Fixed" panose="020B0509050101010101" pitchFamily="49" charset="-79"/>
              </a:rPr>
              <a:t>You Hear</a:t>
            </a:r>
          </a:p>
        </p:txBody>
      </p:sp>
      <p:pic>
        <p:nvPicPr>
          <p:cNvPr id="8" name="Graphic 7" descr="Ear outline">
            <a:extLst>
              <a:ext uri="{FF2B5EF4-FFF2-40B4-BE49-F238E27FC236}">
                <a16:creationId xmlns:a16="http://schemas.microsoft.com/office/drawing/2014/main" id="{205BB0E3-EE55-2A4B-9CD4-DC165FCC14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5834" y="2129634"/>
            <a:ext cx="2600329" cy="260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42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290</Words>
  <Application>Microsoft Macintosh PowerPoint</Application>
  <PresentationFormat>Widescreen</PresentationFormat>
  <Paragraphs>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Brush Script MT</vt:lpstr>
      <vt:lpstr>Arial</vt:lpstr>
      <vt:lpstr>Calibri</vt:lpstr>
      <vt:lpstr>Calibri Light</vt:lpstr>
      <vt:lpstr>LOVES</vt:lpstr>
      <vt:lpstr>Wingdings</vt:lpstr>
      <vt:lpstr>Office Theme</vt:lpstr>
      <vt:lpstr>1_Office Theme</vt:lpstr>
      <vt:lpstr>PowerPoint Presentation</vt:lpstr>
      <vt:lpstr>Take Heed how</vt:lpstr>
      <vt:lpstr>The Text – Luke 8:4-18</vt:lpstr>
      <vt:lpstr>Take Heed How You Hear</vt:lpstr>
      <vt:lpstr>Take Heed How You Hear</vt:lpstr>
      <vt:lpstr>Take Heed how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Heed how</dc:title>
  <dc:creator>Jeremiah Cox</dc:creator>
  <cp:lastModifiedBy>Jeremiah Cox</cp:lastModifiedBy>
  <cp:revision>9</cp:revision>
  <dcterms:created xsi:type="dcterms:W3CDTF">2020-12-04T20:26:48Z</dcterms:created>
  <dcterms:modified xsi:type="dcterms:W3CDTF">2020-12-07T00:49:23Z</dcterms:modified>
</cp:coreProperties>
</file>