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E5C26-65B4-D64C-A96A-5AF5B892F342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D72E3-7043-6D41-9A0D-198F2556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8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D72E3-7043-6D41-9A0D-198F2556D2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0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D72E3-7043-6D41-9A0D-198F2556D2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3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78A1-6711-BC42-9630-75FBF5513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85F4B-A69E-2A40-A8AA-B017CB754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C53D6-4A59-5849-8578-275D5EBB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853B4-0D2C-8B4B-B0E6-82BB8404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B91D8-518A-3045-8540-646A867C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5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EFAA9-65BC-064D-A793-A5A0807D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1696-553B-2A4E-B965-4F1481594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82F5D-F67C-4F47-ACC5-37849318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DEB8F-6A1E-CA41-9817-06E82845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354CB-B464-324C-BAA2-C6970B6C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6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0432A-1BBD-AC4F-A89A-6E9956F5C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C9DC1-6AA8-A347-96C7-351EC9476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7678-3233-C74F-841D-893BBA4A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5295F-B1A6-FA4B-8440-7C137AEE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DE0E-779F-1F40-BA1F-887F8211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657E-C877-E545-B1C8-DD48798FF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B337B-8783-B042-A1BA-DFA393DD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93F71-D5ED-2D46-88EB-F778FD0A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DA991-6897-0146-8E52-9A0010BE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ED6F9-8B41-DB4D-8EB5-88C203FB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49F6-69EC-A742-A8A6-A5146F5B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405CE-A201-CE4F-85CB-EBFBBD105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5BA8D-20D9-CB4B-98CE-F5DB5B3D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3E1CA-1195-E246-8CD7-0F9386BB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28927-6B9D-6541-AC3C-25C98B18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1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1CD5-BF2D-314E-AD24-420798C1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8B6CA-2588-B34A-8A12-5121D62FD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72566-8CE4-514F-B676-6754CD80D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448CD-0243-C348-A4E9-0581497D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382B2-619E-E141-9FFE-4260862E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5D056-7A76-254E-9F7B-1394E601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FFCF-1565-7D4F-B6D1-9C14E4C9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5108D-015C-B947-9D31-699887A11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BF8A7-061B-D342-B576-30B6E5B0A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5930B-B9B8-D44A-8089-2EDB45DCD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FD42D-FF32-9442-A3E5-FC2C2F492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C44C6-90AB-CE43-A40C-673187D3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DA9391-3729-2547-92E4-68B7799E2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76D9F-B7F4-8944-A26E-4D3FE1A5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2D7B-FAD2-B24F-8AF3-31D1F270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4BE7AD-7CA9-F849-828D-847DE3FC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49651-A78B-3543-BABB-847F2FE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70E3C-9AC7-A14A-BC0B-30EA0BC9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6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A5F61-6552-9F4C-8385-7F284B3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8EC8F4-B619-0A43-96C3-6E86D2C7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1B9B5-7852-DC4A-AE21-67FFEF29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9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1FAE-5E26-2E40-B56C-17F533E5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4995F-209E-924A-9A2B-F52FF698B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A40F5-2263-394F-8811-149420F0A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E054C-DDC6-054C-A55D-F2CDB6BB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24CCC-8463-7348-B029-2D92038E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99233-EFC8-D948-8CEF-22D43BED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9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83FF-DCAA-6746-A382-4DAA40AA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8C57E-5E09-6E45-8CC6-7ECE7B7A7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9590D-B2A2-4E4D-B90D-9A7EDC56A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3DB8-92F1-324A-BDBD-0236D39C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CF730-FA79-2745-BD2F-912E6435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9D447-E41C-8A49-A495-6B6D1FDF7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15C1D-5E64-304F-A7BD-F7E2904F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3E870-AB75-9F48-9079-5D87652B3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628E3-5F4D-C347-9C6D-D67B78FEC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0C43-A9C2-1D45-8FB1-11F81E38EF90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CC4F5-CBA0-FD47-944A-73A4936E7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B40B4-953D-5B44-9FA9-F13BD9773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AC59-B4F4-8A45-8C87-118735C7F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1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DB2A7-5900-6742-9247-A8DABE05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A8AC9-605E-8444-9DE1-1257C508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- up of a tree&#10;&#10;Description automatically generated with medium confidence">
            <a:extLst>
              <a:ext uri="{FF2B5EF4-FFF2-40B4-BE49-F238E27FC236}">
                <a16:creationId xmlns:a16="http://schemas.microsoft.com/office/drawing/2014/main" id="{B969AC94-C6C8-A040-8AB5-E3BA871C5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237" y="0"/>
            <a:ext cx="4588763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A796A8-E258-E24E-9542-447D54436879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7000">
                <a:schemeClr val="tx1">
                  <a:alpha val="48000"/>
                </a:schemeClr>
              </a:gs>
              <a:gs pos="38000">
                <a:schemeClr val="tx1"/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AD6C6-50CD-4044-8739-67B25BF33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955" y="1026319"/>
            <a:ext cx="7680770" cy="3149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  <a:latin typeface="MODERNSPACE" panose="02000503000000000000" pitchFamily="2" charset="0"/>
              </a:rPr>
              <a:t>Preventing</a:t>
            </a:r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MODERNSPACE" panose="02000503000000000000" pitchFamily="2" charset="0"/>
              </a:rPr>
              <a:t>Roots</a:t>
            </a:r>
            <a:r>
              <a:rPr lang="en-US" sz="2200" b="1" dirty="0">
                <a:solidFill>
                  <a:schemeClr val="bg1"/>
                </a:solidFill>
                <a:latin typeface="MODERNSPACE" panose="02000503000000000000" pitchFamily="2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MODERNSPACE" panose="02000503000000000000" pitchFamily="2" charset="0"/>
              </a:rPr>
              <a:t>of</a:t>
            </a:r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MODERNSPACE" panose="02000503000000000000" pitchFamily="2" charset="0"/>
              </a:rPr>
              <a:t>Bitterness</a:t>
            </a:r>
            <a:endParaRPr lang="en-US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7C408-792F-8D4E-BBCC-95CCF682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954" y="4304511"/>
            <a:ext cx="5434013" cy="1655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MODERNSPACE" panose="02000503000000000000" pitchFamily="2" charset="0"/>
              </a:rPr>
              <a:t>Hebrews 12:12-17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FE2BE4-5A96-6F4F-8988-1554925F0A06}"/>
              </a:ext>
            </a:extLst>
          </p:cNvPr>
          <p:cNvCxnSpPr>
            <a:cxnSpLocks/>
          </p:cNvCxnSpPr>
          <p:nvPr/>
        </p:nvCxnSpPr>
        <p:spPr>
          <a:xfrm>
            <a:off x="534542" y="4175919"/>
            <a:ext cx="3711798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4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1843-1BA2-8041-8FE8-C71B5099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" y="207963"/>
            <a:ext cx="11758613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What we Pursue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7ED4-6369-4D47-8C1D-B766A774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" y="1743075"/>
            <a:ext cx="11758613" cy="4906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Peace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Peace among brethren is God’s will, and brings Him glory – </a:t>
            </a:r>
            <a:r>
              <a:rPr lang="en-US" sz="3200" i="1" dirty="0">
                <a:solidFill>
                  <a:schemeClr val="bg1"/>
                </a:solidFill>
              </a:rPr>
              <a:t>Ephesians 2:14; 3:21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Peace is the bond which promotes unity – </a:t>
            </a:r>
            <a:r>
              <a:rPr lang="en-US" sz="3200" i="1" dirty="0">
                <a:solidFill>
                  <a:schemeClr val="bg1"/>
                </a:solidFill>
              </a:rPr>
              <a:t>Ephesians 4:1-3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External adversity can lead to internal conflict – </a:t>
            </a:r>
            <a:r>
              <a:rPr lang="en-US" sz="3200" i="1" dirty="0">
                <a:solidFill>
                  <a:schemeClr val="bg1"/>
                </a:solidFill>
              </a:rPr>
              <a:t>James 5:9; Galatians 5:15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75DCD9-37D6-3C46-B584-7123DBE49BB0}"/>
              </a:ext>
            </a:extLst>
          </p:cNvPr>
          <p:cNvCxnSpPr>
            <a:cxnSpLocks/>
          </p:cNvCxnSpPr>
          <p:nvPr/>
        </p:nvCxnSpPr>
        <p:spPr>
          <a:xfrm>
            <a:off x="216693" y="1533526"/>
            <a:ext cx="61698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93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1843-1BA2-8041-8FE8-C71B5099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" y="207963"/>
            <a:ext cx="11758613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What we Pursue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7ED4-6369-4D47-8C1D-B766A774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" y="1743075"/>
            <a:ext cx="11758613" cy="4906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Peace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Holiness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Peace is not at the expense of holiness but should promote it.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Peace is not to be sought to the neglect of holiness – </a:t>
            </a:r>
            <a:r>
              <a:rPr lang="en-US" sz="3200" i="1" dirty="0">
                <a:solidFill>
                  <a:schemeClr val="bg1"/>
                </a:solidFill>
              </a:rPr>
              <a:t>Romans 12:18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We are to be holy – </a:t>
            </a:r>
            <a:r>
              <a:rPr lang="en-US" sz="3200" i="1" dirty="0">
                <a:solidFill>
                  <a:schemeClr val="bg1"/>
                </a:solidFill>
              </a:rPr>
              <a:t>1 Peter 1:15-16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75DCD9-37D6-3C46-B584-7123DBE49BB0}"/>
              </a:ext>
            </a:extLst>
          </p:cNvPr>
          <p:cNvCxnSpPr>
            <a:cxnSpLocks/>
          </p:cNvCxnSpPr>
          <p:nvPr/>
        </p:nvCxnSpPr>
        <p:spPr>
          <a:xfrm>
            <a:off x="216693" y="1533526"/>
            <a:ext cx="61698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9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1843-1BA2-8041-8FE8-C71B5099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" y="207963"/>
            <a:ext cx="11758613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What we seek to prevent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7ED4-6369-4D47-8C1D-B766A774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" y="1743075"/>
            <a:ext cx="11758613" cy="4906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Anyone Falling Short of the Grace of God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Like the Israelites – </a:t>
            </a:r>
            <a:r>
              <a:rPr lang="en-US" sz="3200" i="1" dirty="0">
                <a:solidFill>
                  <a:schemeClr val="bg1"/>
                </a:solidFill>
              </a:rPr>
              <a:t>Hebrews 3:16-4:2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Those who have received God’s grace, and have hope, can fall short of salvation in the end – </a:t>
            </a:r>
            <a:r>
              <a:rPr lang="en-US" sz="3200" i="1" dirty="0">
                <a:solidFill>
                  <a:schemeClr val="bg1"/>
                </a:solidFill>
              </a:rPr>
              <a:t>Hebrews 3:12-14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Context – if they didn’t respond properly to the persecution, they could receive the adverse effect of God’s intentions –                </a:t>
            </a:r>
            <a:r>
              <a:rPr lang="en-US" sz="3200" i="1" dirty="0">
                <a:solidFill>
                  <a:schemeClr val="bg1"/>
                </a:solidFill>
              </a:rPr>
              <a:t>Hebrews 12:11-13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description of those who fall from God’s grace – </a:t>
            </a:r>
            <a:r>
              <a:rPr lang="en-US" sz="3200" i="1" dirty="0">
                <a:solidFill>
                  <a:schemeClr val="bg1"/>
                </a:solidFill>
              </a:rPr>
              <a:t>2 Peter 2:20-22</a:t>
            </a:r>
            <a:r>
              <a:rPr lang="en-US" sz="3200" dirty="0">
                <a:solidFill>
                  <a:schemeClr val="bg1"/>
                </a:solidFill>
              </a:rPr>
              <a:t> – what we’re trying to prevent.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75DCD9-37D6-3C46-B584-7123DBE49BB0}"/>
              </a:ext>
            </a:extLst>
          </p:cNvPr>
          <p:cNvCxnSpPr>
            <a:cxnSpLocks/>
          </p:cNvCxnSpPr>
          <p:nvPr/>
        </p:nvCxnSpPr>
        <p:spPr>
          <a:xfrm>
            <a:off x="216693" y="1533526"/>
            <a:ext cx="61698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4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1843-1BA2-8041-8FE8-C71B5099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" y="207963"/>
            <a:ext cx="11758613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What we seek to prevent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7ED4-6369-4D47-8C1D-B766A774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" y="1743075"/>
            <a:ext cx="11758613" cy="4906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Anyone Falling Short of the Grace of God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Any Root of Bitterness Springing  Up Causing Trouble and Defiling Many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Alluding to Old Testament passage – </a:t>
            </a:r>
            <a:r>
              <a:rPr lang="en-US" sz="3200" i="1" dirty="0">
                <a:solidFill>
                  <a:schemeClr val="bg1"/>
                </a:solidFill>
              </a:rPr>
              <a:t>Deuteronomy 29:14-19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Concerning sin – </a:t>
            </a:r>
            <a:r>
              <a:rPr lang="en-US" sz="3200" i="1" dirty="0">
                <a:solidFill>
                  <a:schemeClr val="bg1"/>
                </a:solidFill>
              </a:rPr>
              <a:t>Acts 8:22-23 </a:t>
            </a:r>
            <a:r>
              <a:rPr lang="en-US" sz="3200" dirty="0">
                <a:solidFill>
                  <a:schemeClr val="bg1"/>
                </a:solidFill>
              </a:rPr>
              <a:t>– Simon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“springing up causes trouble, and by this many become defiled”</a:t>
            </a:r>
            <a:r>
              <a:rPr lang="en-US" sz="3200" dirty="0">
                <a:solidFill>
                  <a:schemeClr val="bg1"/>
                </a:solidFill>
              </a:rPr>
              <a:t> – </a:t>
            </a:r>
            <a:r>
              <a:rPr lang="en-US" sz="3200" i="1" dirty="0">
                <a:solidFill>
                  <a:schemeClr val="bg1"/>
                </a:solidFill>
              </a:rPr>
              <a:t>Galatians 2:13; 2 Peter 3:17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75DCD9-37D6-3C46-B584-7123DBE49BB0}"/>
              </a:ext>
            </a:extLst>
          </p:cNvPr>
          <p:cNvCxnSpPr>
            <a:cxnSpLocks/>
          </p:cNvCxnSpPr>
          <p:nvPr/>
        </p:nvCxnSpPr>
        <p:spPr>
          <a:xfrm>
            <a:off x="216693" y="1533526"/>
            <a:ext cx="61698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1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1843-1BA2-8041-8FE8-C71B5099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" y="207963"/>
            <a:ext cx="11758613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What we seek to prevent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7ED4-6369-4D47-8C1D-B766A774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" y="1743075"/>
            <a:ext cx="11758613" cy="4906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Anyone Falling Short of the Grace of God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Any Root of Bitterness Springing  Up Causing Trouble and Defiling Many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Anyone Following After Esau by Being Profane and Unfaithful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Esau sold his birthright to Jacob for very little – </a:t>
            </a:r>
            <a:r>
              <a:rPr lang="en-US" sz="3200" i="1" dirty="0">
                <a:solidFill>
                  <a:schemeClr val="bg1"/>
                </a:solidFill>
              </a:rPr>
              <a:t>Genesis 25:29-34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He regretted it afterward – </a:t>
            </a:r>
            <a:r>
              <a:rPr lang="en-US" sz="3200" i="1" dirty="0">
                <a:solidFill>
                  <a:schemeClr val="bg1"/>
                </a:solidFill>
              </a:rPr>
              <a:t>(v. 17)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Trade eternity for the temporal – </a:t>
            </a:r>
            <a:r>
              <a:rPr lang="en-US" sz="3200" i="1" dirty="0">
                <a:solidFill>
                  <a:schemeClr val="bg1"/>
                </a:solidFill>
              </a:rPr>
              <a:t>1 Peter 1:3-4; 1 John 2:15-17 </a:t>
            </a:r>
            <a:r>
              <a:rPr lang="en-US" sz="3200" dirty="0">
                <a:solidFill>
                  <a:schemeClr val="bg1"/>
                </a:solidFill>
              </a:rPr>
              <a:t>– eternal regret – </a:t>
            </a:r>
            <a:r>
              <a:rPr lang="en-US" sz="3200" i="1" dirty="0">
                <a:solidFill>
                  <a:schemeClr val="bg1"/>
                </a:solidFill>
              </a:rPr>
              <a:t>Luke 16:24-25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75DCD9-37D6-3C46-B584-7123DBE49BB0}"/>
              </a:ext>
            </a:extLst>
          </p:cNvPr>
          <p:cNvCxnSpPr>
            <a:cxnSpLocks/>
          </p:cNvCxnSpPr>
          <p:nvPr/>
        </p:nvCxnSpPr>
        <p:spPr>
          <a:xfrm>
            <a:off x="216693" y="1533526"/>
            <a:ext cx="61698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6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1843-1BA2-8041-8FE8-C71B5099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" y="207963"/>
            <a:ext cx="11758613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Preventing Roots of Bitterness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7ED4-6369-4D47-8C1D-B766A774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93" y="1743075"/>
            <a:ext cx="11758613" cy="49069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Know that One Can Affect the Many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Know the Lord Requires Accountability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Know the Component of Love in Matters of Discipline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75DCD9-37D6-3C46-B584-7123DBE49BB0}"/>
              </a:ext>
            </a:extLst>
          </p:cNvPr>
          <p:cNvCxnSpPr>
            <a:cxnSpLocks/>
          </p:cNvCxnSpPr>
          <p:nvPr/>
        </p:nvCxnSpPr>
        <p:spPr>
          <a:xfrm>
            <a:off x="216693" y="1533526"/>
            <a:ext cx="61698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97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- up of a tree&#10;&#10;Description automatically generated with medium confidence">
            <a:extLst>
              <a:ext uri="{FF2B5EF4-FFF2-40B4-BE49-F238E27FC236}">
                <a16:creationId xmlns:a16="http://schemas.microsoft.com/office/drawing/2014/main" id="{B969AC94-C6C8-A040-8AB5-E3BA871C5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237" y="0"/>
            <a:ext cx="4588763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A796A8-E258-E24E-9542-447D54436879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7000">
                <a:schemeClr val="tx1">
                  <a:alpha val="48000"/>
                </a:schemeClr>
              </a:gs>
              <a:gs pos="38000">
                <a:schemeClr val="tx1"/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AD6C6-50CD-4044-8739-67B25BF33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955" y="1026319"/>
            <a:ext cx="7680770" cy="3149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  <a:latin typeface="MODERNSPACE" panose="02000503000000000000" pitchFamily="2" charset="0"/>
              </a:rPr>
              <a:t>Preventing</a:t>
            </a:r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MODERNSPACE" panose="02000503000000000000" pitchFamily="2" charset="0"/>
              </a:rPr>
              <a:t>Roots</a:t>
            </a:r>
            <a:r>
              <a:rPr lang="en-US" sz="2200" b="1" dirty="0">
                <a:solidFill>
                  <a:schemeClr val="bg1"/>
                </a:solidFill>
                <a:latin typeface="MODERNSPACE" panose="02000503000000000000" pitchFamily="2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MODERNSPACE" panose="02000503000000000000" pitchFamily="2" charset="0"/>
              </a:rPr>
              <a:t>of</a:t>
            </a:r>
            <a:r>
              <a:rPr lang="en-US" b="1" dirty="0">
                <a:solidFill>
                  <a:schemeClr val="bg1"/>
                </a:solidFill>
                <a:latin typeface="MODERNSPACE" panose="02000503000000000000" pitchFamily="2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MODERNSPACE" panose="02000503000000000000" pitchFamily="2" charset="0"/>
              </a:rPr>
              <a:t>Bitterness</a:t>
            </a:r>
            <a:endParaRPr lang="en-US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7C408-792F-8D4E-BBCC-95CCF682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954" y="4304511"/>
            <a:ext cx="5434013" cy="1655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MODERNSPACE" panose="02000503000000000000" pitchFamily="2" charset="0"/>
              </a:rPr>
              <a:t>Hebrews 12:12-17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FE2BE4-5A96-6F4F-8988-1554925F0A06}"/>
              </a:ext>
            </a:extLst>
          </p:cNvPr>
          <p:cNvCxnSpPr>
            <a:cxnSpLocks/>
          </p:cNvCxnSpPr>
          <p:nvPr/>
        </p:nvCxnSpPr>
        <p:spPr>
          <a:xfrm>
            <a:off x="534542" y="4175919"/>
            <a:ext cx="3711798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83000">
                  <a:schemeClr val="bg1"/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20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340</Words>
  <Application>Microsoft Macintosh PowerPoint</Application>
  <PresentationFormat>Widescreen</PresentationFormat>
  <Paragraphs>41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MODERNSPACE</vt:lpstr>
      <vt:lpstr>Wingdings</vt:lpstr>
      <vt:lpstr>Office Theme</vt:lpstr>
      <vt:lpstr>PowerPoint Presentation</vt:lpstr>
      <vt:lpstr>Preventing Roots of Bitterness</vt:lpstr>
      <vt:lpstr>What we Pursue</vt:lpstr>
      <vt:lpstr>What we Pursue</vt:lpstr>
      <vt:lpstr>What we seek to prevent</vt:lpstr>
      <vt:lpstr>What we seek to prevent</vt:lpstr>
      <vt:lpstr>What we seek to prevent</vt:lpstr>
      <vt:lpstr>Preventing Roots of Bitterness</vt:lpstr>
      <vt:lpstr>Preventing Roots of Bitterness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Roots of Bitterness</dc:title>
  <dc:creator>Jeremiah Cox</dc:creator>
  <cp:lastModifiedBy>Jeremiah Cox</cp:lastModifiedBy>
  <cp:revision>7</cp:revision>
  <dcterms:created xsi:type="dcterms:W3CDTF">2021-01-19T21:45:49Z</dcterms:created>
  <dcterms:modified xsi:type="dcterms:W3CDTF">2021-01-22T19:04:54Z</dcterms:modified>
</cp:coreProperties>
</file>