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46"/>
  </p:normalViewPr>
  <p:slideViewPr>
    <p:cSldViewPr snapToGrid="0" snapToObjects="1">
      <p:cViewPr varScale="1">
        <p:scale>
          <a:sx n="112" d="100"/>
          <a:sy n="112" d="100"/>
        </p:scale>
        <p:origin x="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6A8A3-EBA4-084F-989D-1A54961FB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D3696F-5895-6E45-8561-2875753D1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BE07B-3B87-2A44-A05B-43E896398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1/7/21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9C7FE-1410-7742-8C7B-6302ABE08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98FBF-FB51-524D-B0BB-0EF3FB4A1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6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31ABBB-B79D-494E-A6A8-5BCEB4CFB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5C80DB-0289-9D49-9F60-EF162B27C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9A98BA-CAA1-2941-8B27-6611080A0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1/7/21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65C5E-DF82-3949-A625-2C3693CD7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8D370-1250-6544-BF17-1E65FFA28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3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0EFFD9-A2C7-8B45-9F53-52D9C45BCA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4130A9-D9D3-0646-B3E7-78888B36FA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09A8B-F512-314F-A405-CB05CE490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1/7/21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CC59F-5A5B-9A46-AD44-736389F7C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0993D2-9821-4647-B063-524FBF57E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7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CFA8D-8059-E440-BC58-9A9FFE72D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07B1B-7A1C-244F-8BA1-47525BAB7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8D091B-BD89-FC44-A801-3F23611A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1/7/21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4CBD0-7E5A-F84F-8505-68605A5CC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51B8A-5E45-114B-BC58-5B21AA990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2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85D56-28BD-244B-BD88-D8A5ABF8F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E4B87-5C60-0D4F-A035-741EBDC2F3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342F4-B99B-D04F-B36D-8B3EC64B1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1/7/21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B7C8C-AD9C-C04D-AEF3-7976BE55C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C51B8-550F-CF46-9C32-4DBDCCD5C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065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E55EA-29B9-6448-B240-31CDC135D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1166A8-0065-2040-A466-F06FB10EC0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2DEA4-8DFF-0246-87E5-ADCDE5098F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3B3F7F-C879-C745-B73D-0425168D3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1/7/21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3456CD-9FEB-8248-BB11-255ADC637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714AC-8659-0C4F-8942-BB122D755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760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095EF-7DF1-984B-A662-36D9BF7F0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286911-361C-824F-A4DC-6532A40BC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54E531-403F-5A4B-BE31-EBC8DD771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DC17FF-0D9F-4047-BF11-AC950B21A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D83369-5B7F-CC4A-9FFF-8CB4704F0E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F7F5A4-9B91-F041-9185-B71F00C93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1/7/21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A3EF8E-B5A4-274D-99B7-2F99C6B85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37B562-A748-A04E-942C-C402704B9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51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6E130-E8A1-1E48-9F3B-8689C0F33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B9D248-25F1-1941-AF20-A6A8E4432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1/7/21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3CC12D-E960-7E4D-AA38-ACEDD5F6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C120AE-5FAA-E144-873B-1B0020F57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2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A212A2-0184-264C-8FD4-56B3EE68E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1/7/21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4C9D3-AD4E-814E-9722-2AC597A47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32C133-F4AB-224D-9761-1831CBAD8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52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EC32D-7250-4B49-86C1-87A6EF87FE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B81C6F-3656-9944-99EE-29BEF5FC6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7F1CE8-03BC-7645-8E37-B75709D925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5BC23A-EC30-8844-A1AC-56807DD2C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1/7/21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068124-CC0F-6145-806B-C3F605A9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B1175-A1C0-2840-B9BE-6759D5CFB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92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C0D8B-AF40-B940-896E-1B5642589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BEDC9B-C6CC-3847-AB57-1D0CDCF78D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A59524-195C-9242-9CC7-01134E5AF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7D0DC-9D25-7B43-A220-41006104A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5AA11-7CF0-9443-8690-5FB2B0F53936}" type="datetimeFigureOut">
              <a:rPr lang="en-US" smtClean="0"/>
              <a:t>1/7/21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E98F0A-C5D2-3445-8735-21695D1DC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B2162-E90E-854A-A319-04C1310E1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479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1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7D4FCE-5D9A-5846-BCE1-7AA33300E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9EB88-BB36-ED4E-B9FC-8633CCAAA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F28D1-D4D0-6842-945F-58BB9D6985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5AA11-7CF0-9443-8690-5FB2B0F53936}" type="datetimeFigureOut">
              <a:rPr lang="en-US" smtClean="0"/>
              <a:t>1/7/21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C1878-9C21-4948-AFE2-C7FF1FCEEF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218AE-FD92-D244-8F9B-665310B54D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BD1FD-67D7-7248-920A-03EC6671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9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1698F-C000-DC43-BD6B-34FE0579B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BD125-2EA2-3C4F-AC19-77161B59F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47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6B6BA00-3686-824B-A355-3FF80328DF26}"/>
              </a:ext>
            </a:extLst>
          </p:cNvPr>
          <p:cNvGrpSpPr/>
          <p:nvPr/>
        </p:nvGrpSpPr>
        <p:grpSpPr>
          <a:xfrm>
            <a:off x="1" y="1257294"/>
            <a:ext cx="12191999" cy="4343404"/>
            <a:chOff x="1" y="1257292"/>
            <a:chExt cx="12191999" cy="4343404"/>
          </a:xfrm>
        </p:grpSpPr>
        <p:pic>
          <p:nvPicPr>
            <p:cNvPr id="5" name="Picture 4" descr="A picture containing person&#10;&#10;Description automatically generated">
              <a:extLst>
                <a:ext uri="{FF2B5EF4-FFF2-40B4-BE49-F238E27FC236}">
                  <a16:creationId xmlns:a16="http://schemas.microsoft.com/office/drawing/2014/main" id="{8D211F1E-CCD0-424A-A43B-938653D2DB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9948" t="23125" r="22864" b="13541"/>
            <a:stretch/>
          </p:blipFill>
          <p:spPr>
            <a:xfrm>
              <a:off x="2976582" y="1257296"/>
              <a:ext cx="9215418" cy="43434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25A4EA9-2464-184F-A6B4-D854CBE8A907}"/>
                </a:ext>
              </a:extLst>
            </p:cNvPr>
            <p:cNvSpPr/>
            <p:nvPr/>
          </p:nvSpPr>
          <p:spPr>
            <a:xfrm>
              <a:off x="1" y="1257292"/>
              <a:ext cx="2976582" cy="4343400"/>
            </a:xfrm>
            <a:prstGeom prst="rect">
              <a:avLst/>
            </a:prstGeom>
            <a:solidFill>
              <a:srgbClr val="DEF3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F305F-C0B5-0B42-8CF3-7E6438FB6352}"/>
              </a:ext>
            </a:extLst>
          </p:cNvPr>
          <p:cNvSpPr/>
          <p:nvPr/>
        </p:nvSpPr>
        <p:spPr>
          <a:xfrm>
            <a:off x="-1" y="0"/>
            <a:ext cx="12192001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4000">
                <a:srgbClr val="001137">
                  <a:alpha val="68000"/>
                </a:srgbClr>
              </a:gs>
              <a:gs pos="83000">
                <a:srgbClr val="001137">
                  <a:alpha val="75000"/>
                </a:srgbClr>
              </a:gs>
              <a:gs pos="100000">
                <a:srgbClr val="001137">
                  <a:alpha val="8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B846036-12FE-F944-BFF6-808DE9ED88AF}"/>
              </a:ext>
            </a:extLst>
          </p:cNvPr>
          <p:cNvSpPr txBox="1">
            <a:spLocks/>
          </p:cNvSpPr>
          <p:nvPr/>
        </p:nvSpPr>
        <p:spPr>
          <a:xfrm>
            <a:off x="550863" y="1277949"/>
            <a:ext cx="6450012" cy="2986234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6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6000" dirty="0">
                <a:solidFill>
                  <a:schemeClr val="bg1"/>
                </a:solidFill>
                <a:latin typeface="Papyrus" panose="020B0602040200020303" pitchFamily="34" charset="77"/>
              </a:rPr>
              <a:t>Rend Your Heart,</a:t>
            </a:r>
            <a:br>
              <a:rPr lang="en-US" sz="6000" dirty="0">
                <a:solidFill>
                  <a:schemeClr val="bg1"/>
                </a:solidFill>
                <a:latin typeface="Papyrus" panose="020B0602040200020303" pitchFamily="34" charset="77"/>
              </a:rPr>
            </a:br>
            <a:r>
              <a:rPr lang="en-US" sz="6000" dirty="0">
                <a:solidFill>
                  <a:schemeClr val="bg1"/>
                </a:solidFill>
                <a:latin typeface="Papyrus" panose="020B0602040200020303" pitchFamily="34" charset="77"/>
              </a:rPr>
              <a:t>Not Your Garments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A6AAFFE-B2FF-7145-8F71-F8DE7FA4AD9C}"/>
              </a:ext>
            </a:extLst>
          </p:cNvPr>
          <p:cNvSpPr txBox="1">
            <a:spLocks/>
          </p:cNvSpPr>
          <p:nvPr/>
        </p:nvSpPr>
        <p:spPr>
          <a:xfrm>
            <a:off x="550863" y="4127652"/>
            <a:ext cx="5437187" cy="2265216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alpha val="60000"/>
                  </a:sysClr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Joel 2:13</a:t>
            </a:r>
          </a:p>
        </p:txBody>
      </p:sp>
    </p:spTree>
    <p:extLst>
      <p:ext uri="{BB962C8B-B14F-4D97-AF65-F5344CB8AC3E}">
        <p14:creationId xmlns:p14="http://schemas.microsoft.com/office/powerpoint/2010/main" val="11374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154481B-8C57-C449-BF63-BC05DBB465EE}"/>
              </a:ext>
            </a:extLst>
          </p:cNvPr>
          <p:cNvSpPr/>
          <p:nvPr/>
        </p:nvSpPr>
        <p:spPr>
          <a:xfrm>
            <a:off x="-2" y="1257290"/>
            <a:ext cx="12192001" cy="4322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C0202D-4AE6-5345-ABE9-A9B4771AEF82}"/>
              </a:ext>
            </a:extLst>
          </p:cNvPr>
          <p:cNvSpPr/>
          <p:nvPr/>
        </p:nvSpPr>
        <p:spPr>
          <a:xfrm>
            <a:off x="-1" y="0"/>
            <a:ext cx="12192001" cy="6857999"/>
          </a:xfrm>
          <a:prstGeom prst="rect">
            <a:avLst/>
          </a:prstGeom>
          <a:gradFill flip="none" rotWithShape="1">
            <a:gsLst>
              <a:gs pos="50000">
                <a:schemeClr val="accent1">
                  <a:lumMod val="5000"/>
                  <a:lumOff val="95000"/>
                  <a:alpha val="0"/>
                </a:schemeClr>
              </a:gs>
              <a:gs pos="89000">
                <a:srgbClr val="001137">
                  <a:alpha val="68000"/>
                </a:srgbClr>
              </a:gs>
              <a:gs pos="94000">
                <a:srgbClr val="001137">
                  <a:alpha val="75000"/>
                </a:srgbClr>
              </a:gs>
              <a:gs pos="100000">
                <a:srgbClr val="001137">
                  <a:alpha val="8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66B5B2-8BA0-8640-81FD-F08F94FCA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13" y="1423183"/>
            <a:ext cx="3600449" cy="3990974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  <a:latin typeface="Papyrus" panose="020B0602040200020303" pitchFamily="34" charset="77"/>
              </a:rPr>
              <a:t>An Appeal   for the    Inward Man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802D7-7C5A-1F46-B66C-89A6180F9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7663" y="1423182"/>
            <a:ext cx="7886699" cy="399097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300" dirty="0">
                <a:solidFill>
                  <a:srgbClr val="00113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God wants our hearts, not actions devoid of spiritual substance – </a:t>
            </a:r>
            <a:r>
              <a:rPr lang="en-US" sz="3300" i="1" dirty="0">
                <a:solidFill>
                  <a:srgbClr val="00113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Micah 6:6-8;       Psalm 51:16-17</a:t>
            </a:r>
          </a:p>
          <a:p>
            <a:pPr>
              <a:buFont typeface="Wingdings" pitchFamily="2" charset="2"/>
              <a:buChar char="v"/>
            </a:pPr>
            <a:r>
              <a:rPr lang="en-US" sz="3300" dirty="0">
                <a:solidFill>
                  <a:srgbClr val="00113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Israelites assumed the outward actions covered their sin even though their heart hadn’t changed – </a:t>
            </a:r>
            <a:r>
              <a:rPr lang="en-US" sz="3300" i="1" dirty="0">
                <a:solidFill>
                  <a:srgbClr val="00113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Jeremiah 7:8-11</a:t>
            </a:r>
          </a:p>
          <a:p>
            <a:pPr>
              <a:buFont typeface="Wingdings" pitchFamily="2" charset="2"/>
              <a:buChar char="v"/>
            </a:pPr>
            <a:r>
              <a:rPr lang="en-US" sz="3300" dirty="0">
                <a:solidFill>
                  <a:srgbClr val="00113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God doesn’t want a superficial outward display, but a true change – </a:t>
            </a:r>
            <a:r>
              <a:rPr lang="en-US" sz="3300" i="1" dirty="0">
                <a:solidFill>
                  <a:srgbClr val="00113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Joel 2:13</a:t>
            </a:r>
          </a:p>
        </p:txBody>
      </p:sp>
    </p:spTree>
    <p:extLst>
      <p:ext uri="{BB962C8B-B14F-4D97-AF65-F5344CB8AC3E}">
        <p14:creationId xmlns:p14="http://schemas.microsoft.com/office/powerpoint/2010/main" val="232662757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154481B-8C57-C449-BF63-BC05DBB465EE}"/>
              </a:ext>
            </a:extLst>
          </p:cNvPr>
          <p:cNvSpPr/>
          <p:nvPr/>
        </p:nvSpPr>
        <p:spPr>
          <a:xfrm>
            <a:off x="-2" y="1257290"/>
            <a:ext cx="12192001" cy="4322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C0202D-4AE6-5345-ABE9-A9B4771AEF82}"/>
              </a:ext>
            </a:extLst>
          </p:cNvPr>
          <p:cNvSpPr/>
          <p:nvPr/>
        </p:nvSpPr>
        <p:spPr>
          <a:xfrm>
            <a:off x="-1" y="0"/>
            <a:ext cx="12192001" cy="6857999"/>
          </a:xfrm>
          <a:prstGeom prst="rect">
            <a:avLst/>
          </a:prstGeom>
          <a:gradFill flip="none" rotWithShape="1">
            <a:gsLst>
              <a:gs pos="50000">
                <a:schemeClr val="accent1">
                  <a:lumMod val="5000"/>
                  <a:lumOff val="95000"/>
                  <a:alpha val="0"/>
                </a:schemeClr>
              </a:gs>
              <a:gs pos="89000">
                <a:srgbClr val="001137">
                  <a:alpha val="68000"/>
                </a:srgbClr>
              </a:gs>
              <a:gs pos="94000">
                <a:srgbClr val="001137">
                  <a:alpha val="75000"/>
                </a:srgbClr>
              </a:gs>
              <a:gs pos="100000">
                <a:srgbClr val="001137">
                  <a:alpha val="8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66B5B2-8BA0-8640-81FD-F08F94FCA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13" y="1423183"/>
            <a:ext cx="3600449" cy="3990974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  <a:latin typeface="Papyrus" panose="020B0602040200020303" pitchFamily="34" charset="77"/>
              </a:rPr>
              <a:t>An Appeal   for            Godly Sorrow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802D7-7C5A-1F46-B66C-89A6180F9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7663" y="1423182"/>
            <a:ext cx="7886699" cy="399097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300" dirty="0">
                <a:solidFill>
                  <a:srgbClr val="00113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There is a distinct difference between godly sorrow, and sorrow of the world –      </a:t>
            </a:r>
            <a:r>
              <a:rPr lang="en-US" sz="3300" i="1" dirty="0">
                <a:solidFill>
                  <a:srgbClr val="00113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 Corinthians 7:8-11</a:t>
            </a:r>
          </a:p>
          <a:p>
            <a:pPr>
              <a:buFont typeface="Wingdings" pitchFamily="2" charset="2"/>
              <a:buChar char="v"/>
            </a:pPr>
            <a:r>
              <a:rPr lang="en-US" sz="3300" dirty="0">
                <a:solidFill>
                  <a:srgbClr val="00113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Consider the difference between Peter and Judas Iscariot.</a:t>
            </a:r>
          </a:p>
          <a:p>
            <a:pPr>
              <a:buFont typeface="Wingdings" pitchFamily="2" charset="2"/>
              <a:buChar char="v"/>
            </a:pPr>
            <a:r>
              <a:rPr lang="en-US" sz="3300" dirty="0">
                <a:solidFill>
                  <a:srgbClr val="00113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Sorrow can only be identified as “godly” when it is followed by godly actions – </a:t>
            </a:r>
            <a:r>
              <a:rPr lang="en-US" sz="3300" i="1" dirty="0">
                <a:solidFill>
                  <a:srgbClr val="00113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Matthew 3:8</a:t>
            </a:r>
          </a:p>
        </p:txBody>
      </p:sp>
    </p:spTree>
    <p:extLst>
      <p:ext uri="{BB962C8B-B14F-4D97-AF65-F5344CB8AC3E}">
        <p14:creationId xmlns:p14="http://schemas.microsoft.com/office/powerpoint/2010/main" val="212201072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63" end="2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charRg st="163" end="25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charRg st="163" end="25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charRg st="163" end="25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154481B-8C57-C449-BF63-BC05DBB465EE}"/>
              </a:ext>
            </a:extLst>
          </p:cNvPr>
          <p:cNvSpPr/>
          <p:nvPr/>
        </p:nvSpPr>
        <p:spPr>
          <a:xfrm>
            <a:off x="-2" y="1257290"/>
            <a:ext cx="12192001" cy="4322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C0202D-4AE6-5345-ABE9-A9B4771AEF82}"/>
              </a:ext>
            </a:extLst>
          </p:cNvPr>
          <p:cNvSpPr/>
          <p:nvPr/>
        </p:nvSpPr>
        <p:spPr>
          <a:xfrm>
            <a:off x="-1" y="0"/>
            <a:ext cx="12192001" cy="6857999"/>
          </a:xfrm>
          <a:prstGeom prst="rect">
            <a:avLst/>
          </a:prstGeom>
          <a:gradFill flip="none" rotWithShape="1">
            <a:gsLst>
              <a:gs pos="50000">
                <a:schemeClr val="accent1">
                  <a:lumMod val="5000"/>
                  <a:lumOff val="95000"/>
                  <a:alpha val="0"/>
                </a:schemeClr>
              </a:gs>
              <a:gs pos="89000">
                <a:srgbClr val="001137">
                  <a:alpha val="68000"/>
                </a:srgbClr>
              </a:gs>
              <a:gs pos="94000">
                <a:srgbClr val="001137">
                  <a:alpha val="75000"/>
                </a:srgbClr>
              </a:gs>
              <a:gs pos="100000">
                <a:srgbClr val="001137">
                  <a:alpha val="8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66B5B2-8BA0-8640-81FD-F08F94FCA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13" y="1423183"/>
            <a:ext cx="3600449" cy="3990974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  <a:latin typeface="Papyrus" panose="020B0602040200020303" pitchFamily="34" charset="77"/>
              </a:rPr>
              <a:t>An Appeal   for Repentance   </a:t>
            </a:r>
            <a:r>
              <a:rPr lang="en-US" sz="3200" dirty="0">
                <a:solidFill>
                  <a:schemeClr val="bg1"/>
                </a:solidFill>
                <a:latin typeface="Papyrus" panose="020B0602040200020303" pitchFamily="34" charset="77"/>
              </a:rPr>
              <a:t>(Rend Your Heart)</a:t>
            </a:r>
            <a:endParaRPr lang="en-US" sz="3300" dirty="0">
              <a:solidFill>
                <a:schemeClr val="bg1"/>
              </a:solidFill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802D7-7C5A-1F46-B66C-89A6180F9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7663" y="1423182"/>
            <a:ext cx="7886699" cy="399097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300" dirty="0">
                <a:solidFill>
                  <a:srgbClr val="00113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The heart is the seat of our intellect, will, and aspirations.</a:t>
            </a:r>
            <a:endParaRPr lang="en-US" sz="3300" i="1" dirty="0">
              <a:solidFill>
                <a:srgbClr val="001137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en-US" sz="3300" dirty="0">
                <a:solidFill>
                  <a:srgbClr val="00113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The rent heart is that which changes the intellect, will, and aspirations to reflect God’s will.</a:t>
            </a:r>
          </a:p>
          <a:p>
            <a:pPr>
              <a:buFont typeface="Wingdings" pitchFamily="2" charset="2"/>
              <a:buChar char="v"/>
            </a:pPr>
            <a:r>
              <a:rPr lang="en-US" sz="3300" dirty="0">
                <a:solidFill>
                  <a:srgbClr val="00113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Such a rent heart is not displayed by mere outward actions, but by a true spiritual change – from the inside out.</a:t>
            </a:r>
            <a:endParaRPr lang="en-US" sz="3300" i="1" dirty="0">
              <a:solidFill>
                <a:srgbClr val="001137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402642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154481B-8C57-C449-BF63-BC05DBB465EE}"/>
              </a:ext>
            </a:extLst>
          </p:cNvPr>
          <p:cNvSpPr/>
          <p:nvPr/>
        </p:nvSpPr>
        <p:spPr>
          <a:xfrm>
            <a:off x="-2" y="1257290"/>
            <a:ext cx="12192001" cy="43227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C0202D-4AE6-5345-ABE9-A9B4771AEF82}"/>
              </a:ext>
            </a:extLst>
          </p:cNvPr>
          <p:cNvSpPr/>
          <p:nvPr/>
        </p:nvSpPr>
        <p:spPr>
          <a:xfrm>
            <a:off x="-1" y="0"/>
            <a:ext cx="12192001" cy="6857999"/>
          </a:xfrm>
          <a:prstGeom prst="rect">
            <a:avLst/>
          </a:prstGeom>
          <a:gradFill flip="none" rotWithShape="1">
            <a:gsLst>
              <a:gs pos="50000">
                <a:schemeClr val="accent1">
                  <a:lumMod val="5000"/>
                  <a:lumOff val="95000"/>
                  <a:alpha val="0"/>
                </a:schemeClr>
              </a:gs>
              <a:gs pos="89000">
                <a:srgbClr val="001137">
                  <a:alpha val="68000"/>
                </a:srgbClr>
              </a:gs>
              <a:gs pos="94000">
                <a:srgbClr val="001137">
                  <a:alpha val="75000"/>
                </a:srgbClr>
              </a:gs>
              <a:gs pos="100000">
                <a:srgbClr val="001137">
                  <a:alpha val="8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66B5B2-8BA0-8640-81FD-F08F94FCA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13" y="1423183"/>
            <a:ext cx="3600449" cy="3990974"/>
          </a:xfrm>
        </p:spPr>
        <p:txBody>
          <a:bodyPr>
            <a:normAutofit/>
          </a:bodyPr>
          <a:lstStyle/>
          <a:p>
            <a:r>
              <a:rPr lang="en-US" sz="4200" dirty="0">
                <a:solidFill>
                  <a:schemeClr val="bg1"/>
                </a:solidFill>
                <a:latin typeface="Papyrus" panose="020B0602040200020303" pitchFamily="34" charset="77"/>
              </a:rPr>
              <a:t>The Result    of a            Rent Heart</a:t>
            </a:r>
            <a:endParaRPr lang="en-US" sz="3300" dirty="0">
              <a:solidFill>
                <a:schemeClr val="bg1"/>
              </a:solidFill>
              <a:latin typeface="Papyrus" panose="020B0602040200020303" pitchFamily="34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802D7-7C5A-1F46-B66C-89A6180F9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7663" y="1423182"/>
            <a:ext cx="7886699" cy="399097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300" dirty="0">
                <a:solidFill>
                  <a:srgbClr val="00113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Rending the heart was an appeal to God for mercy – </a:t>
            </a:r>
            <a:r>
              <a:rPr lang="en-US" sz="3300" i="1" dirty="0">
                <a:solidFill>
                  <a:srgbClr val="00113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Joel 2:13-14</a:t>
            </a:r>
          </a:p>
          <a:p>
            <a:pPr>
              <a:buFont typeface="Wingdings" pitchFamily="2" charset="2"/>
              <a:buChar char="v"/>
            </a:pPr>
            <a:r>
              <a:rPr lang="en-US" sz="3300" dirty="0">
                <a:solidFill>
                  <a:srgbClr val="00113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God’s call for us to sorrow is for us to be relieved by His lovingkindness –         </a:t>
            </a:r>
            <a:r>
              <a:rPr lang="en-US" sz="3300" i="1" dirty="0">
                <a:solidFill>
                  <a:srgbClr val="00113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Matthew 5:3-4</a:t>
            </a:r>
          </a:p>
          <a:p>
            <a:pPr>
              <a:buFont typeface="Wingdings" pitchFamily="2" charset="2"/>
              <a:buChar char="v"/>
            </a:pPr>
            <a:r>
              <a:rPr lang="en-US" sz="3300" dirty="0">
                <a:solidFill>
                  <a:srgbClr val="00113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God vows to revive the contrite heart, and give peace to the soul who turns away from sin, and back to Him – </a:t>
            </a:r>
            <a:r>
              <a:rPr lang="en-US" sz="3300" i="1" dirty="0">
                <a:solidFill>
                  <a:srgbClr val="001137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Isaiah 57:15-21</a:t>
            </a:r>
          </a:p>
        </p:txBody>
      </p:sp>
    </p:spTree>
    <p:extLst>
      <p:ext uri="{BB962C8B-B14F-4D97-AF65-F5344CB8AC3E}">
        <p14:creationId xmlns:p14="http://schemas.microsoft.com/office/powerpoint/2010/main" val="374364580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64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charRg st="64" end="1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charRg st="64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charRg st="64" end="16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163" end="2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charRg st="163" end="2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charRg st="163" end="28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charRg st="163" end="28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6B6BA00-3686-824B-A355-3FF80328DF26}"/>
              </a:ext>
            </a:extLst>
          </p:cNvPr>
          <p:cNvGrpSpPr/>
          <p:nvPr/>
        </p:nvGrpSpPr>
        <p:grpSpPr>
          <a:xfrm>
            <a:off x="1" y="1257294"/>
            <a:ext cx="12191999" cy="4343404"/>
            <a:chOff x="1" y="1257292"/>
            <a:chExt cx="12191999" cy="4343404"/>
          </a:xfrm>
        </p:grpSpPr>
        <p:pic>
          <p:nvPicPr>
            <p:cNvPr id="5" name="Picture 4" descr="A picture containing person&#10;&#10;Description automatically generated">
              <a:extLst>
                <a:ext uri="{FF2B5EF4-FFF2-40B4-BE49-F238E27FC236}">
                  <a16:creationId xmlns:a16="http://schemas.microsoft.com/office/drawing/2014/main" id="{8D211F1E-CCD0-424A-A43B-938653D2DBA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9948" t="23125" r="22864" b="13541"/>
            <a:stretch/>
          </p:blipFill>
          <p:spPr>
            <a:xfrm>
              <a:off x="2976582" y="1257296"/>
              <a:ext cx="9215418" cy="4343400"/>
            </a:xfrm>
            <a:custGeom>
              <a:avLst/>
              <a:gdLst/>
              <a:ahLst/>
              <a:cxnLst/>
              <a:rect l="l" t="t" r="r" b="b"/>
              <a:pathLst>
                <a:path w="12192000" h="6858000">
                  <a:moveTo>
                    <a:pt x="0" y="0"/>
                  </a:moveTo>
                  <a:lnTo>
                    <a:pt x="12192000" y="0"/>
                  </a:lnTo>
                  <a:lnTo>
                    <a:pt x="12192000" y="6858000"/>
                  </a:lnTo>
                  <a:lnTo>
                    <a:pt x="0" y="6858000"/>
                  </a:lnTo>
                  <a:close/>
                </a:path>
              </a:pathLst>
            </a:cu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25A4EA9-2464-184F-A6B4-D854CBE8A907}"/>
                </a:ext>
              </a:extLst>
            </p:cNvPr>
            <p:cNvSpPr/>
            <p:nvPr/>
          </p:nvSpPr>
          <p:spPr>
            <a:xfrm>
              <a:off x="1" y="1257292"/>
              <a:ext cx="2976582" cy="4343400"/>
            </a:xfrm>
            <a:prstGeom prst="rect">
              <a:avLst/>
            </a:prstGeom>
            <a:solidFill>
              <a:srgbClr val="DEF3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BEEF305F-C0B5-0B42-8CF3-7E6438FB6352}"/>
              </a:ext>
            </a:extLst>
          </p:cNvPr>
          <p:cNvSpPr/>
          <p:nvPr/>
        </p:nvSpPr>
        <p:spPr>
          <a:xfrm>
            <a:off x="-1" y="0"/>
            <a:ext cx="12192001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74000">
                <a:srgbClr val="001137">
                  <a:alpha val="68000"/>
                </a:srgbClr>
              </a:gs>
              <a:gs pos="83000">
                <a:srgbClr val="001137">
                  <a:alpha val="75000"/>
                </a:srgbClr>
              </a:gs>
              <a:gs pos="100000">
                <a:srgbClr val="001137">
                  <a:alpha val="8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B846036-12FE-F944-BFF6-808DE9ED88AF}"/>
              </a:ext>
            </a:extLst>
          </p:cNvPr>
          <p:cNvSpPr txBox="1">
            <a:spLocks/>
          </p:cNvSpPr>
          <p:nvPr/>
        </p:nvSpPr>
        <p:spPr>
          <a:xfrm>
            <a:off x="550863" y="1277949"/>
            <a:ext cx="6450012" cy="2986234"/>
          </a:xfrm>
          <a:prstGeom prst="rect">
            <a:avLst/>
          </a:prstGeom>
        </p:spPr>
        <p:txBody>
          <a:bodyPr vert="horz" wrap="square" lIns="0" tIns="0" rIns="0" bIns="0" rtlCol="0" anchor="b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6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6000" dirty="0">
                <a:solidFill>
                  <a:schemeClr val="bg1"/>
                </a:solidFill>
                <a:latin typeface="Papyrus" panose="020B0602040200020303" pitchFamily="34" charset="77"/>
              </a:rPr>
              <a:t>Rend Your Heart,</a:t>
            </a:r>
            <a:br>
              <a:rPr lang="en-US" sz="6000" dirty="0">
                <a:solidFill>
                  <a:schemeClr val="bg1"/>
                </a:solidFill>
                <a:latin typeface="Papyrus" panose="020B0602040200020303" pitchFamily="34" charset="77"/>
              </a:rPr>
            </a:br>
            <a:r>
              <a:rPr lang="en-US" sz="6000" dirty="0">
                <a:solidFill>
                  <a:schemeClr val="bg1"/>
                </a:solidFill>
                <a:latin typeface="Papyrus" panose="020B0602040200020303" pitchFamily="34" charset="77"/>
              </a:rPr>
              <a:t>Not Your Garments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AA6AAFFE-B2FF-7145-8F71-F8DE7FA4AD9C}"/>
              </a:ext>
            </a:extLst>
          </p:cNvPr>
          <p:cNvSpPr txBox="1">
            <a:spLocks/>
          </p:cNvSpPr>
          <p:nvPr/>
        </p:nvSpPr>
        <p:spPr>
          <a:xfrm>
            <a:off x="550863" y="4127652"/>
            <a:ext cx="5437187" cy="2265216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Font typeface="Arial" panose="020B0604020202020204" pitchFamily="34" charset="0"/>
              <a:buNone/>
              <a:defRPr sz="2400" kern="1200">
                <a:solidFill>
                  <a:schemeClr val="tx1">
                    <a:alpha val="8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None/>
              <a:defRPr sz="20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None/>
              <a:defRPr sz="18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800"/>
              </a:spcAft>
              <a:buFont typeface="Arial" panose="020B0604020202020204" pitchFamily="34" charset="0"/>
              <a:buNone/>
              <a:defRPr sz="1600" kern="1200">
                <a:solidFill>
                  <a:schemeClr val="tx1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0" i="1" u="none" strike="noStrike" kern="1200" cap="none" spc="0" normalizeH="0" baseline="0" noProof="0" dirty="0">
                <a:ln>
                  <a:noFill/>
                </a:ln>
                <a:solidFill>
                  <a:sysClr val="window" lastClr="FFFFFF">
                    <a:alpha val="60000"/>
                  </a:sysClr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Joel 2:13</a:t>
            </a:r>
          </a:p>
        </p:txBody>
      </p:sp>
    </p:spTree>
    <p:extLst>
      <p:ext uri="{BB962C8B-B14F-4D97-AF65-F5344CB8AC3E}">
        <p14:creationId xmlns:p14="http://schemas.microsoft.com/office/powerpoint/2010/main" val="992326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/>
      </p:transition>
    </mc:Choice>
    <mc:Fallback>
      <p:transition spd="slow">
        <p:spli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256</Words>
  <Application>Microsoft Macintosh PowerPoint</Application>
  <PresentationFormat>Widescreen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Avenir Next LT Pro</vt:lpstr>
      <vt:lpstr>Calibri</vt:lpstr>
      <vt:lpstr>Calibri Light</vt:lpstr>
      <vt:lpstr>Papyrus</vt:lpstr>
      <vt:lpstr>Wingdings</vt:lpstr>
      <vt:lpstr>Office Theme</vt:lpstr>
      <vt:lpstr>PowerPoint Presentation</vt:lpstr>
      <vt:lpstr>PowerPoint Presentation</vt:lpstr>
      <vt:lpstr>An Appeal   for the    Inward Man</vt:lpstr>
      <vt:lpstr>An Appeal   for            Godly Sorrow</vt:lpstr>
      <vt:lpstr>An Appeal   for Repentance   (Rend Your Heart)</vt:lpstr>
      <vt:lpstr>The Result    of a            Rent Heart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15</cp:revision>
  <dcterms:created xsi:type="dcterms:W3CDTF">2021-01-06T17:57:03Z</dcterms:created>
  <dcterms:modified xsi:type="dcterms:W3CDTF">2021-01-07T21:27:49Z</dcterms:modified>
</cp:coreProperties>
</file>