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92"/>
  </p:normalViewPr>
  <p:slideViewPr>
    <p:cSldViewPr snapToGrid="0" snapToObjects="1">
      <p:cViewPr varScale="1">
        <p:scale>
          <a:sx n="84" d="100"/>
          <a:sy n="84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48F4-91D7-AA42-90A7-C71D330DB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0852F-DAC2-C748-AC6C-278DFFC23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21369-A96B-5047-ACE5-8D41F011E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AAC83-D1A7-0148-BC16-068FB9F86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D806-3AA8-2948-B2B3-ED6FE678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30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1F82-30F2-4F49-B480-D6B5C16A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CF70EC-7E04-7346-BD6F-02632E037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7B2E4-EAED-BF45-AF5D-0CAF7461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9D87D-3D29-6048-A60A-22CDA53F6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3AB69-06DD-3345-8349-7A025138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92B119-8C45-D744-9B88-A5D943A015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C89845-25B8-FD45-BD37-03BAD180E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8D3C2-4CD6-BC47-BDF9-A1047A38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6B5A4-3F6C-3E4E-9B78-DAEA10BF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68E60-ECAE-5946-84D4-9168BA9D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2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825E8-D847-4444-8E13-BF46B882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446E6-3089-3A4C-B9FC-D4FF0AA8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28737-123A-7A4A-A4EC-EEF344872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6F143-C1E8-6C4F-824D-1CC2E9E7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C3732-6558-8749-A7A5-7249925D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0D07A-9B3F-4B4F-A06F-AB912C5B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92664-6D32-6543-90EA-58138434C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60F4-EBA6-6445-9B80-667E65F1A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D732D-E12B-B846-83F8-2785C096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C20B2-0F74-3940-B117-277ED6DF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6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0CEA3-934B-0B48-B98F-1191CD543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2DC1-E708-C348-AD5A-4517E866D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24A73C-ADFA-7943-B403-FD0DEFC8A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8A728-99AE-DE44-824C-14958323B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F6CC83-736B-3C46-A56E-95EC47E6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E1050-611C-BA41-9994-C518C043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8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74720-CF3C-9448-B283-FC97511A5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4CEA8F-286B-F44B-8272-01F024C99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999BA-42B2-2848-AF45-421D1D63F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5541DD-AF42-4449-A6B7-99E2282BC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C2A13D-57D3-6742-9D48-85DEEA770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94CD22-2DDC-354E-8948-B32018C9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1E94C-0316-424C-BACA-4E55B0F4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D6B9F-4765-BA4F-8D75-00915A8B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8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D9A3-B325-0B47-ACF3-C7A381578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01AC4D-EE97-884A-974F-9939EEA1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D81B9-CD15-1542-B46F-945B07E5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EFCCF-4507-E74B-96EA-3C9B8236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A085C3-7E53-6849-85E9-6521AE9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B8C554-3B2C-BB4C-AD4B-44B12EEEA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478CB-FA9E-2140-A52C-DACE25AF7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7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CBBE-C911-9549-B340-77D32EB08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3F8A4-6366-4F43-9F2E-6A5D91EBF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7FE14-FE53-3345-AE7C-30DA19DC7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06DC7-7A28-2F4D-8254-3500076D4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6DC34-5718-3D47-9733-623F01479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7BF49-D785-9848-9BC3-22601BD8B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A44DD-5D04-DD45-BB7A-62094539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D83CD-3023-6842-88CD-17ED7A35E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E27CF1-EA24-B349-85B0-5E0F3494A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FC9C1-D1F9-DB4F-8310-93CCDC5FC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B89B90-F2FB-274C-8D18-0836EA25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499CA-D3C5-8E46-877F-D7D417A7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4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4AF65-D8F8-2F42-8D09-DDD0DDAC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FC68A-BC3F-324C-B55F-1584D83D2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836B7-B30D-8945-B387-5E351A73F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7B00F-2AF0-4A47-88B7-D2A81D8B1F95}" type="datetimeFigureOut">
              <a:rPr lang="en-US" smtClean="0"/>
              <a:t>1/2/21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ED66D-C5E0-FE44-B220-EDD1F64D3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81C75-C191-0F41-9B86-74ACB6AA0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C098-64E1-7C4A-A930-D9BB77FB1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336A-4868-5542-B364-1CCEE90D3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D447-33BD-E846-8B3B-226B3EEA5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4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2AEDE9-6965-1640-9F01-83901AF18C06}"/>
              </a:ext>
            </a:extLst>
          </p:cNvPr>
          <p:cNvSpPr txBox="1">
            <a:spLocks/>
          </p:cNvSpPr>
          <p:nvPr/>
        </p:nvSpPr>
        <p:spPr>
          <a:xfrm>
            <a:off x="733432" y="379214"/>
            <a:ext cx="71104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Eternal</a:t>
            </a:r>
            <a:r>
              <a:rPr lang="en-US" sz="2000" b="1" dirty="0">
                <a:solidFill>
                  <a:schemeClr val="bg1"/>
                </a:solidFill>
                <a:latin typeface="MODERNSPACE" panose="02000503000000000000" pitchFamily="2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Weight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AA6E49-8E30-D140-9FEC-EA9B4F0814F7}"/>
              </a:ext>
            </a:extLst>
          </p:cNvPr>
          <p:cNvSpPr txBox="1">
            <a:spLocks/>
          </p:cNvSpPr>
          <p:nvPr/>
        </p:nvSpPr>
        <p:spPr>
          <a:xfrm>
            <a:off x="4019556" y="2251423"/>
            <a:ext cx="3824288" cy="1245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Glory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DB7E14-6C54-A549-93A7-D1C2B966546F}"/>
              </a:ext>
            </a:extLst>
          </p:cNvPr>
          <p:cNvSpPr txBox="1">
            <a:spLocks/>
          </p:cNvSpPr>
          <p:nvPr/>
        </p:nvSpPr>
        <p:spPr>
          <a:xfrm>
            <a:off x="733432" y="359473"/>
            <a:ext cx="329565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MODERNSPACE" panose="02000503000000000000" pitchFamily="2" charset="0"/>
              </a:rPr>
              <a:t>The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490896-53EA-874F-9266-90DB36C62589}"/>
              </a:ext>
            </a:extLst>
          </p:cNvPr>
          <p:cNvSpPr txBox="1">
            <a:spLocks/>
          </p:cNvSpPr>
          <p:nvPr/>
        </p:nvSpPr>
        <p:spPr>
          <a:xfrm>
            <a:off x="3421862" y="2642422"/>
            <a:ext cx="1733551" cy="817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MODERNSPACE" panose="02000503000000000000" pitchFamily="2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0945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3921-EBD6-2543-B7F1-CDD8A97F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0416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Contrast of Affliction and Glory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DA7FE-C1F9-C644-91B2-F1B92457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DERNSPACE" panose="02000503000000000000" pitchFamily="2" charset="0"/>
              </a:rPr>
              <a:t>Affliction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032B-3AE0-8B48-900C-C3346667E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394144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Light </a:t>
            </a:r>
            <a:r>
              <a:rPr lang="en-US" sz="4000" i="1" dirty="0">
                <a:solidFill>
                  <a:schemeClr val="bg1"/>
                </a:solidFill>
              </a:rPr>
              <a:t>(2 Corinthians 11:23-27; 12:7-8)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For a Moment </a:t>
            </a:r>
            <a:r>
              <a:rPr lang="en-US" sz="4000" i="1" dirty="0">
                <a:solidFill>
                  <a:schemeClr val="bg1"/>
                </a:solidFill>
              </a:rPr>
              <a:t>(Psalm 39:4-5)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AEAEEE-6B71-9C46-8968-68F42169E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MODERNSPACE" panose="02000503000000000000" pitchFamily="2" charset="0"/>
              </a:rPr>
              <a:t>Glory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164EE5-AC9B-E54C-B77D-2C1ADFC3AF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9414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Weight </a:t>
            </a:r>
            <a:r>
              <a:rPr lang="en-US" sz="4000" i="1" dirty="0">
                <a:solidFill>
                  <a:schemeClr val="bg1"/>
                </a:solidFill>
              </a:rPr>
              <a:t>(James 5:7-8, 10-11; Romans 8:18)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Eternal </a:t>
            </a:r>
            <a:r>
              <a:rPr lang="en-US" sz="4000" i="1" dirty="0">
                <a:solidFill>
                  <a:schemeClr val="bg1"/>
                </a:solidFill>
              </a:rPr>
              <a:t>(2 Peter. 3:8)</a:t>
            </a:r>
          </a:p>
        </p:txBody>
      </p:sp>
    </p:spTree>
    <p:extLst>
      <p:ext uri="{BB962C8B-B14F-4D97-AF65-F5344CB8AC3E}">
        <p14:creationId xmlns:p14="http://schemas.microsoft.com/office/powerpoint/2010/main" val="256185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56BF-A41D-3F4C-8633-86FA1478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Affliction         Working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C9B0-EC72-0C42-ADC5-B209FC8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89" y="1621088"/>
            <a:ext cx="11666621" cy="47797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Leads to disenchantment with the world                        </a:t>
            </a:r>
            <a:r>
              <a:rPr lang="en-US" sz="4000" i="1" dirty="0">
                <a:solidFill>
                  <a:schemeClr val="bg1"/>
                </a:solidFill>
              </a:rPr>
              <a:t>(2 Corinthians 5:1-5; Romans 8:18-25)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Leads to perseverance and character </a:t>
            </a:r>
            <a:r>
              <a:rPr lang="en-US" sz="4000" i="1" dirty="0">
                <a:solidFill>
                  <a:schemeClr val="bg1"/>
                </a:solidFill>
              </a:rPr>
              <a:t>(Romans 5:1-5; 1 Peter 1:6-7)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The affliction itself does not work for us an eternal weight of glory, but when it is approached with a godly attitude and faith </a:t>
            </a:r>
            <a:r>
              <a:rPr lang="en-US" sz="4000" i="1" dirty="0">
                <a:solidFill>
                  <a:schemeClr val="bg1"/>
                </a:solidFill>
              </a:rPr>
              <a:t>(2 Corinthians 4:13-14)</a:t>
            </a:r>
          </a:p>
        </p:txBody>
      </p:sp>
    </p:spTree>
    <p:extLst>
      <p:ext uri="{BB962C8B-B14F-4D97-AF65-F5344CB8AC3E}">
        <p14:creationId xmlns:p14="http://schemas.microsoft.com/office/powerpoint/2010/main" val="407227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56BF-A41D-3F4C-8633-86FA1478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648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MODERNSPACE" panose="02000503000000000000" pitchFamily="2" charset="0"/>
              </a:rPr>
              <a:t>The Eternal           Weight of Glory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BC9B0-EC72-0C42-ADC5-B209FC877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89" y="1621088"/>
            <a:ext cx="11666621" cy="4779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4000" i="1" dirty="0">
                <a:solidFill>
                  <a:schemeClr val="bg1"/>
                </a:solidFill>
              </a:rPr>
              <a:t>“a far more exceeding” – hyperbolē </a:t>
            </a:r>
            <a:r>
              <a:rPr lang="en-US" sz="4000" i="1" dirty="0" err="1">
                <a:solidFill>
                  <a:schemeClr val="bg1"/>
                </a:solidFill>
              </a:rPr>
              <a:t>eis</a:t>
            </a:r>
            <a:r>
              <a:rPr lang="en-US" sz="4000" i="1" dirty="0">
                <a:solidFill>
                  <a:schemeClr val="bg1"/>
                </a:solidFill>
              </a:rPr>
              <a:t> hyperbolē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Glory – </a:t>
            </a:r>
            <a:r>
              <a:rPr lang="en-US" sz="4000" i="1" dirty="0">
                <a:solidFill>
                  <a:schemeClr val="bg1"/>
                </a:solidFill>
              </a:rPr>
              <a:t>doxa</a:t>
            </a:r>
            <a:r>
              <a:rPr lang="en-US" sz="4000" dirty="0">
                <a:solidFill>
                  <a:schemeClr val="bg1"/>
                </a:solidFill>
              </a:rPr>
              <a:t> – (1) the condition of being bright or shining; (3) honor as enhancement or recognition of status or performance. (BDAG)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Honor from God as Being Well Pleasing to Him              </a:t>
            </a:r>
            <a:r>
              <a:rPr lang="en-US" sz="4000" i="1" dirty="0">
                <a:solidFill>
                  <a:schemeClr val="bg1"/>
                </a:solidFill>
              </a:rPr>
              <a:t>(2 Corinthians 5:9; 2 Peter 1:17)</a:t>
            </a:r>
          </a:p>
          <a:p>
            <a:pPr>
              <a:buFont typeface="Wingdings" pitchFamily="2" charset="2"/>
              <a:buChar char="v"/>
            </a:pPr>
            <a:r>
              <a:rPr lang="en-US" sz="4000" dirty="0">
                <a:solidFill>
                  <a:schemeClr val="bg1"/>
                </a:solidFill>
              </a:rPr>
              <a:t>An Incorruptible Body </a:t>
            </a:r>
            <a:r>
              <a:rPr lang="en-US" sz="4000" i="1" dirty="0">
                <a:solidFill>
                  <a:schemeClr val="bg1"/>
                </a:solidFill>
              </a:rPr>
              <a:t>(2 Corinthians 5:4;                        1 John 3:1-3)</a:t>
            </a:r>
          </a:p>
        </p:txBody>
      </p:sp>
    </p:spTree>
    <p:extLst>
      <p:ext uri="{BB962C8B-B14F-4D97-AF65-F5344CB8AC3E}">
        <p14:creationId xmlns:p14="http://schemas.microsoft.com/office/powerpoint/2010/main" val="358627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02AEDE9-6965-1640-9F01-83901AF18C06}"/>
              </a:ext>
            </a:extLst>
          </p:cNvPr>
          <p:cNvSpPr txBox="1">
            <a:spLocks/>
          </p:cNvSpPr>
          <p:nvPr/>
        </p:nvSpPr>
        <p:spPr>
          <a:xfrm>
            <a:off x="733432" y="379214"/>
            <a:ext cx="71104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Eternal</a:t>
            </a:r>
            <a:r>
              <a:rPr lang="en-US" sz="2000" b="1" dirty="0">
                <a:solidFill>
                  <a:schemeClr val="bg1"/>
                </a:solidFill>
                <a:latin typeface="MODERNSPACE" panose="02000503000000000000" pitchFamily="2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Weight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AA6E49-8E30-D140-9FEC-EA9B4F0814F7}"/>
              </a:ext>
            </a:extLst>
          </p:cNvPr>
          <p:cNvSpPr txBox="1">
            <a:spLocks/>
          </p:cNvSpPr>
          <p:nvPr/>
        </p:nvSpPr>
        <p:spPr>
          <a:xfrm>
            <a:off x="4019556" y="2251423"/>
            <a:ext cx="3824288" cy="12453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>
                <a:solidFill>
                  <a:schemeClr val="bg1"/>
                </a:solidFill>
                <a:latin typeface="MODERNSPACE" panose="02000503000000000000" pitchFamily="2" charset="0"/>
              </a:rPr>
              <a:t>Glory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4DB7E14-6C54-A549-93A7-D1C2B966546F}"/>
              </a:ext>
            </a:extLst>
          </p:cNvPr>
          <p:cNvSpPr txBox="1">
            <a:spLocks/>
          </p:cNvSpPr>
          <p:nvPr/>
        </p:nvSpPr>
        <p:spPr>
          <a:xfrm>
            <a:off x="733432" y="359473"/>
            <a:ext cx="3295650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MODERNSPACE" panose="02000503000000000000" pitchFamily="2" charset="0"/>
              </a:rPr>
              <a:t>The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C490896-53EA-874F-9266-90DB36C62589}"/>
              </a:ext>
            </a:extLst>
          </p:cNvPr>
          <p:cNvSpPr txBox="1">
            <a:spLocks/>
          </p:cNvSpPr>
          <p:nvPr/>
        </p:nvSpPr>
        <p:spPr>
          <a:xfrm>
            <a:off x="3421862" y="2642422"/>
            <a:ext cx="1733551" cy="817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solidFill>
                  <a:schemeClr val="bg1"/>
                </a:solidFill>
                <a:latin typeface="MODERNSPACE" panose="02000503000000000000" pitchFamily="2" charset="0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68534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190</Words>
  <Application>Microsoft Macintosh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MODERNSPACE</vt:lpstr>
      <vt:lpstr>Wingdings</vt:lpstr>
      <vt:lpstr>Office Theme</vt:lpstr>
      <vt:lpstr>PowerPoint Presentation</vt:lpstr>
      <vt:lpstr>PowerPoint Presentation</vt:lpstr>
      <vt:lpstr>The Contrast of Affliction and Glory</vt:lpstr>
      <vt:lpstr>The Affliction         Working for Us</vt:lpstr>
      <vt:lpstr>The Eternal           Weight of Glory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5</cp:revision>
  <dcterms:created xsi:type="dcterms:W3CDTF">2020-12-29T16:59:00Z</dcterms:created>
  <dcterms:modified xsi:type="dcterms:W3CDTF">2021-01-02T17:44:25Z</dcterms:modified>
</cp:coreProperties>
</file>