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  <p:sldId id="258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2"/>
  </p:normalViewPr>
  <p:slideViewPr>
    <p:cSldViewPr snapToGrid="0" snapToObjects="1">
      <p:cViewPr varScale="1">
        <p:scale>
          <a:sx n="106" d="100"/>
          <a:sy n="106" d="100"/>
        </p:scale>
        <p:origin x="7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C95DB-D5C7-254C-AD97-C4377164F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082462-CD80-6748-9328-3E7536E4E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E317DA-8090-1340-9D06-7C25BCE8A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43F-CE93-A146-8CBA-E965C4BEB187}" type="datetimeFigureOut">
              <a:rPr lang="en-US" smtClean="0"/>
              <a:t>1/29/21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985B6-2B9D-854F-ACCF-66CEC2C33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FA49A-D949-8348-928A-4B63287D9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44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E37F2-0047-F048-8A11-929280E2C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38C8CE-5FA0-184B-9154-2888B5B49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E9A3D0-F5EB-394F-B3DA-B105941615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43F-CE93-A146-8CBA-E965C4BEB187}" type="datetimeFigureOut">
              <a:rPr lang="en-US" smtClean="0"/>
              <a:t>1/29/21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26762-2CFB-E540-ABF7-3494F0477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8ABD4-AF72-404D-B77B-1B9AF4C9C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92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B3A6BD-431D-7741-93BC-07380D8493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27C3C8-9BF6-E344-9A7F-3990EB1E7A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582BE-D4C0-2045-97B5-6002729A5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43F-CE93-A146-8CBA-E965C4BEB187}" type="datetimeFigureOut">
              <a:rPr lang="en-US" smtClean="0"/>
              <a:t>1/29/21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88FEAE-B51E-184A-A6DA-04E4B5E49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35A457-7CC6-3348-919B-E804342EB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17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895DCA-5EA2-C149-B63C-4E13C0208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CDDCC-03EA-A643-9158-CCD595149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4C60C-DB93-0D45-B2F0-CA2DFA2F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43F-CE93-A146-8CBA-E965C4BEB187}" type="datetimeFigureOut">
              <a:rPr lang="en-US" smtClean="0"/>
              <a:t>1/29/21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5EE83-A0EA-D341-B909-FBEB8D7C7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9F2B1-BF7C-0D4A-BCB4-7CF27444D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68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96DCA-692E-A34A-84A5-DBD681928F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504E8F-BAB7-DE4C-8BEC-FB236774EC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8E52B-7E75-7641-BE08-95CD6DFD90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43F-CE93-A146-8CBA-E965C4BEB187}" type="datetimeFigureOut">
              <a:rPr lang="en-US" smtClean="0"/>
              <a:t>1/29/21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B69ED8-E919-3E4A-9178-87C770050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C3B82-EE7E-7C43-8799-BAEDAAFD0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27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D25F34-85BA-7443-B9C8-C61F9E426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92D5F-8A2A-6045-8A19-73E1446538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50D739-303A-BE4C-88B3-60051B1DF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67FC0-F672-B349-8833-F4A07DDA0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43F-CE93-A146-8CBA-E965C4BEB187}" type="datetimeFigureOut">
              <a:rPr lang="en-US" smtClean="0"/>
              <a:t>1/29/21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DE8E28-8877-CE44-81F0-C1050E53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526F2A-2099-6B46-B490-5B03808E6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60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33541-38FD-FC47-81AE-992F1C80E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9613B5-45CA-0A4E-9485-7978BD4DA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2F9AF-1CCA-6B4D-8393-7B30347BC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9424A1-23B4-914D-AA8B-F15BCF8604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1FB5B0-55D3-5241-896B-1D53387048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7603D13-B744-F54D-8DB0-A355BC3C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43F-CE93-A146-8CBA-E965C4BEB187}" type="datetimeFigureOut">
              <a:rPr lang="en-US" smtClean="0"/>
              <a:t>1/29/21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425C9D-9203-0045-9470-717E17920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6D7256-68E8-A64C-8E5D-A7DA3F58A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4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DBE9A-3ADF-5246-A5A4-67F9E94EC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3C3F3B-360E-0241-98DB-145C5E11EE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43F-CE93-A146-8CBA-E965C4BEB187}" type="datetimeFigureOut">
              <a:rPr lang="en-US" smtClean="0"/>
              <a:t>1/29/21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0A08B4-0C81-C349-9D2D-9D04E51F08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9EC69-82C7-8B42-B03B-C050BC72E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43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0272F0-1645-4242-AD11-D589C54E9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43F-CE93-A146-8CBA-E965C4BEB187}" type="datetimeFigureOut">
              <a:rPr lang="en-US" smtClean="0"/>
              <a:t>1/29/21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EC9280-9DDC-3645-BAD3-7C006100F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CEFA74-46AD-874C-9CDB-0F6F27534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01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25317-BF43-764B-8B15-CC39651B1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B561C-D4C3-B249-AAF5-7A0B2EAEA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CE4A66-096F-E24F-A1D4-5F029056BE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F8C6B2-12AB-2B4B-A216-A4695479D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43F-CE93-A146-8CBA-E965C4BEB187}" type="datetimeFigureOut">
              <a:rPr lang="en-US" smtClean="0"/>
              <a:t>1/29/21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62535-383B-9448-B48F-75F280F145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C38D94-0EFA-8440-B4FE-288A9B0E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058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6276E1-51CB-DD4C-A809-158A63835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1C717C-C22A-F54E-8413-8C2C6889D4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3A1012-6778-F343-AD1B-D2CE010858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BAE39B-7BC8-EC47-A7AA-3F58A439E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AA43F-CE93-A146-8CBA-E965C4BEB187}" type="datetimeFigureOut">
              <a:rPr lang="en-US" smtClean="0"/>
              <a:t>1/29/21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52BB39-2707-FC4C-97EA-8C3A35261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C533FA-FB8A-584A-BC10-0F74EB4EF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51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54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789A09-73C4-0940-81EB-801FCC86E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4FA4F0-39F6-984A-92BB-24BDEDDE58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D0AA0-DA41-9148-881F-AA8441EB63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AA43F-CE93-A146-8CBA-E965C4BEB187}" type="datetimeFigureOut">
              <a:rPr lang="en-US" smtClean="0"/>
              <a:t>1/29/21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9290FE-B321-4941-A75A-80C31CCCC0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E504BB-242B-0149-9783-B7EC6E3FBE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6DAA7-BDD4-924A-8DA5-29807DDF2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11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3D5F5-F915-A845-840A-6119C6B2F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640351-9410-F842-AEAF-AFEB8FFA34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1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ED769-687E-9C4B-8D77-F98CFE9348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2974" y="1018247"/>
            <a:ext cx="6246050" cy="1441121"/>
          </a:xfrm>
        </p:spPr>
        <p:txBody>
          <a:bodyPr>
            <a:prstTxWarp prst="textTriangle">
              <a:avLst>
                <a:gd name="adj" fmla="val 78125"/>
              </a:avLst>
            </a:prstTxWarp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LOVES" panose="02000500000000000000" pitchFamily="2" charset="0"/>
              </a:rPr>
              <a:t>A House Divided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1BD1777-F4DA-DD46-AADC-45D699000F65}"/>
              </a:ext>
            </a:extLst>
          </p:cNvPr>
          <p:cNvSpPr txBox="1">
            <a:spLocks/>
          </p:cNvSpPr>
          <p:nvPr/>
        </p:nvSpPr>
        <p:spPr>
          <a:xfrm>
            <a:off x="3262908" y="2551276"/>
            <a:ext cx="5666184" cy="1020596"/>
          </a:xfrm>
          <a:prstGeom prst="rect">
            <a:avLst/>
          </a:prstGeom>
        </p:spPr>
        <p:txBody>
          <a:bodyPr vert="horz" lIns="91440" tIns="45720" rIns="91440" bIns="45720" numCol="1" rtlCol="0" anchor="b">
            <a:prstTxWarp prst="textPlain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  <a:latin typeface="LOVES" panose="02000500000000000000" pitchFamily="2" charset="0"/>
              </a:rPr>
              <a:t>Against  Itself  Will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B53AA266-6F32-604A-8840-C46DC5E428B5}"/>
              </a:ext>
            </a:extLst>
          </p:cNvPr>
          <p:cNvSpPr txBox="1">
            <a:spLocks/>
          </p:cNvSpPr>
          <p:nvPr/>
        </p:nvSpPr>
        <p:spPr>
          <a:xfrm>
            <a:off x="3262908" y="3755687"/>
            <a:ext cx="5666184" cy="1265409"/>
          </a:xfrm>
          <a:prstGeom prst="rect">
            <a:avLst/>
          </a:prstGeom>
        </p:spPr>
        <p:txBody>
          <a:bodyPr vert="horz" lIns="91440" tIns="45720" rIns="91440" bIns="45720" numCol="1" rtlCol="0" anchor="b">
            <a:prstTxWarp prst="textPlain">
              <a:avLst/>
            </a:prstTxWarp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dirty="0">
                <a:solidFill>
                  <a:schemeClr val="bg1"/>
                </a:solidFill>
                <a:latin typeface="LOVES" panose="02000500000000000000" pitchFamily="2" charset="0"/>
              </a:rPr>
              <a:t>Not  Stand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28854B-C509-0545-821C-BAB3FC599028}"/>
              </a:ext>
            </a:extLst>
          </p:cNvPr>
          <p:cNvSpPr txBox="1"/>
          <p:nvPr/>
        </p:nvSpPr>
        <p:spPr>
          <a:xfrm>
            <a:off x="1533674" y="5021096"/>
            <a:ext cx="91246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LOVES" panose="02000500000000000000" pitchFamily="2" charset="0"/>
              </a:rPr>
              <a:t>The Logical Failure of Error</a:t>
            </a:r>
          </a:p>
        </p:txBody>
      </p:sp>
    </p:spTree>
    <p:extLst>
      <p:ext uri="{BB962C8B-B14F-4D97-AF65-F5344CB8AC3E}">
        <p14:creationId xmlns:p14="http://schemas.microsoft.com/office/powerpoint/2010/main" val="86879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31BA2-71D7-C54B-B668-6DE39D24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265112"/>
            <a:ext cx="11696700" cy="1325563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LOVES" panose="02000500000000000000" pitchFamily="2" charset="0"/>
              </a:rPr>
              <a:t>Jesus Refutes the Accusation of Casting Out Demons by Beelzebub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C7B2C-1660-004E-958E-220D56862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782762"/>
            <a:ext cx="11696700" cy="4810126"/>
          </a:xfrm>
        </p:spPr>
        <p:txBody>
          <a:bodyPr/>
          <a:lstStyle/>
          <a:p>
            <a:pPr marL="0" indent="0" algn="ctr">
              <a:buNone/>
            </a:pPr>
            <a:r>
              <a:rPr lang="en-US" sz="4000" i="1" dirty="0">
                <a:solidFill>
                  <a:schemeClr val="bg1"/>
                </a:solidFill>
              </a:rPr>
              <a:t>Matthew 12:22-30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The Miracle, and the Crowd’s Initial Thought (vv. 22-23)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The Pharisees’ Accusation Raised Against Jesus to Dissuade the Crowd (v. 24)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Jesus’ Fourfold Response to Dismantle Their Logic               (vv. 25-29)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3600" dirty="0">
                <a:solidFill>
                  <a:schemeClr val="bg1"/>
                </a:solidFill>
              </a:rPr>
              <a:t>Jesus’ Following Ultimatum (v. 30)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840BA087-D46C-FE4B-9A2A-EC8ADA4C4D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7742" y="5269832"/>
            <a:ext cx="2794258" cy="151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592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31BA2-71D7-C54B-B668-6DE39D246E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7650" y="265112"/>
            <a:ext cx="116967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latin typeface="LOVES" panose="02000500000000000000" pitchFamily="2" charset="0"/>
              </a:rPr>
              <a:t>THE LOGICAL FAILURE OF ERROR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3C7B2C-1660-004E-958E-220D56862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7650" y="1782762"/>
            <a:ext cx="11696700" cy="481012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Logic of Faith and Its Standard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Faith involves reason – </a:t>
            </a:r>
            <a:r>
              <a:rPr lang="en-US" sz="3200" i="1" dirty="0">
                <a:solidFill>
                  <a:schemeClr val="bg1"/>
                </a:solidFill>
              </a:rPr>
              <a:t>Acts 26:24-25; Hebrews 11:1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Faith is based on a standard – </a:t>
            </a:r>
            <a:r>
              <a:rPr lang="en-US" sz="3200" i="1" dirty="0">
                <a:solidFill>
                  <a:schemeClr val="bg1"/>
                </a:solidFill>
              </a:rPr>
              <a:t>Romans 10:17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Faith requires a logical approach to God’s word – </a:t>
            </a:r>
            <a:r>
              <a:rPr lang="en-US" sz="3200" i="1" dirty="0">
                <a:solidFill>
                  <a:schemeClr val="bg1"/>
                </a:solidFill>
              </a:rPr>
              <a:t>2 Timothy 2:15; Acts 17:11</a:t>
            </a:r>
          </a:p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Consider the Logical Failure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Salvation by Faith Only Separate from Baptism</a:t>
            </a:r>
          </a:p>
          <a:p>
            <a:pPr>
              <a:buFont typeface="Wingdings" pitchFamily="2" charset="2"/>
              <a:buChar char="v"/>
            </a:pPr>
            <a:r>
              <a:rPr lang="en-US" sz="3200" dirty="0">
                <a:solidFill>
                  <a:schemeClr val="bg1"/>
                </a:solidFill>
              </a:rPr>
              <a:t>The Error of Premillennialism</a:t>
            </a:r>
          </a:p>
        </p:txBody>
      </p:sp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CAD04E28-80C7-054C-89BF-57C7B559D1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7742" y="5269832"/>
            <a:ext cx="2794258" cy="151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58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ED769-687E-9C4B-8D77-F98CFE9348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2974" y="1018247"/>
            <a:ext cx="6246050" cy="1441121"/>
          </a:xfrm>
        </p:spPr>
        <p:txBody>
          <a:bodyPr>
            <a:prstTxWarp prst="textTriangle">
              <a:avLst>
                <a:gd name="adj" fmla="val 78125"/>
              </a:avLst>
            </a:prstTxWarp>
            <a:norm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LOVES" panose="02000500000000000000" pitchFamily="2" charset="0"/>
              </a:rPr>
              <a:t>A House Divided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81BD1777-F4DA-DD46-AADC-45D699000F65}"/>
              </a:ext>
            </a:extLst>
          </p:cNvPr>
          <p:cNvSpPr txBox="1">
            <a:spLocks/>
          </p:cNvSpPr>
          <p:nvPr/>
        </p:nvSpPr>
        <p:spPr>
          <a:xfrm>
            <a:off x="3262908" y="2551276"/>
            <a:ext cx="5666184" cy="1020596"/>
          </a:xfrm>
          <a:prstGeom prst="rect">
            <a:avLst/>
          </a:prstGeom>
        </p:spPr>
        <p:txBody>
          <a:bodyPr vert="horz" lIns="91440" tIns="45720" rIns="91440" bIns="45720" numCol="1" rtlCol="0" anchor="b">
            <a:prstTxWarp prst="textPlain">
              <a:avLst/>
            </a:prstTxWarp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solidFill>
                  <a:schemeClr val="bg1"/>
                </a:solidFill>
                <a:latin typeface="LOVES" panose="02000500000000000000" pitchFamily="2" charset="0"/>
              </a:rPr>
              <a:t>Against  Itself  Will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B53AA266-6F32-604A-8840-C46DC5E428B5}"/>
              </a:ext>
            </a:extLst>
          </p:cNvPr>
          <p:cNvSpPr txBox="1">
            <a:spLocks/>
          </p:cNvSpPr>
          <p:nvPr/>
        </p:nvSpPr>
        <p:spPr>
          <a:xfrm>
            <a:off x="3262908" y="3755687"/>
            <a:ext cx="5666184" cy="1265409"/>
          </a:xfrm>
          <a:prstGeom prst="rect">
            <a:avLst/>
          </a:prstGeom>
        </p:spPr>
        <p:txBody>
          <a:bodyPr vert="horz" lIns="91440" tIns="45720" rIns="91440" bIns="45720" numCol="1" rtlCol="0" anchor="b">
            <a:prstTxWarp prst="textPlain">
              <a:avLst/>
            </a:prstTxWarp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800" b="1" dirty="0">
                <a:solidFill>
                  <a:schemeClr val="bg1"/>
                </a:solidFill>
                <a:latin typeface="LOVES" panose="02000500000000000000" pitchFamily="2" charset="0"/>
              </a:rPr>
              <a:t>Not  Stand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728854B-C509-0545-821C-BAB3FC599028}"/>
              </a:ext>
            </a:extLst>
          </p:cNvPr>
          <p:cNvSpPr txBox="1"/>
          <p:nvPr/>
        </p:nvSpPr>
        <p:spPr>
          <a:xfrm>
            <a:off x="1533674" y="5021096"/>
            <a:ext cx="912465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solidFill>
                  <a:schemeClr val="bg1"/>
                </a:solidFill>
                <a:latin typeface="LOVES" panose="02000500000000000000" pitchFamily="2" charset="0"/>
              </a:rPr>
              <a:t>The Logical Failure of Error</a:t>
            </a:r>
          </a:p>
        </p:txBody>
      </p:sp>
    </p:spTree>
    <p:extLst>
      <p:ext uri="{BB962C8B-B14F-4D97-AF65-F5344CB8AC3E}">
        <p14:creationId xmlns:p14="http://schemas.microsoft.com/office/powerpoint/2010/main" val="2503415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149</Words>
  <Application>Microsoft Macintosh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LOVES</vt:lpstr>
      <vt:lpstr>Wingdings</vt:lpstr>
      <vt:lpstr>Office Theme</vt:lpstr>
      <vt:lpstr>PowerPoint Presentation</vt:lpstr>
      <vt:lpstr>A House Divided</vt:lpstr>
      <vt:lpstr>Jesus Refutes the Accusation of Casting Out Demons by Beelzebub</vt:lpstr>
      <vt:lpstr>THE LOGICAL FAILURE OF ERROR</vt:lpstr>
      <vt:lpstr>A House Divided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House Divided Against Itself Will Not Stand</dc:title>
  <dc:creator>Jeremiah Cox</dc:creator>
  <cp:lastModifiedBy>Jeremiah Cox</cp:lastModifiedBy>
  <cp:revision>9</cp:revision>
  <dcterms:created xsi:type="dcterms:W3CDTF">2021-01-27T21:58:53Z</dcterms:created>
  <dcterms:modified xsi:type="dcterms:W3CDTF">2021-01-29T17:01:02Z</dcterms:modified>
</cp:coreProperties>
</file>