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E7C59-A456-2846-8813-9B13544D0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6BCC2-12F5-A942-BA27-9F096293D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1D70B-1611-FC4C-A7A9-F2C29ADBE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BEAA-FA95-6941-93D9-989CDCF8AF93}" type="datetimeFigureOut">
              <a:rPr lang="en-US" smtClean="0"/>
              <a:t>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FCF97-B174-3341-9337-419085271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33758-F5AA-574E-A197-4E30353F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DDDC-77A3-3E4E-8285-3C1A85E1C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6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EB6A-F3BD-8B42-AAD4-EEC539A46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439216-7F03-984D-97C7-91FDF5555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5709E-C1B8-E648-908C-1EA9DE52F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BEAA-FA95-6941-93D9-989CDCF8AF93}" type="datetimeFigureOut">
              <a:rPr lang="en-US" smtClean="0"/>
              <a:t>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F4C9D-B99C-3A47-8DFA-96FDF16E4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426EC-C9CD-A849-92B1-80529D7B3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DDDC-77A3-3E4E-8285-3C1A85E1C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7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C6DA38-2FDF-3B40-B774-05D44D360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AD5F8-F944-854B-895B-D2CD440E2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74A1F-E44C-B544-9539-8546224F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BEAA-FA95-6941-93D9-989CDCF8AF93}" type="datetimeFigureOut">
              <a:rPr lang="en-US" smtClean="0"/>
              <a:t>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7031D-042B-5748-A471-CEDE7164A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F9139-24C1-4C49-BE3A-5A1AEEAF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DDDC-77A3-3E4E-8285-3C1A85E1C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4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7D4D-1656-6149-B4BB-7F040D264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2E5C-E45C-DE40-958F-242D045F3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7AAA6-4801-1342-97F8-104AB368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BEAA-FA95-6941-93D9-989CDCF8AF93}" type="datetimeFigureOut">
              <a:rPr lang="en-US" smtClean="0"/>
              <a:t>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A23FB-542A-6445-8D5E-7F1A5A37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352C-F3E1-3C40-AD4C-8A7AA1B94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DDDC-77A3-3E4E-8285-3C1A85E1C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2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BF860-26C5-7342-8346-8BE733D2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DE3A0-B3EE-8C42-89E4-419ADF946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3C05A-154C-FB47-8B5D-CA40AC680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BEAA-FA95-6941-93D9-989CDCF8AF93}" type="datetimeFigureOut">
              <a:rPr lang="en-US" smtClean="0"/>
              <a:t>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C5F59-704C-7143-9E17-445BBBB22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1111B-158D-8944-937B-F23B6915F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DDDC-77A3-3E4E-8285-3C1A85E1C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0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2A150-52A5-E844-A988-618DFD94B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2E35F-348F-EF42-B1A0-CDB8C569A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8F0FA2-1B2D-3E41-A266-E9B48719A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D14BB-4AC7-EE4C-AFC3-D363BA00D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BEAA-FA95-6941-93D9-989CDCF8AF93}" type="datetimeFigureOut">
              <a:rPr lang="en-US" smtClean="0"/>
              <a:t>2/27/21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8E7F8-7B4A-9D45-AE1B-949736ED5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23A2D-154E-654E-9268-4B754F79B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DDDC-77A3-3E4E-8285-3C1A85E1C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1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AC25-85EB-474F-935E-87649920A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7E84B-6E19-BF4B-B601-88EED71F3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65717F-D251-A646-B5A2-EDA65E503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3D577C-1D49-3C4C-A363-829C3012A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54249-C217-984F-89E4-739ECEFBE7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DF2B9F-21C4-4E49-AF62-1EFE9855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BEAA-FA95-6941-93D9-989CDCF8AF93}" type="datetimeFigureOut">
              <a:rPr lang="en-US" smtClean="0"/>
              <a:t>2/27/21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D4DDD3-61F8-A246-83AF-B3D21C58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EB1FFD-8840-574B-8E88-83F638B9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DDDC-77A3-3E4E-8285-3C1A85E1C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3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FCDA0-2624-3347-8701-115814786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6FB1E-46E9-2B48-A10C-DA05A556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BEAA-FA95-6941-93D9-989CDCF8AF93}" type="datetimeFigureOut">
              <a:rPr lang="en-US" smtClean="0"/>
              <a:t>2/27/21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38935-B614-C545-BC32-D241A74AF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9E654-4BF6-D743-9DB3-B193E2820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DDDC-77A3-3E4E-8285-3C1A85E1C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6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8FE0B5-1239-6043-80EA-B3577748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BEAA-FA95-6941-93D9-989CDCF8AF93}" type="datetimeFigureOut">
              <a:rPr lang="en-US" smtClean="0"/>
              <a:t>2/27/21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EE45EF-8172-EE4C-BC94-E7AAA04B6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000574-0ACD-6348-B515-174E696EF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DDDC-77A3-3E4E-8285-3C1A85E1C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5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2A8A-73BA-F749-B719-C6070EDE3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3B5C1-0143-5A44-A3C3-D4BE97B19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2D3A6-B77C-CE43-B5EF-3B44E8A0A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952D9-6096-924A-AC8D-F5ACD4659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BEAA-FA95-6941-93D9-989CDCF8AF93}" type="datetimeFigureOut">
              <a:rPr lang="en-US" smtClean="0"/>
              <a:t>2/27/21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AA3B4-2AD1-7A40-9A24-EFD04A56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3FD74-EBDB-CA45-9938-8BD58CAB4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DDDC-77A3-3E4E-8285-3C1A85E1C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7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23889-530A-1B47-B4D0-6A67D6031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69597C-8328-BD4E-8EE2-AB0579F788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6E75F2-0441-2A46-A23F-E6EF025E9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97BFD-9F83-2847-9F9A-9F5D9DC6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BEAA-FA95-6941-93D9-989CDCF8AF93}" type="datetimeFigureOut">
              <a:rPr lang="en-US" smtClean="0"/>
              <a:t>2/27/21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A108A-090E-504D-BD3C-B3EBFE07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BE178-0B97-B54D-A871-7ECA6124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DDDC-77A3-3E4E-8285-3C1A85E1C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1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63A38-66F8-5246-AC88-AC41CBC7F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995E7-7B15-3643-9B79-3A08810E7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59CF8-465E-484C-A278-E1C3E4593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9BEAA-FA95-6941-93D9-989CDCF8AF93}" type="datetimeFigureOut">
              <a:rPr lang="en-US" smtClean="0"/>
              <a:t>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F9C53-D425-5B4D-AA5C-021E8D0BB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F7ABA-FC29-784C-B58A-05795B064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3DDDC-77A3-3E4E-8285-3C1A85E1C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5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24D65-7091-CD41-ABD0-8DC0BFD02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CBC73-EF07-844A-BCEA-A297F9615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3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5407-5A0C-7D4C-B5BC-36DED7290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0976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iriam Fixed" panose="020B0509050101010101" pitchFamily="49" charset="-79"/>
                <a:ea typeface="Impact Label Reversed" pitchFamily="2" charset="0"/>
                <a:cs typeface="Miriam Fixed" panose="020B0509050101010101" pitchFamily="49" charset="-79"/>
              </a:rPr>
              <a:t>we must die to live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A4A1A-7077-9640-BAB0-C2190EA22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2551" y="371474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C0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John 12:23-26</a:t>
            </a:r>
          </a:p>
        </p:txBody>
      </p:sp>
    </p:spTree>
    <p:extLst>
      <p:ext uri="{BB962C8B-B14F-4D97-AF65-F5344CB8AC3E}">
        <p14:creationId xmlns:p14="http://schemas.microsoft.com/office/powerpoint/2010/main" val="86563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00CD-2A4A-DB4F-9008-69024E823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122230"/>
            <a:ext cx="113538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The Spiritual Life Offered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F2124-6317-EE42-BB15-A68ED86AB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585916"/>
            <a:ext cx="11353799" cy="492124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Fellowship with God</a:t>
            </a:r>
          </a:p>
          <a:p>
            <a:r>
              <a:rPr lang="en-US" sz="3200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Spiritual life is fellowship with God.  </a:t>
            </a:r>
            <a:r>
              <a:rPr lang="en-US" sz="3200" dirty="0">
                <a:solidFill>
                  <a:srgbClr val="C0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(John 17:3)</a:t>
            </a:r>
          </a:p>
          <a:p>
            <a:r>
              <a:rPr lang="en-US" sz="3200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God’s holiness precludes Him from having fellowship with man due to sin. </a:t>
            </a:r>
            <a:r>
              <a:rPr lang="en-US" sz="3200" dirty="0">
                <a:solidFill>
                  <a:srgbClr val="C0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(1 John 1:5)</a:t>
            </a:r>
          </a:p>
          <a:p>
            <a:r>
              <a:rPr lang="en-US" sz="3200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Therefore, the spiritual life offered is fellowship with God, which is the result of separation from sin (death to sin).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2825AC6-6E36-524D-857D-02B2C36929B3}"/>
              </a:ext>
            </a:extLst>
          </p:cNvPr>
          <p:cNvCxnSpPr>
            <a:cxnSpLocks/>
          </p:cNvCxnSpPr>
          <p:nvPr/>
        </p:nvCxnSpPr>
        <p:spPr>
          <a:xfrm>
            <a:off x="0" y="1419227"/>
            <a:ext cx="7043738" cy="0"/>
          </a:xfrm>
          <a:prstGeom prst="line">
            <a:avLst/>
          </a:prstGeom>
          <a:ln w="76200" cmpd="thickThin">
            <a:gradFill flip="none" rotWithShape="1">
              <a:gsLst>
                <a:gs pos="0">
                  <a:srgbClr val="C00000">
                    <a:alpha val="0"/>
                  </a:srgbClr>
                </a:gs>
                <a:gs pos="74000">
                  <a:srgbClr val="C00000"/>
                </a:gs>
                <a:gs pos="83000">
                  <a:srgbClr val="C00000"/>
                </a:gs>
                <a:gs pos="100000">
                  <a:srgbClr val="C0000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13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00CD-2A4A-DB4F-9008-69024E823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122230"/>
            <a:ext cx="113538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The Spiritual Life Offered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F2124-6317-EE42-BB15-A68ED86AB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585916"/>
            <a:ext cx="11353799" cy="492124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Fellowship with God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Separation from Sin</a:t>
            </a:r>
          </a:p>
          <a:p>
            <a:r>
              <a:rPr lang="en-US" sz="3200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It is a mistake to view spiritual life as simply an escape from the consequence of sin – death. </a:t>
            </a:r>
            <a:r>
              <a:rPr lang="en-US" sz="3200" dirty="0">
                <a:solidFill>
                  <a:srgbClr val="C0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(Romans 6:1-2)</a:t>
            </a:r>
          </a:p>
          <a:p>
            <a:r>
              <a:rPr lang="en-US" sz="3200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Eternal (spiritual) life is not life with sin devoid of consequence, but life which has broken free from sin’s grip.        </a:t>
            </a:r>
            <a:r>
              <a:rPr lang="en-US" sz="3200" dirty="0">
                <a:solidFill>
                  <a:srgbClr val="C0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(Galatians 2:20)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2825AC6-6E36-524D-857D-02B2C36929B3}"/>
              </a:ext>
            </a:extLst>
          </p:cNvPr>
          <p:cNvCxnSpPr>
            <a:cxnSpLocks/>
          </p:cNvCxnSpPr>
          <p:nvPr/>
        </p:nvCxnSpPr>
        <p:spPr>
          <a:xfrm>
            <a:off x="0" y="1419227"/>
            <a:ext cx="7043738" cy="0"/>
          </a:xfrm>
          <a:prstGeom prst="line">
            <a:avLst/>
          </a:prstGeom>
          <a:ln w="76200" cmpd="thickThin">
            <a:gradFill flip="none" rotWithShape="1">
              <a:gsLst>
                <a:gs pos="0">
                  <a:srgbClr val="C00000">
                    <a:alpha val="0"/>
                  </a:srgbClr>
                </a:gs>
                <a:gs pos="74000">
                  <a:srgbClr val="C00000"/>
                </a:gs>
                <a:gs pos="83000">
                  <a:srgbClr val="C00000"/>
                </a:gs>
                <a:gs pos="100000">
                  <a:srgbClr val="C0000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78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00CD-2A4A-DB4F-9008-69024E823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122230"/>
            <a:ext cx="113538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The Spiritual Life Offered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F2124-6317-EE42-BB15-A68ED86AB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585916"/>
            <a:ext cx="11353799" cy="492124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Fellowship with God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Separation from Sin</a:t>
            </a:r>
          </a:p>
          <a:p>
            <a:r>
              <a:rPr lang="en-US" sz="3200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Implication – One who claims possession of spiritual life but has not made the break from sin is dead. </a:t>
            </a:r>
            <a:r>
              <a:rPr lang="en-US" sz="3200" dirty="0">
                <a:solidFill>
                  <a:srgbClr val="C0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(Revelation 3:3)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2825AC6-6E36-524D-857D-02B2C36929B3}"/>
              </a:ext>
            </a:extLst>
          </p:cNvPr>
          <p:cNvCxnSpPr>
            <a:cxnSpLocks/>
          </p:cNvCxnSpPr>
          <p:nvPr/>
        </p:nvCxnSpPr>
        <p:spPr>
          <a:xfrm>
            <a:off x="0" y="1419227"/>
            <a:ext cx="7043738" cy="0"/>
          </a:xfrm>
          <a:prstGeom prst="line">
            <a:avLst/>
          </a:prstGeom>
          <a:ln w="76200" cmpd="thickThin">
            <a:gradFill flip="none" rotWithShape="1">
              <a:gsLst>
                <a:gs pos="0">
                  <a:srgbClr val="C00000">
                    <a:alpha val="0"/>
                  </a:srgbClr>
                </a:gs>
                <a:gs pos="74000">
                  <a:srgbClr val="C00000"/>
                </a:gs>
                <a:gs pos="83000">
                  <a:srgbClr val="C00000"/>
                </a:gs>
                <a:gs pos="100000">
                  <a:srgbClr val="C0000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76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00CD-2A4A-DB4F-9008-69024E823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122230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The Possession of Spiritual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F2124-6317-EE42-BB15-A68ED86AB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585916"/>
            <a:ext cx="11353799" cy="4921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C0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Romans 6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200" b="1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The Beginning of Spiritual Life </a:t>
            </a:r>
            <a:r>
              <a:rPr lang="en-US" sz="3200" b="1" dirty="0">
                <a:solidFill>
                  <a:srgbClr val="C0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(vv. 1-4)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200" b="1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The Implications of Being United in Christ’s Death and Resurrection </a:t>
            </a:r>
            <a:r>
              <a:rPr lang="en-US" sz="3200" b="1" dirty="0">
                <a:solidFill>
                  <a:srgbClr val="C0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(vv. 5-14)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200" b="1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The Consequences of Turning Back to Sin </a:t>
            </a:r>
            <a:r>
              <a:rPr lang="en-US" sz="3200" b="1" dirty="0">
                <a:solidFill>
                  <a:srgbClr val="C0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(vv. 15-23)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200" b="1" dirty="0">
                <a:solidFill>
                  <a:schemeClr val="bg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The Reward of Slavery to Righteousness </a:t>
            </a:r>
            <a:r>
              <a:rPr lang="en-US" sz="3200" b="1" dirty="0">
                <a:solidFill>
                  <a:srgbClr val="C0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(vv. 15-23)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2825AC6-6E36-524D-857D-02B2C36929B3}"/>
              </a:ext>
            </a:extLst>
          </p:cNvPr>
          <p:cNvCxnSpPr>
            <a:cxnSpLocks/>
          </p:cNvCxnSpPr>
          <p:nvPr/>
        </p:nvCxnSpPr>
        <p:spPr>
          <a:xfrm>
            <a:off x="0" y="1419227"/>
            <a:ext cx="7043738" cy="0"/>
          </a:xfrm>
          <a:prstGeom prst="line">
            <a:avLst/>
          </a:prstGeom>
          <a:ln w="76200" cmpd="thickThin">
            <a:gradFill flip="none" rotWithShape="1">
              <a:gsLst>
                <a:gs pos="0">
                  <a:srgbClr val="C00000">
                    <a:alpha val="0"/>
                  </a:srgbClr>
                </a:gs>
                <a:gs pos="74000">
                  <a:srgbClr val="C00000"/>
                </a:gs>
                <a:gs pos="83000">
                  <a:srgbClr val="C00000"/>
                </a:gs>
                <a:gs pos="100000">
                  <a:srgbClr val="C0000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55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5407-5A0C-7D4C-B5BC-36DED7290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0976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iriam Fixed" panose="020B0509050101010101" pitchFamily="49" charset="-79"/>
                <a:ea typeface="Impact Label Reversed" pitchFamily="2" charset="0"/>
                <a:cs typeface="Miriam Fixed" panose="020B0509050101010101" pitchFamily="49" charset="-79"/>
              </a:rPr>
              <a:t>we must die to live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A4A1A-7077-9640-BAB0-C2190EA22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2551" y="371474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C0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John 12:23-26</a:t>
            </a:r>
          </a:p>
        </p:txBody>
      </p:sp>
    </p:spTree>
    <p:extLst>
      <p:ext uri="{BB962C8B-B14F-4D97-AF65-F5344CB8AC3E}">
        <p14:creationId xmlns:p14="http://schemas.microsoft.com/office/powerpoint/2010/main" val="346782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225</Words>
  <Application>Microsoft Macintosh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Miriam Fixed</vt:lpstr>
      <vt:lpstr>Office Theme</vt:lpstr>
      <vt:lpstr>PowerPoint Presentation</vt:lpstr>
      <vt:lpstr>we must die to live</vt:lpstr>
      <vt:lpstr>The Spiritual Life Offered</vt:lpstr>
      <vt:lpstr>The Spiritual Life Offered</vt:lpstr>
      <vt:lpstr>The Spiritual Life Offered</vt:lpstr>
      <vt:lpstr>The Possession of Spiritual Life</vt:lpstr>
      <vt:lpstr>we must die to live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must die to live</dc:title>
  <dc:creator>Jeremiah Cox</dc:creator>
  <cp:lastModifiedBy>Jeremiah Cox</cp:lastModifiedBy>
  <cp:revision>8</cp:revision>
  <dcterms:created xsi:type="dcterms:W3CDTF">2021-02-25T17:33:51Z</dcterms:created>
  <dcterms:modified xsi:type="dcterms:W3CDTF">2021-02-27T17:33:56Z</dcterms:modified>
</cp:coreProperties>
</file>