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  <p:sldMasterId id="2147483684" r:id="rId2"/>
  </p:sldMasterIdLst>
  <p:sldIdLst>
    <p:sldId id="260" r:id="rId3"/>
    <p:sldId id="256" r:id="rId4"/>
    <p:sldId id="257" r:id="rId5"/>
    <p:sldId id="258" r:id="rId6"/>
    <p:sldId id="259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19"/>
  </p:normalViewPr>
  <p:slideViewPr>
    <p:cSldViewPr snapToGrid="0" snapToObjects="1">
      <p:cViewPr varScale="1">
        <p:scale>
          <a:sx n="120" d="100"/>
          <a:sy n="120" d="100"/>
        </p:scale>
        <p:origin x="25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4423" y="802298"/>
            <a:ext cx="8637073" cy="2920713"/>
          </a:xfrm>
        </p:spPr>
        <p:txBody>
          <a:bodyPr bIns="0" anchor="b">
            <a:normAutofit/>
          </a:bodyPr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4424" y="3724074"/>
            <a:ext cx="8637072" cy="977621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AF323-09A0-0D46-8AAD-41457A99926C}" type="datetimeFigureOut">
              <a:rPr lang="en-US" smtClean="0"/>
              <a:t>3/21/21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1579" y="329307"/>
            <a:ext cx="5626774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6834" y="798973"/>
            <a:ext cx="811019" cy="503578"/>
          </a:xfrm>
        </p:spPr>
        <p:txBody>
          <a:bodyPr/>
          <a:lstStyle/>
          <a:p>
            <a:fld id="{4F2C042B-5272-7141-8AF2-7A8E73E4F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642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AF323-09A0-0D46-8AAD-41457A99926C}" type="datetimeFigureOut">
              <a:rPr lang="en-US" smtClean="0"/>
              <a:t>3/21/21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C042B-5272-7141-8AF2-7A8E73E4F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967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7052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518654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AF323-09A0-0D46-8AAD-41457A99926C}" type="datetimeFigureOut">
              <a:rPr lang="en-US" smtClean="0"/>
              <a:t>3/21/21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C042B-5272-7141-8AF2-7A8E73E4F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4743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21E08-A175-334A-9C75-CFEC60532A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590447-2070-5844-BD73-5C297D2BC4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55FA58-2689-7146-A00D-B9436A7B9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6E7CA-97D4-1140-BD05-8909D2D78BEF}" type="datetimeFigureOut">
              <a:rPr lang="en-US" smtClean="0"/>
              <a:t>3/21/21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B0FC3F-6076-8C4B-A619-C28675B9E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C9A40C-2212-C74E-83C5-EFB740D56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C2CA2-74BE-E947-AC4B-F24F99563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3602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4D6C87-052F-5D4F-9DC0-2447D76B1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E6A473-F8E9-F349-A48D-6E84A03C7A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33658B-3863-374A-AF94-1A4D64249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6E7CA-97D4-1140-BD05-8909D2D78BEF}" type="datetimeFigureOut">
              <a:rPr lang="en-US" smtClean="0"/>
              <a:t>3/21/21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A82324-0EC1-3F4A-8201-CF235F318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071C2F-8F43-A143-8D4A-A2E5B74A8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C2CA2-74BE-E947-AC4B-F24F99563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0953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BB92C-6467-7641-8A58-71BA76EC7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BA6776-2970-D84A-8D6B-796B175DD5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EE93E9-72A4-DA49-9F14-4235E6C32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6E7CA-97D4-1140-BD05-8909D2D78BEF}" type="datetimeFigureOut">
              <a:rPr lang="en-US" smtClean="0"/>
              <a:t>3/21/21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752578-257F-C44E-BC91-79AEE1757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F82AC6-08BC-6D4A-84FA-F1E158585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C2CA2-74BE-E947-AC4B-F24F99563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8845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C5F37-2A1A-DB48-8FBC-B69765A39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16D985-A119-0C48-8136-6A1DD7D26B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BD438A-0BEA-C043-9AF4-CAFBDEF97F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94EEE5-D752-B84D-BBB5-D970B6D9A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6E7CA-97D4-1140-BD05-8909D2D78BEF}" type="datetimeFigureOut">
              <a:rPr lang="en-US" smtClean="0"/>
              <a:t>3/21/21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10FF26-2949-7D4E-BE66-846CA25F4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3CB232-E358-944E-87D9-5EF708FB7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C2CA2-74BE-E947-AC4B-F24F99563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3233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5431E-E9A0-2841-B3F1-8B5577CB5A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F19B26-CAFE-A642-95B4-EFFD947AB9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278F3A-D2DD-FC42-98CE-BDA4C6096E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1C2D5A-76FE-ED46-89E7-08EA34098D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BDDA7FD-28DB-DA44-8AC6-99C82E3614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999208-5F00-D247-984F-82BF2E8D9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6E7CA-97D4-1140-BD05-8909D2D78BEF}" type="datetimeFigureOut">
              <a:rPr lang="en-US" smtClean="0"/>
              <a:t>3/21/21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A6F776B-D3A8-6344-94C0-F4D033432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6BFCF2-A4F4-6147-AD23-C676BFC7B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C2CA2-74BE-E947-AC4B-F24F99563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0217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FCC27D-5695-F24C-B11C-1A5D73F65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62A097-1F4A-0443-BA51-F6C717E50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6E7CA-97D4-1140-BD05-8909D2D78BEF}" type="datetimeFigureOut">
              <a:rPr lang="en-US" smtClean="0"/>
              <a:t>3/21/21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EFA7D1-076C-F648-9261-79F453E8E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C0E24F-F490-144E-921E-1D6EE8158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C2CA2-74BE-E947-AC4B-F24F99563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7315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4E40DC-EEF4-474F-94D8-91B22FDAA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6E7CA-97D4-1140-BD05-8909D2D78BEF}" type="datetimeFigureOut">
              <a:rPr lang="en-US" smtClean="0"/>
              <a:t>3/21/21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03D40F-4EB3-4947-AA92-C6E83886E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4AC7CD-85DB-6A4E-A0FD-FF5045891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C2CA2-74BE-E947-AC4B-F24F99563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1741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72C8E-6867-D24D-889B-C1ED8DEE7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68633-43B5-A843-AC77-A07D2F72DE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87A232-D5B0-1A4F-9C29-82E7EF2A8A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14B62B-42C3-4147-9595-94C2E0259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6E7CA-97D4-1140-BD05-8909D2D78BEF}" type="datetimeFigureOut">
              <a:rPr lang="en-US" smtClean="0"/>
              <a:t>3/21/21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10666C-CAC6-B444-8981-240F8A1FC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07C3F5-534C-B643-8AF8-A5D2DD342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C2CA2-74BE-E947-AC4B-F24F99563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825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AF323-09A0-0D46-8AAD-41457A99926C}" type="datetimeFigureOut">
              <a:rPr lang="en-US" smtClean="0"/>
              <a:t>3/21/21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C042B-5272-7141-8AF2-7A8E73E4F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7566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70583-B700-6845-9267-2B4771094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58E082-C84B-5742-BC51-F5DD4141E7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365461-041C-664A-B62D-1875CB0B8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78B84B-AB62-DD44-ADDE-D59E7F732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6E7CA-97D4-1140-BD05-8909D2D78BEF}" type="datetimeFigureOut">
              <a:rPr lang="en-US" smtClean="0"/>
              <a:t>3/21/21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410B94-A76B-B94B-B010-1DEB88E33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59A463-2BAC-504E-9AE9-CCFCF3B18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C2CA2-74BE-E947-AC4B-F24F99563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9821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D7B7B2-20F1-7346-B6A8-D34876D2B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6380B2-AB3C-C84A-9AAF-2508DB3381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EA474F-D04E-9142-BD99-B5F4DE8AD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6E7CA-97D4-1140-BD05-8909D2D78BEF}" type="datetimeFigureOut">
              <a:rPr lang="en-US" smtClean="0"/>
              <a:t>3/21/21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4E69B5-3E79-0C4D-8228-7A482B08D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E8786B-F507-D344-98F6-EC683F50E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C2CA2-74BE-E947-AC4B-F24F99563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7431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AEA05F-11C5-BA41-B3CB-8FFA2CF57C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737C19-1330-6F4D-B731-5E84C82001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C7EB44-06DA-4949-AE8C-C34939EA8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6E7CA-97D4-1140-BD05-8909D2D78BEF}" type="datetimeFigureOut">
              <a:rPr lang="en-US" smtClean="0"/>
              <a:t>3/21/21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93840C-0A33-F146-B78C-BA8F4B157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99FA6B-2743-084C-B37A-52516D77F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C2CA2-74BE-E947-AC4B-F24F99563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025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423" y="1756130"/>
            <a:ext cx="8643154" cy="196900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4423" y="3725137"/>
            <a:ext cx="8643154" cy="1093987"/>
          </a:xfrm>
        </p:spPr>
        <p:txBody>
          <a:bodyPr tIns="91440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AF323-09A0-0D46-8AAD-41457A99926C}" type="datetimeFigureOut">
              <a:rPr lang="en-US" smtClean="0"/>
              <a:t>3/21/21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C042B-5272-7141-8AF2-7A8E73E4F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884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293577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488654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4140" y="2017343"/>
            <a:ext cx="4488654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AF323-09A0-0D46-8AAD-41457A99926C}" type="datetimeFigureOut">
              <a:rPr lang="en-US" smtClean="0"/>
              <a:t>3/21/21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C042B-5272-7141-8AF2-7A8E73E4F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765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295603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488794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488794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6025" y="2023003"/>
            <a:ext cx="4488794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6025" y="2821491"/>
            <a:ext cx="4488794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AF323-09A0-0D46-8AAD-41457A99926C}" type="datetimeFigureOut">
              <a:rPr lang="en-US" smtClean="0"/>
              <a:t>3/21/21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C042B-5272-7141-8AF2-7A8E73E4F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581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AF323-09A0-0D46-8AAD-41457A99926C}" type="datetimeFigureOut">
              <a:rPr lang="en-US" smtClean="0"/>
              <a:t>3/21/21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C042B-5272-7141-8AF2-7A8E73E4F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31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AF323-09A0-0D46-8AAD-41457A99926C}" type="datetimeFigureOut">
              <a:rPr lang="en-US" smtClean="0"/>
              <a:t>3/21/21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C042B-5272-7141-8AF2-7A8E73E4F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044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2961967" cy="2406518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32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2961967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AF323-09A0-0D46-8AAD-41457A99926C}" type="datetimeFigureOut">
              <a:rPr lang="en-US" smtClean="0"/>
              <a:t>3/21/21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C042B-5272-7141-8AF2-7A8E73E4F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84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2"/>
            <a:ext cx="5532328" cy="1922299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 dirty="0"/>
            </a:lvl1pPr>
          </a:lstStyle>
          <a:p>
            <a:pPr lvl="0" algn="ctr"/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059600"/>
            <a:ext cx="5524404" cy="2090134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779AF323-09A0-0D46-8AAD-41457A99926C}" type="datetimeFigureOut">
              <a:rPr lang="en-US" smtClean="0"/>
              <a:t>3/21/21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C042B-5272-7141-8AF2-7A8E73E4F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360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291215" cy="1049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29121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42079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AF323-09A0-0D46-8AAD-41457A99926C}" type="datetimeFigureOut">
              <a:rPr lang="en-US" smtClean="0"/>
              <a:t>3/21/21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62677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4F2C042B-5272-7141-8AF2-7A8E73E4FE1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3622291"/>
            <a:ext cx="12192000" cy="250598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138142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0624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40000"/>
                <a:lumOff val="60000"/>
              </a:schemeClr>
            </a:gs>
            <a:gs pos="46000">
              <a:schemeClr val="accent2">
                <a:lumMod val="95000"/>
                <a:lumOff val="5000"/>
              </a:schemeClr>
            </a:gs>
            <a:gs pos="100000">
              <a:schemeClr val="accent2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2D088C-407A-5E43-8586-FC84C7C83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970375-AA23-0B4C-B128-608DC08C64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23A3E1-7187-8740-80A2-15C696AA83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6E7CA-97D4-1140-BD05-8909D2D78BEF}" type="datetimeFigureOut">
              <a:rPr lang="en-US" smtClean="0"/>
              <a:t>3/21/21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DA57A2-652E-A54A-AD58-5A47AB1753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D8D6A1-4201-1845-9350-DADC558F40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6C2CA2-74BE-E947-AC4B-F24F99563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897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3A1B7-1A2C-644A-993F-13635E6D5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26A099-2632-CC47-B835-78F3FB36D4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868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42AA4-50DD-E146-B022-2440F94536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4423" y="1476069"/>
            <a:ext cx="8637073" cy="2920713"/>
          </a:xfrm>
        </p:spPr>
        <p:txBody>
          <a:bodyPr/>
          <a:lstStyle/>
          <a:p>
            <a:r>
              <a:rPr lang="en-US" dirty="0"/>
              <a:t>“In My Father’s house are       many mansions”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FBFC56-26E5-D546-A141-042915C309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4424" y="4397845"/>
            <a:ext cx="8637072" cy="977621"/>
          </a:xfrm>
        </p:spPr>
        <p:txBody>
          <a:bodyPr>
            <a:normAutofit/>
          </a:bodyPr>
          <a:lstStyle/>
          <a:p>
            <a:r>
              <a:rPr lang="en-US" sz="3200" dirty="0"/>
              <a:t>John 14</a:t>
            </a:r>
          </a:p>
        </p:txBody>
      </p:sp>
    </p:spTree>
    <p:extLst>
      <p:ext uri="{BB962C8B-B14F-4D97-AF65-F5344CB8AC3E}">
        <p14:creationId xmlns:p14="http://schemas.microsoft.com/office/powerpoint/2010/main" val="2803568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E7203-69C0-EE4A-8457-873EC86874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877" y="251067"/>
            <a:ext cx="11296246" cy="1252880"/>
          </a:xfrm>
        </p:spPr>
        <p:txBody>
          <a:bodyPr>
            <a:normAutofit/>
          </a:bodyPr>
          <a:lstStyle/>
          <a:p>
            <a:r>
              <a:rPr lang="en-US" sz="5400" dirty="0"/>
              <a:t>Questions to Answer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84C809-BCDB-354F-8593-74C2F6DDC9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876" y="1636296"/>
            <a:ext cx="11296247" cy="4331368"/>
          </a:xfrm>
        </p:spPr>
        <p:txBody>
          <a:bodyPr>
            <a:normAutofit/>
          </a:bodyPr>
          <a:lstStyle/>
          <a:p>
            <a:r>
              <a:rPr lang="en-US" sz="3200" dirty="0"/>
              <a:t>What is “My Father’s house” referring to?</a:t>
            </a:r>
          </a:p>
          <a:p>
            <a:r>
              <a:rPr lang="en-US" sz="3200" dirty="0"/>
              <a:t>What are the “many mansions?”</a:t>
            </a:r>
          </a:p>
          <a:p>
            <a:r>
              <a:rPr lang="en-US" sz="3200" dirty="0"/>
              <a:t>How will Jesus “come again?”</a:t>
            </a:r>
          </a:p>
          <a:p>
            <a:r>
              <a:rPr lang="en-US" sz="3200" dirty="0"/>
              <a:t>When Jesus receives them to Himself where will they be?</a:t>
            </a:r>
          </a:p>
        </p:txBody>
      </p:sp>
    </p:spTree>
    <p:extLst>
      <p:ext uri="{BB962C8B-B14F-4D97-AF65-F5344CB8AC3E}">
        <p14:creationId xmlns:p14="http://schemas.microsoft.com/office/powerpoint/2010/main" val="27316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E7203-69C0-EE4A-8457-873EC86874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877" y="251067"/>
            <a:ext cx="11296246" cy="1252880"/>
          </a:xfrm>
        </p:spPr>
        <p:txBody>
          <a:bodyPr>
            <a:normAutofit/>
          </a:bodyPr>
          <a:lstStyle/>
          <a:p>
            <a:r>
              <a:rPr lang="en-US" sz="5400" dirty="0"/>
              <a:t>The Text in Context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84C809-BCDB-354F-8593-74C2F6DDC9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876" y="1636296"/>
            <a:ext cx="11296247" cy="4331368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/>
              <a:t>The upper room with the 12 apostles </a:t>
            </a:r>
            <a:r>
              <a:rPr lang="en-US" sz="3200" dirty="0">
                <a:solidFill>
                  <a:schemeClr val="accent1"/>
                </a:solidFill>
              </a:rPr>
              <a:t>(Luke 22:14).</a:t>
            </a:r>
          </a:p>
          <a:p>
            <a:r>
              <a:rPr lang="en-US" sz="3200" dirty="0"/>
              <a:t>Judas’ betrayal predicted </a:t>
            </a:r>
            <a:r>
              <a:rPr lang="en-US" sz="3200" dirty="0">
                <a:solidFill>
                  <a:schemeClr val="accent1"/>
                </a:solidFill>
              </a:rPr>
              <a:t>(John 13:18-30).</a:t>
            </a:r>
          </a:p>
          <a:p>
            <a:r>
              <a:rPr lang="en-US" sz="3200" dirty="0"/>
              <a:t>The disciples dispute about position in the kingdom                 </a:t>
            </a:r>
            <a:r>
              <a:rPr lang="en-US" sz="3200" dirty="0">
                <a:solidFill>
                  <a:schemeClr val="accent1"/>
                </a:solidFill>
              </a:rPr>
              <a:t>(Luke 22:24-30).</a:t>
            </a:r>
          </a:p>
          <a:p>
            <a:r>
              <a:rPr lang="en-US" sz="3200" dirty="0"/>
              <a:t>Peter’s denial predicted; all to be scattered </a:t>
            </a:r>
            <a:r>
              <a:rPr lang="en-US" sz="3200" dirty="0">
                <a:solidFill>
                  <a:schemeClr val="accent1"/>
                </a:solidFill>
              </a:rPr>
              <a:t>(John 13:36-38; Matthew 26:31).</a:t>
            </a:r>
          </a:p>
          <a:p>
            <a:r>
              <a:rPr lang="en-US" sz="3200" dirty="0"/>
              <a:t>Instruction and information regarding apostolic ministry  </a:t>
            </a:r>
            <a:r>
              <a:rPr lang="en-US" sz="3200" dirty="0">
                <a:solidFill>
                  <a:schemeClr val="accent1"/>
                </a:solidFill>
              </a:rPr>
              <a:t>(John 14-17).</a:t>
            </a:r>
          </a:p>
        </p:txBody>
      </p:sp>
    </p:spTree>
    <p:extLst>
      <p:ext uri="{BB962C8B-B14F-4D97-AF65-F5344CB8AC3E}">
        <p14:creationId xmlns:p14="http://schemas.microsoft.com/office/powerpoint/2010/main" val="1524704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E7203-69C0-EE4A-8457-873EC86874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877" y="251067"/>
            <a:ext cx="11296246" cy="1252880"/>
          </a:xfrm>
        </p:spPr>
        <p:txBody>
          <a:bodyPr>
            <a:normAutofit/>
          </a:bodyPr>
          <a:lstStyle/>
          <a:p>
            <a:r>
              <a:rPr lang="en-US" sz="5400" dirty="0"/>
              <a:t>The 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84C809-BCDB-354F-8593-74C2F6DDC9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876" y="1636296"/>
            <a:ext cx="11296247" cy="4331368"/>
          </a:xfrm>
        </p:spPr>
        <p:txBody>
          <a:bodyPr>
            <a:normAutofit/>
          </a:bodyPr>
          <a:lstStyle/>
          <a:p>
            <a:pPr lvl="0"/>
            <a:r>
              <a:rPr lang="en-US" sz="3200" dirty="0"/>
              <a:t>Their troubled hearts are at issue from the start of the chapter to the end </a:t>
            </a:r>
            <a:r>
              <a:rPr lang="en-US" sz="3200" dirty="0">
                <a:solidFill>
                  <a:schemeClr val="accent1"/>
                </a:solidFill>
              </a:rPr>
              <a:t>(vv. 1, 27).</a:t>
            </a:r>
          </a:p>
          <a:p>
            <a:r>
              <a:rPr lang="en-US" sz="3200" dirty="0"/>
              <a:t>Jesus’ comfort involves His coming to them from the start of the chapter to the end </a:t>
            </a:r>
            <a:r>
              <a:rPr lang="en-US" sz="3200" dirty="0">
                <a:solidFill>
                  <a:schemeClr val="accent1"/>
                </a:solidFill>
              </a:rPr>
              <a:t>(vv. 3, 27-28).</a:t>
            </a:r>
          </a:p>
          <a:p>
            <a:pPr lvl="1"/>
            <a:r>
              <a:rPr lang="en-US" sz="3200" dirty="0"/>
              <a:t>He will come to them through the Helper, the Holy Spirit </a:t>
            </a:r>
            <a:r>
              <a:rPr lang="en-US" sz="3200" dirty="0">
                <a:solidFill>
                  <a:schemeClr val="accent1"/>
                </a:solidFill>
              </a:rPr>
              <a:t>(vv. 3, 15-18, 25-28).</a:t>
            </a:r>
          </a:p>
        </p:txBody>
      </p:sp>
    </p:spTree>
    <p:extLst>
      <p:ext uri="{BB962C8B-B14F-4D97-AF65-F5344CB8AC3E}">
        <p14:creationId xmlns:p14="http://schemas.microsoft.com/office/powerpoint/2010/main" val="810414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E7203-69C0-EE4A-8457-873EC86874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877" y="251067"/>
            <a:ext cx="11296246" cy="1252880"/>
          </a:xfrm>
        </p:spPr>
        <p:txBody>
          <a:bodyPr>
            <a:normAutofit/>
          </a:bodyPr>
          <a:lstStyle/>
          <a:p>
            <a:r>
              <a:rPr lang="en-US" sz="5400" dirty="0"/>
              <a:t>The 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84C809-BCDB-354F-8593-74C2F6DDC9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876" y="1636296"/>
            <a:ext cx="11296247" cy="4331368"/>
          </a:xfrm>
        </p:spPr>
        <p:txBody>
          <a:bodyPr>
            <a:noAutofit/>
          </a:bodyPr>
          <a:lstStyle/>
          <a:p>
            <a:r>
              <a:rPr lang="en-US" sz="3200" dirty="0"/>
              <a:t>When Jesus comes to them, He will be with them, and they will be where He is </a:t>
            </a:r>
            <a:r>
              <a:rPr lang="en-US" sz="3200" dirty="0">
                <a:solidFill>
                  <a:schemeClr val="accent1"/>
                </a:solidFill>
              </a:rPr>
              <a:t>(vv. 2-3, 23).</a:t>
            </a:r>
          </a:p>
          <a:p>
            <a:pPr lvl="1"/>
            <a:r>
              <a:rPr lang="en-US" sz="3200" dirty="0"/>
              <a:t>Because there are “many mansions” – </a:t>
            </a:r>
            <a:r>
              <a:rPr lang="en-US" sz="3200" i="1" dirty="0" err="1"/>
              <a:t>mone</a:t>
            </a:r>
            <a:r>
              <a:rPr lang="en-US" sz="3200" i="1" dirty="0"/>
              <a:t> </a:t>
            </a:r>
            <a:r>
              <a:rPr lang="en-US" sz="3200" dirty="0">
                <a:solidFill>
                  <a:schemeClr val="accent1"/>
                </a:solidFill>
              </a:rPr>
              <a:t>(2x in NT – </a:t>
            </a:r>
            <a:r>
              <a:rPr lang="en-US" sz="3200" i="1" dirty="0">
                <a:solidFill>
                  <a:schemeClr val="accent1"/>
                </a:solidFill>
              </a:rPr>
              <a:t>John 14:2, 23</a:t>
            </a:r>
            <a:r>
              <a:rPr lang="en-US" sz="3200" dirty="0">
                <a:solidFill>
                  <a:schemeClr val="accent1"/>
                </a:solidFill>
              </a:rPr>
              <a:t>)</a:t>
            </a:r>
          </a:p>
          <a:p>
            <a:pPr lvl="1"/>
            <a:r>
              <a:rPr lang="en-US" sz="3200" dirty="0"/>
              <a:t>Many mansions in the “Father’s house” – household, family of God, church – </a:t>
            </a:r>
            <a:r>
              <a:rPr lang="en-US" sz="3200" dirty="0">
                <a:solidFill>
                  <a:schemeClr val="accent1"/>
                </a:solidFill>
              </a:rPr>
              <a:t>1 Timothy 3:15; Hebrews 3:1-6; 10:21; 1 Peter 2:5; 4:17</a:t>
            </a:r>
          </a:p>
        </p:txBody>
      </p:sp>
    </p:spTree>
    <p:extLst>
      <p:ext uri="{BB962C8B-B14F-4D97-AF65-F5344CB8AC3E}">
        <p14:creationId xmlns:p14="http://schemas.microsoft.com/office/powerpoint/2010/main" val="2267340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E7203-69C0-EE4A-8457-873EC86874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877" y="251067"/>
            <a:ext cx="11296246" cy="1252880"/>
          </a:xfrm>
        </p:spPr>
        <p:txBody>
          <a:bodyPr>
            <a:normAutofit/>
          </a:bodyPr>
          <a:lstStyle/>
          <a:p>
            <a:r>
              <a:rPr lang="en-US" sz="5400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84C809-BCDB-354F-8593-74C2F6DDC9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876" y="1636296"/>
            <a:ext cx="11296247" cy="4331368"/>
          </a:xfrm>
        </p:spPr>
        <p:txBody>
          <a:bodyPr>
            <a:noAutofit/>
          </a:bodyPr>
          <a:lstStyle/>
          <a:p>
            <a:r>
              <a:rPr lang="en-US" sz="2800" dirty="0"/>
              <a:t>There are many “dwelling places” (”mansions”) in the “Father’s house” (family of God, church).</a:t>
            </a:r>
          </a:p>
          <a:p>
            <a:r>
              <a:rPr lang="en-US" sz="2800" dirty="0"/>
              <a:t>Jesus goes to prepare a place for them in the family of God by the offering of His blood.</a:t>
            </a:r>
          </a:p>
          <a:p>
            <a:r>
              <a:rPr lang="en-US" sz="2800" dirty="0"/>
              <a:t>He “come[s] again” via the Helper (Holy Spirit) that they may be where He is.</a:t>
            </a:r>
          </a:p>
          <a:p>
            <a:pPr lvl="1"/>
            <a:r>
              <a:rPr lang="en-US" sz="2800" dirty="0"/>
              <a:t>Note: Sending of the HS makes becoming a part of the church, God’s family, possible </a:t>
            </a:r>
            <a:r>
              <a:rPr lang="en-US" sz="2800" dirty="0">
                <a:solidFill>
                  <a:schemeClr val="accent1"/>
                </a:solidFill>
              </a:rPr>
              <a:t>(cf. Isaiah 2, Joel 2, Acts 2).</a:t>
            </a:r>
          </a:p>
        </p:txBody>
      </p:sp>
    </p:spTree>
    <p:extLst>
      <p:ext uri="{BB962C8B-B14F-4D97-AF65-F5344CB8AC3E}">
        <p14:creationId xmlns:p14="http://schemas.microsoft.com/office/powerpoint/2010/main" val="199262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E7203-69C0-EE4A-8457-873EC86874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877" y="251067"/>
            <a:ext cx="11296246" cy="1252880"/>
          </a:xfrm>
        </p:spPr>
        <p:txBody>
          <a:bodyPr>
            <a:normAutofit/>
          </a:bodyPr>
          <a:lstStyle/>
          <a:p>
            <a:r>
              <a:rPr lang="en-US" sz="5400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84C809-BCDB-354F-8593-74C2F6DDC9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876" y="1636296"/>
            <a:ext cx="11296247" cy="4331368"/>
          </a:xfrm>
        </p:spPr>
        <p:txBody>
          <a:bodyPr>
            <a:noAutofit/>
          </a:bodyPr>
          <a:lstStyle/>
          <a:p>
            <a:r>
              <a:rPr lang="en-US" sz="2600" dirty="0"/>
              <a:t>Consider – </a:t>
            </a:r>
            <a:r>
              <a:rPr lang="en-US" sz="2600" dirty="0">
                <a:solidFill>
                  <a:schemeClr val="accent1"/>
                </a:solidFill>
              </a:rPr>
              <a:t>Ephesians 2:4-7, 19-22</a:t>
            </a:r>
          </a:p>
          <a:p>
            <a:pPr lvl="1"/>
            <a:r>
              <a:rPr lang="en-US" sz="2600" dirty="0">
                <a:solidFill>
                  <a:schemeClr val="accent1"/>
                </a:solidFill>
              </a:rPr>
              <a:t>(v. 6) </a:t>
            </a:r>
            <a:r>
              <a:rPr lang="en-US" sz="2600" dirty="0"/>
              <a:t>– seated in heavenly places where Christ is – where Christ is </a:t>
            </a:r>
            <a:r>
              <a:rPr lang="en-US" sz="2600" dirty="0">
                <a:solidFill>
                  <a:schemeClr val="accent1"/>
                </a:solidFill>
              </a:rPr>
              <a:t>(cf. John 14:2-3).</a:t>
            </a:r>
          </a:p>
          <a:p>
            <a:pPr lvl="1"/>
            <a:r>
              <a:rPr lang="en-US" sz="2600" dirty="0">
                <a:solidFill>
                  <a:schemeClr val="accent1"/>
                </a:solidFill>
              </a:rPr>
              <a:t>(v. 19) </a:t>
            </a:r>
            <a:r>
              <a:rPr lang="en-US" sz="2600" dirty="0"/>
              <a:t>– members of God’s household – dwelling in “mansions” (</a:t>
            </a:r>
            <a:r>
              <a:rPr lang="en-US" sz="2600" dirty="0" err="1"/>
              <a:t>mone</a:t>
            </a:r>
            <a:r>
              <a:rPr lang="en-US" sz="2600" dirty="0"/>
              <a:t> – “dwelling places”) in “the Father’s house” (family, church) </a:t>
            </a:r>
            <a:r>
              <a:rPr lang="en-US" sz="2600" dirty="0">
                <a:solidFill>
                  <a:schemeClr val="accent1"/>
                </a:solidFill>
              </a:rPr>
              <a:t>(cf. John 14:2-3).</a:t>
            </a:r>
          </a:p>
          <a:p>
            <a:pPr lvl="1"/>
            <a:r>
              <a:rPr lang="en-US" sz="2600" dirty="0">
                <a:solidFill>
                  <a:schemeClr val="accent1"/>
                </a:solidFill>
              </a:rPr>
              <a:t>(v. 20) </a:t>
            </a:r>
            <a:r>
              <a:rPr lang="en-US" sz="2600" dirty="0"/>
              <a:t>– Apostles are the foundation.</a:t>
            </a:r>
          </a:p>
          <a:p>
            <a:pPr lvl="1"/>
            <a:r>
              <a:rPr lang="en-US" sz="2600" dirty="0">
                <a:solidFill>
                  <a:schemeClr val="accent1"/>
                </a:solidFill>
              </a:rPr>
              <a:t>(v. 22) </a:t>
            </a:r>
            <a:r>
              <a:rPr lang="en-US" sz="2600" dirty="0"/>
              <a:t>- dwelling place of God in the Spirit – Jesus and Father make “home” (</a:t>
            </a:r>
            <a:r>
              <a:rPr lang="en-US" sz="2600" dirty="0" err="1"/>
              <a:t>mone</a:t>
            </a:r>
            <a:r>
              <a:rPr lang="en-US" sz="2600" dirty="0"/>
              <a:t> – “dwelling place”) </a:t>
            </a:r>
            <a:r>
              <a:rPr lang="en-US" sz="2600" dirty="0">
                <a:solidFill>
                  <a:schemeClr val="accent1"/>
                </a:solidFill>
              </a:rPr>
              <a:t>(cf. John 14:2, 23).</a:t>
            </a:r>
          </a:p>
        </p:txBody>
      </p:sp>
    </p:spTree>
    <p:extLst>
      <p:ext uri="{BB962C8B-B14F-4D97-AF65-F5344CB8AC3E}">
        <p14:creationId xmlns:p14="http://schemas.microsoft.com/office/powerpoint/2010/main" val="531746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42AA4-50DD-E146-B022-2440F94536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4423" y="1476069"/>
            <a:ext cx="8637073" cy="2920713"/>
          </a:xfrm>
        </p:spPr>
        <p:txBody>
          <a:bodyPr/>
          <a:lstStyle/>
          <a:p>
            <a:r>
              <a:rPr lang="en-US" dirty="0"/>
              <a:t>“In My Father’s house are       many mansions”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FBFC56-26E5-D546-A141-042915C309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4424" y="4397845"/>
            <a:ext cx="8637072" cy="977621"/>
          </a:xfrm>
        </p:spPr>
        <p:txBody>
          <a:bodyPr>
            <a:normAutofit/>
          </a:bodyPr>
          <a:lstStyle/>
          <a:p>
            <a:r>
              <a:rPr lang="en-US" sz="3200" dirty="0"/>
              <a:t>John 14</a:t>
            </a:r>
          </a:p>
        </p:txBody>
      </p:sp>
    </p:spTree>
    <p:extLst>
      <p:ext uri="{BB962C8B-B14F-4D97-AF65-F5344CB8AC3E}">
        <p14:creationId xmlns:p14="http://schemas.microsoft.com/office/powerpoint/2010/main" val="3698562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06BFDE"/>
      </a:accent6>
      <a:hlink>
        <a:srgbClr val="FBAE29"/>
      </a:hlink>
      <a:folHlink>
        <a:srgbClr val="EDC47E"/>
      </a:folHlink>
    </a:clrScheme>
    <a:fontScheme name="Gallery">
      <a:majorFont>
        <a:latin typeface="Rockwell" panose="020606030202050204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BB5F5D82-B5E9-469E-A815-C655ED4AF24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{1BD2E070-DBBC-B840-B52E-B42EBE440BFE}tf10001119</Template>
  <TotalTime>48</TotalTime>
  <Words>481</Words>
  <Application>Microsoft Macintosh PowerPoint</Application>
  <PresentationFormat>Widescreen</PresentationFormat>
  <Paragraphs>34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Rockwell</vt:lpstr>
      <vt:lpstr>Gallery</vt:lpstr>
      <vt:lpstr>Office Theme</vt:lpstr>
      <vt:lpstr>PowerPoint Presentation</vt:lpstr>
      <vt:lpstr>“In My Father’s house are       many mansions”</vt:lpstr>
      <vt:lpstr>Questions to Answer</vt:lpstr>
      <vt:lpstr>The Text in Context</vt:lpstr>
      <vt:lpstr>The Text</vt:lpstr>
      <vt:lpstr>The Text</vt:lpstr>
      <vt:lpstr>Conclusion</vt:lpstr>
      <vt:lpstr>Conclusion</vt:lpstr>
      <vt:lpstr>“In My Father’s house are       many mansions”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“In My Father’s house are many mansions”</dc:title>
  <dc:creator>Jeremiah Cox</dc:creator>
  <cp:lastModifiedBy>Jeremiah Cox</cp:lastModifiedBy>
  <cp:revision>11</cp:revision>
  <dcterms:created xsi:type="dcterms:W3CDTF">2021-03-17T13:46:04Z</dcterms:created>
  <dcterms:modified xsi:type="dcterms:W3CDTF">2021-03-21T21:06:28Z</dcterms:modified>
</cp:coreProperties>
</file>