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60" r:id="rId1"/>
  </p:sldMasterIdLst>
  <p:sldIdLst>
    <p:sldId id="258" r:id="rId2"/>
    <p:sldId id="256" r:id="rId3"/>
    <p:sldId id="257" r:id="rId4"/>
    <p:sldId id="261" r:id="rId5"/>
    <p:sldId id="260" r:id="rId6"/>
    <p:sldId id="259" r:id="rId7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Calibri Light" panose="020F0302020204030204" pitchFamily="34" charset="0"/>
      <p:regular r:id="rId12"/>
      <p:italic r:id="rId13"/>
    </p:embeddedFont>
    <p:embeddedFont>
      <p:font typeface="Mulan" panose="02000500000000000000" pitchFamily="2" charset="77"/>
      <p:regular r:id="rId14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>
      <p:cViewPr varScale="1">
        <p:scale>
          <a:sx n="105" d="100"/>
          <a:sy n="105" d="100"/>
        </p:scale>
        <p:origin x="1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5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2B70-E6CA-7141-98A5-CE0A0F81FC3C}" type="datetimeFigureOut">
              <a:rPr lang="en-US" smtClean="0"/>
              <a:t>6/13/21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B5B0-6591-064C-A82D-C5357877E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7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2B70-E6CA-7141-98A5-CE0A0F81FC3C}" type="datetimeFigureOut">
              <a:rPr lang="en-US" smtClean="0"/>
              <a:t>6/13/21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B5B0-6591-064C-A82D-C5357877E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411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2B70-E6CA-7141-98A5-CE0A0F81FC3C}" type="datetimeFigureOut">
              <a:rPr lang="en-US" smtClean="0"/>
              <a:t>6/13/21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B5B0-6591-064C-A82D-C5357877E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913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2B70-E6CA-7141-98A5-CE0A0F81FC3C}" type="datetimeFigureOut">
              <a:rPr lang="en-US" smtClean="0"/>
              <a:t>6/13/21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B5B0-6591-064C-A82D-C5357877E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4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2B70-E6CA-7141-98A5-CE0A0F81FC3C}" type="datetimeFigureOut">
              <a:rPr lang="en-US" smtClean="0"/>
              <a:t>6/13/21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B5B0-6591-064C-A82D-C5357877E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649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2B70-E6CA-7141-98A5-CE0A0F81FC3C}" type="datetimeFigureOut">
              <a:rPr lang="en-US" smtClean="0"/>
              <a:t>6/13/21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B5B0-6591-064C-A82D-C5357877E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99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2B70-E6CA-7141-98A5-CE0A0F81FC3C}" type="datetimeFigureOut">
              <a:rPr lang="en-US" smtClean="0"/>
              <a:t>6/13/21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B5B0-6591-064C-A82D-C5357877E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48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2B70-E6CA-7141-98A5-CE0A0F81FC3C}" type="datetimeFigureOut">
              <a:rPr lang="en-US" smtClean="0"/>
              <a:t>6/13/21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B5B0-6591-064C-A82D-C5357877E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65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2B70-E6CA-7141-98A5-CE0A0F81FC3C}" type="datetimeFigureOut">
              <a:rPr lang="en-US" smtClean="0"/>
              <a:t>6/13/21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B5B0-6591-064C-A82D-C5357877E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92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2B70-E6CA-7141-98A5-CE0A0F81FC3C}" type="datetimeFigureOut">
              <a:rPr lang="en-US" smtClean="0"/>
              <a:t>6/13/21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B5B0-6591-064C-A82D-C5357877E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02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2B70-E6CA-7141-98A5-CE0A0F81FC3C}" type="datetimeFigureOut">
              <a:rPr lang="en-US" smtClean="0"/>
              <a:t>6/13/21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B5B0-6591-064C-A82D-C5357877E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00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D2B70-E6CA-7141-98A5-CE0A0F81FC3C}" type="datetimeFigureOut">
              <a:rPr lang="en-US" smtClean="0"/>
              <a:t>6/13/21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4B5B0-6591-064C-A82D-C5357877E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04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56B8F-7A15-A944-881F-691CE017A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DA8D5-5A96-0748-86CE-8D81DB3E6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52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B13FD7-AE92-8046-A74D-B870BC7AAB52}"/>
              </a:ext>
            </a:extLst>
          </p:cNvPr>
          <p:cNvSpPr txBox="1"/>
          <p:nvPr/>
        </p:nvSpPr>
        <p:spPr>
          <a:xfrm>
            <a:off x="0" y="0"/>
            <a:ext cx="9144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B6F25B-5BD8-7E46-9235-FF289E11CF9A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F6090FE-E5AC-224B-9160-4962200F50CA}"/>
              </a:ext>
            </a:extLst>
          </p:cNvPr>
          <p:cNvSpPr/>
          <p:nvPr/>
        </p:nvSpPr>
        <p:spPr>
          <a:xfrm>
            <a:off x="2041350" y="934926"/>
            <a:ext cx="5061300" cy="50613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E7E33D-E859-D54B-B70B-8C3110E0B9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1350" y="1366202"/>
            <a:ext cx="5061300" cy="2986341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  <a:latin typeface="Mulan" panose="02000500000000000000" pitchFamily="2" charset="77"/>
              </a:rPr>
              <a:t>The Sin</a:t>
            </a:r>
            <a:br>
              <a:rPr lang="en-US" sz="6600" dirty="0">
                <a:solidFill>
                  <a:schemeClr val="bg1"/>
                </a:solidFill>
                <a:latin typeface="Mulan" panose="02000500000000000000" pitchFamily="2" charset="77"/>
              </a:rPr>
            </a:br>
            <a:r>
              <a:rPr lang="en-US" sz="6600" dirty="0">
                <a:solidFill>
                  <a:schemeClr val="bg1"/>
                </a:solidFill>
                <a:latin typeface="Mulan" panose="02000500000000000000" pitchFamily="2" charset="77"/>
              </a:rPr>
              <a:t>Which So Easily Ensnares 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24E52F-BF0C-DD4E-976A-FC5521904B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455478"/>
            <a:ext cx="6858000" cy="165576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Mulan" panose="02000500000000000000" pitchFamily="2" charset="77"/>
              </a:rPr>
              <a:t>Hebrews 12:1-2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53E899E-8149-D548-BC47-3EC4D18A1ACC}"/>
              </a:ext>
            </a:extLst>
          </p:cNvPr>
          <p:cNvCxnSpPr>
            <a:cxnSpLocks/>
          </p:cNvCxnSpPr>
          <p:nvPr/>
        </p:nvCxnSpPr>
        <p:spPr>
          <a:xfrm>
            <a:off x="3486912" y="4401311"/>
            <a:ext cx="2170176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8274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A45AC4F-D640-F846-AE40-AF791B435118}"/>
              </a:ext>
            </a:extLst>
          </p:cNvPr>
          <p:cNvSpPr txBox="1"/>
          <p:nvPr/>
        </p:nvSpPr>
        <p:spPr>
          <a:xfrm>
            <a:off x="0" y="0"/>
            <a:ext cx="9144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A5F073-7D2D-6443-BC61-99A6E5E87AA7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EB0A22-7BEA-9642-B1C1-3BF0BFCA6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00629"/>
            <a:ext cx="851535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Mulan" panose="02000500000000000000" pitchFamily="2" charset="77"/>
              </a:rPr>
              <a:t>The Text in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E04B1-33AF-B742-A078-E6E377F7A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726821"/>
            <a:ext cx="8515350" cy="49265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Language</a:t>
            </a:r>
          </a:p>
          <a:p>
            <a:pPr>
              <a:buFont typeface="Wingdings" pitchFamily="2" charset="2"/>
              <a:buChar char="v"/>
            </a:pPr>
            <a:r>
              <a:rPr lang="en-US" sz="3600" i="1" dirty="0">
                <a:solidFill>
                  <a:schemeClr val="bg1"/>
                </a:solidFill>
              </a:rPr>
              <a:t>Ho</a:t>
            </a:r>
            <a:r>
              <a:rPr lang="en-US" sz="3600" dirty="0">
                <a:solidFill>
                  <a:schemeClr val="bg1"/>
                </a:solidFill>
              </a:rPr>
              <a:t> (“the”) </a:t>
            </a:r>
            <a:r>
              <a:rPr lang="en-US" sz="3600" i="1" dirty="0" err="1">
                <a:solidFill>
                  <a:schemeClr val="bg1"/>
                </a:solidFill>
              </a:rPr>
              <a:t>euperistatos</a:t>
            </a:r>
            <a:r>
              <a:rPr lang="en-US" sz="3600" dirty="0">
                <a:solidFill>
                  <a:schemeClr val="bg1"/>
                </a:solidFill>
              </a:rPr>
              <a:t> (“which so easily ensnares”) </a:t>
            </a:r>
            <a:r>
              <a:rPr lang="en-US" sz="3600" i="1" dirty="0">
                <a:solidFill>
                  <a:schemeClr val="bg1"/>
                </a:solidFill>
              </a:rPr>
              <a:t>hamartia</a:t>
            </a:r>
            <a:r>
              <a:rPr lang="en-US" sz="3600" dirty="0">
                <a:solidFill>
                  <a:schemeClr val="bg1"/>
                </a:solidFill>
              </a:rPr>
              <a:t> (“sin”)</a:t>
            </a:r>
          </a:p>
          <a:p>
            <a:pPr>
              <a:buFont typeface="Wingdings" pitchFamily="2" charset="2"/>
              <a:buChar char="v"/>
            </a:pPr>
            <a:r>
              <a:rPr lang="en-US" sz="3600" i="1" dirty="0" err="1">
                <a:solidFill>
                  <a:schemeClr val="bg1"/>
                </a:solidFill>
              </a:rPr>
              <a:t>Euperistatos</a:t>
            </a:r>
            <a:r>
              <a:rPr lang="en-US" sz="3600" dirty="0">
                <a:solidFill>
                  <a:schemeClr val="bg1"/>
                </a:solidFill>
              </a:rPr>
              <a:t> (1x in NT) – </a:t>
            </a:r>
            <a:r>
              <a:rPr lang="en-US" sz="3600" i="1" dirty="0" err="1">
                <a:solidFill>
                  <a:schemeClr val="bg1"/>
                </a:solidFill>
              </a:rPr>
              <a:t>eu</a:t>
            </a:r>
            <a:r>
              <a:rPr lang="en-US" sz="3600" dirty="0">
                <a:solidFill>
                  <a:schemeClr val="bg1"/>
                </a:solidFill>
              </a:rPr>
              <a:t>, “well,” </a:t>
            </a:r>
            <a:r>
              <a:rPr lang="en-US" sz="3600" i="1" dirty="0">
                <a:solidFill>
                  <a:schemeClr val="bg1"/>
                </a:solidFill>
              </a:rPr>
              <a:t>peri</a:t>
            </a:r>
            <a:r>
              <a:rPr lang="en-US" sz="3600" dirty="0">
                <a:solidFill>
                  <a:schemeClr val="bg1"/>
                </a:solidFill>
              </a:rPr>
              <a:t>, “around,” </a:t>
            </a:r>
            <a:r>
              <a:rPr lang="en-US" sz="3600" i="1" dirty="0" err="1">
                <a:solidFill>
                  <a:schemeClr val="bg1"/>
                </a:solidFill>
              </a:rPr>
              <a:t>statos</a:t>
            </a:r>
            <a:r>
              <a:rPr lang="en-US" sz="3600" dirty="0">
                <a:solidFill>
                  <a:schemeClr val="bg1"/>
                </a:solidFill>
              </a:rPr>
              <a:t>, “standing,” i.e., easily encompassing (VINE)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Unbelief surrounded the Hebrew readers.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7088108-CB34-294D-B023-BDC935610D93}"/>
              </a:ext>
            </a:extLst>
          </p:cNvPr>
          <p:cNvCxnSpPr>
            <a:cxnSpLocks/>
          </p:cNvCxnSpPr>
          <p:nvPr/>
        </p:nvCxnSpPr>
        <p:spPr>
          <a:xfrm>
            <a:off x="2377440" y="1402079"/>
            <a:ext cx="4474464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9192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A45AC4F-D640-F846-AE40-AF791B435118}"/>
              </a:ext>
            </a:extLst>
          </p:cNvPr>
          <p:cNvSpPr txBox="1"/>
          <p:nvPr/>
        </p:nvSpPr>
        <p:spPr>
          <a:xfrm>
            <a:off x="0" y="0"/>
            <a:ext cx="9144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A5F073-7D2D-6443-BC61-99A6E5E87AA7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EB0A22-7BEA-9642-B1C1-3BF0BFCA6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00629"/>
            <a:ext cx="851535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Mulan" panose="02000500000000000000" pitchFamily="2" charset="77"/>
              </a:rPr>
              <a:t>The Text in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E04B1-33AF-B742-A078-E6E377F7A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726821"/>
            <a:ext cx="8515350" cy="49265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Warning and Exhortation of the Writer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Warning of apostasy – </a:t>
            </a: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2:1; 3:12; 4:11;  6:4-6; 10:35-39; 12:14-17, 25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Exhortation to faith – </a:t>
            </a: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3:12, 18-19;        10:35-39; 11; 12:2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Their faith was wavering. </a:t>
            </a:r>
            <a:r>
              <a:rPr lang="en-US" sz="3600" u="sng" dirty="0">
                <a:solidFill>
                  <a:schemeClr val="bg1"/>
                </a:solidFill>
              </a:rPr>
              <a:t>If they did not start trusting in God, they would not finish the race.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7088108-CB34-294D-B023-BDC935610D93}"/>
              </a:ext>
            </a:extLst>
          </p:cNvPr>
          <p:cNvCxnSpPr>
            <a:cxnSpLocks/>
          </p:cNvCxnSpPr>
          <p:nvPr/>
        </p:nvCxnSpPr>
        <p:spPr>
          <a:xfrm>
            <a:off x="2377440" y="1402079"/>
            <a:ext cx="4474464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113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A45AC4F-D640-F846-AE40-AF791B435118}"/>
              </a:ext>
            </a:extLst>
          </p:cNvPr>
          <p:cNvSpPr txBox="1"/>
          <p:nvPr/>
        </p:nvSpPr>
        <p:spPr>
          <a:xfrm>
            <a:off x="0" y="0"/>
            <a:ext cx="9144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A5F073-7D2D-6443-BC61-99A6E5E87AA7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EB0A22-7BEA-9642-B1C1-3BF0BFCA6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00629"/>
            <a:ext cx="851535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Mulan" panose="02000500000000000000" pitchFamily="2" charset="77"/>
              </a:rPr>
              <a:t>Lay Aside the Sin of Unbelief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E04B1-33AF-B742-A078-E6E377F7A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726821"/>
            <a:ext cx="8515350" cy="49265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Do you trust the steadfastness of God’s word? </a:t>
            </a: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(Hebrews 2:1-4)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Do you trust God’s evaluation of sin? </a:t>
            </a: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(Hebrews 3:12-14; 12:16-17)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Do you trust the ability and aid of our High Priest?</a:t>
            </a: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(Hebrews 4:14-16; 7:23-25)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Do you trust God’s promise of judgment?</a:t>
            </a: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(Hebrews 4:11-13; 9:27; 10:30-31)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7088108-CB34-294D-B023-BDC935610D93}"/>
              </a:ext>
            </a:extLst>
          </p:cNvPr>
          <p:cNvCxnSpPr>
            <a:cxnSpLocks/>
          </p:cNvCxnSpPr>
          <p:nvPr/>
        </p:nvCxnSpPr>
        <p:spPr>
          <a:xfrm>
            <a:off x="2377440" y="1402079"/>
            <a:ext cx="4474464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148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B13FD7-AE92-8046-A74D-B870BC7AAB52}"/>
              </a:ext>
            </a:extLst>
          </p:cNvPr>
          <p:cNvSpPr txBox="1"/>
          <p:nvPr/>
        </p:nvSpPr>
        <p:spPr>
          <a:xfrm>
            <a:off x="0" y="0"/>
            <a:ext cx="9144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SIN </a:t>
            </a:r>
            <a:r>
              <a:rPr lang="en-US" sz="3200" dirty="0">
                <a:solidFill>
                  <a:schemeClr val="bg1"/>
                </a:solidFill>
              </a:rPr>
              <a:t>SIN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B6F25B-5BD8-7E46-9235-FF289E11CF9A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F6090FE-E5AC-224B-9160-4962200F50CA}"/>
              </a:ext>
            </a:extLst>
          </p:cNvPr>
          <p:cNvSpPr/>
          <p:nvPr/>
        </p:nvSpPr>
        <p:spPr>
          <a:xfrm>
            <a:off x="2041350" y="934926"/>
            <a:ext cx="5061300" cy="50613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E7E33D-E859-D54B-B70B-8C3110E0B9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1350" y="1366202"/>
            <a:ext cx="5061300" cy="2986341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  <a:latin typeface="Mulan" panose="02000500000000000000" pitchFamily="2" charset="77"/>
              </a:rPr>
              <a:t>The Sin</a:t>
            </a:r>
            <a:br>
              <a:rPr lang="en-US" sz="6600" dirty="0">
                <a:solidFill>
                  <a:schemeClr val="bg1"/>
                </a:solidFill>
                <a:latin typeface="Mulan" panose="02000500000000000000" pitchFamily="2" charset="77"/>
              </a:rPr>
            </a:br>
            <a:r>
              <a:rPr lang="en-US" sz="6600" dirty="0">
                <a:solidFill>
                  <a:schemeClr val="bg1"/>
                </a:solidFill>
                <a:latin typeface="Mulan" panose="02000500000000000000" pitchFamily="2" charset="77"/>
              </a:rPr>
              <a:t>Which So Easily Ensnares 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24E52F-BF0C-DD4E-976A-FC5521904B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455478"/>
            <a:ext cx="6858000" cy="165576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Mulan" panose="02000500000000000000" pitchFamily="2" charset="77"/>
              </a:rPr>
              <a:t>Hebrews 12:1-2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53E899E-8149-D548-BC47-3EC4D18A1ACC}"/>
              </a:ext>
            </a:extLst>
          </p:cNvPr>
          <p:cNvCxnSpPr>
            <a:cxnSpLocks/>
          </p:cNvCxnSpPr>
          <p:nvPr/>
        </p:nvCxnSpPr>
        <p:spPr>
          <a:xfrm>
            <a:off x="3486912" y="4401311"/>
            <a:ext cx="2170176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200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1185</Words>
  <Application>Microsoft Macintosh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Wingdings</vt:lpstr>
      <vt:lpstr>Mulan</vt:lpstr>
      <vt:lpstr>Calibri Light</vt:lpstr>
      <vt:lpstr>Calibri</vt:lpstr>
      <vt:lpstr>Office Theme</vt:lpstr>
      <vt:lpstr>PowerPoint Presentation</vt:lpstr>
      <vt:lpstr>The Sin Which So Easily Ensnares Us</vt:lpstr>
      <vt:lpstr>The Text in Context</vt:lpstr>
      <vt:lpstr>The Text in Context</vt:lpstr>
      <vt:lpstr>Lay Aside the Sin of Unbelief</vt:lpstr>
      <vt:lpstr>The Sin Which So Easily Ensnares 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12</cp:revision>
  <dcterms:created xsi:type="dcterms:W3CDTF">2021-06-08T20:01:36Z</dcterms:created>
  <dcterms:modified xsi:type="dcterms:W3CDTF">2021-06-13T14:29:30Z</dcterms:modified>
</cp:coreProperties>
</file>