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ngravers MT" panose="02090707080505020304" pitchFamily="18" charset="77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47E2-AAA8-DC46-AA04-FDBE6B535769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983B-6457-8D4B-841E-5E892A03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F502-68AD-AE4B-BA90-17FA58D8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DD0FC-5DFD-B642-8F10-C235BBDF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Avenue of Christ’s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403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 Reigns in Death, Grace Reigns through Righteousness </a:t>
            </a:r>
            <a:r>
              <a:rPr lang="en-US" sz="39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20-21)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21a)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sin cannot be present without death being present.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21b)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grace’s reign is through (channel of an act) righteousness to eternal life.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1:17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God’s plan of righteousness – just live by faith (</a:t>
            </a:r>
            <a:r>
              <a:rPr lang="en-US" sz="35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Romans 5:2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access grace).</a:t>
            </a:r>
          </a:p>
          <a:p>
            <a:pPr lvl="1">
              <a:buFont typeface="Wingdings" pitchFamily="2" charset="2"/>
              <a:buChar char="v"/>
            </a:pPr>
            <a:r>
              <a:rPr lang="en-US" sz="3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reign of grace is in the absence of sin – in submission to the gospel plan of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39503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Avenue of Christ’s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40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Shall we continue in sin that grace may abound?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(6:1)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if it is understood where grace reigns abundant –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(5:21)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through gospel plan of righteousness.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(6:12-14)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present members as instruments of righteousness to God.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(6:17-19, 22)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delivered to doctrine (gospel), present self as slave of righteousness to holiness.</a:t>
            </a:r>
          </a:p>
        </p:txBody>
      </p:sp>
    </p:spTree>
    <p:extLst>
      <p:ext uri="{BB962C8B-B14F-4D97-AF65-F5344CB8AC3E}">
        <p14:creationId xmlns:p14="http://schemas.microsoft.com/office/powerpoint/2010/main" val="8075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BC3D-94B6-1D4C-9D2F-347A1AAAC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230949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alpha val="75000"/>
                  </a:schemeClr>
                </a:solidFill>
                <a:latin typeface="Engravers MT" panose="02090707080505020304" pitchFamily="18" charset="77"/>
                <a:cs typeface="Biome" panose="020B0604020202020204" pitchFamily="34" charset="0"/>
              </a:rPr>
              <a:t>Where Sin Abounded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9E393-5744-D242-B058-8CA87B47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6353"/>
            <a:ext cx="6858000" cy="6910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Romans 5:20-21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B785-0729-2A49-BF3D-438ABFA19889}"/>
              </a:ext>
            </a:extLst>
          </p:cNvPr>
          <p:cNvSpPr txBox="1">
            <a:spLocks/>
          </p:cNvSpPr>
          <p:nvPr/>
        </p:nvSpPr>
        <p:spPr>
          <a:xfrm>
            <a:off x="685800" y="1323531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300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Grace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EEA48-71A2-D84A-93EF-C4F786D76E5B}"/>
              </a:ext>
            </a:extLst>
          </p:cNvPr>
          <p:cNvSpPr txBox="1">
            <a:spLocks/>
          </p:cNvSpPr>
          <p:nvPr/>
        </p:nvSpPr>
        <p:spPr>
          <a:xfrm>
            <a:off x="685800" y="2021142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Abounded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FBB700-3A44-B346-9EBD-54B09D86E525}"/>
              </a:ext>
            </a:extLst>
          </p:cNvPr>
          <p:cNvSpPr txBox="1">
            <a:spLocks/>
          </p:cNvSpPr>
          <p:nvPr/>
        </p:nvSpPr>
        <p:spPr>
          <a:xfrm>
            <a:off x="1002792" y="272399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Much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BE9B9A-BF4E-414C-89E9-F329F092F1BD}"/>
              </a:ext>
            </a:extLst>
          </p:cNvPr>
          <p:cNvSpPr txBox="1">
            <a:spLocks/>
          </p:cNvSpPr>
          <p:nvPr/>
        </p:nvSpPr>
        <p:spPr>
          <a:xfrm>
            <a:off x="368808" y="272532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662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BC3D-94B6-1D4C-9D2F-347A1AAAC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230949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alpha val="75000"/>
                  </a:schemeClr>
                </a:solidFill>
                <a:latin typeface="Engravers MT" panose="02090707080505020304" pitchFamily="18" charset="77"/>
                <a:cs typeface="Biome" panose="020B0604020202020204" pitchFamily="34" charset="0"/>
              </a:rPr>
              <a:t>Where Sin Abounded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9E393-5744-D242-B058-8CA87B47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6353"/>
            <a:ext cx="6858000" cy="6910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Romans 5:20-21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B785-0729-2A49-BF3D-438ABFA19889}"/>
              </a:ext>
            </a:extLst>
          </p:cNvPr>
          <p:cNvSpPr txBox="1">
            <a:spLocks/>
          </p:cNvSpPr>
          <p:nvPr/>
        </p:nvSpPr>
        <p:spPr>
          <a:xfrm>
            <a:off x="685800" y="1323531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300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Grace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EEA48-71A2-D84A-93EF-C4F786D76E5B}"/>
              </a:ext>
            </a:extLst>
          </p:cNvPr>
          <p:cNvSpPr txBox="1">
            <a:spLocks/>
          </p:cNvSpPr>
          <p:nvPr/>
        </p:nvSpPr>
        <p:spPr>
          <a:xfrm>
            <a:off x="685800" y="2021142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Abounded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FBB700-3A44-B346-9EBD-54B09D86E525}"/>
              </a:ext>
            </a:extLst>
          </p:cNvPr>
          <p:cNvSpPr txBox="1">
            <a:spLocks/>
          </p:cNvSpPr>
          <p:nvPr/>
        </p:nvSpPr>
        <p:spPr>
          <a:xfrm>
            <a:off x="1002792" y="272399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Much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BE9B9A-BF4E-414C-89E9-F329F092F1BD}"/>
              </a:ext>
            </a:extLst>
          </p:cNvPr>
          <p:cNvSpPr txBox="1">
            <a:spLocks/>
          </p:cNvSpPr>
          <p:nvPr/>
        </p:nvSpPr>
        <p:spPr>
          <a:xfrm>
            <a:off x="368808" y="272532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alpha val="8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  <a:cs typeface="Biome" panose="020B0604020202020204" pitchFamily="34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8436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problem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17239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Entrance of Sin and its Consequence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 entered through Adam –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5:12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Death entered through sin.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Spiritual death – context: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Death = separation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“Therefore…”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12)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10-11)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reconciliation to God</a:t>
            </a:r>
          </a:p>
        </p:txBody>
      </p:sp>
    </p:spTree>
    <p:extLst>
      <p:ext uri="{BB962C8B-B14F-4D97-AF65-F5344CB8AC3E}">
        <p14:creationId xmlns:p14="http://schemas.microsoft.com/office/powerpoint/2010/main" val="19003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problem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17239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Entrance of Sin and its Consequence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Spread of Sin and its Consequence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“and thus”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houtōs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referring to what precedes, in this manner, thus, so (BDAG)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In what manner did death spread to all?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“through sin…because all sinned”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“original sin,” “total hereditary depravity.”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Contradicts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13-14)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“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not…likeness of…Adam.”</a:t>
            </a:r>
          </a:p>
        </p:txBody>
      </p:sp>
    </p:spTree>
    <p:extLst>
      <p:ext uri="{BB962C8B-B14F-4D97-AF65-F5344CB8AC3E}">
        <p14:creationId xmlns:p14="http://schemas.microsoft.com/office/powerpoint/2010/main" val="83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Solution          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17239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 made man upright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(cf. Romans 7:9; Ecclesiastes 7:29)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law is able to maintain life                    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(cf. Romans 7:10, 12; 10:5)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Problem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3:23; 8:2-3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all sinned, but the law cannot free from sin and death, the law cannot revive.</a:t>
            </a:r>
          </a:p>
        </p:txBody>
      </p:sp>
    </p:spTree>
    <p:extLst>
      <p:ext uri="{BB962C8B-B14F-4D97-AF65-F5344CB8AC3E}">
        <p14:creationId xmlns:p14="http://schemas.microsoft.com/office/powerpoint/2010/main" val="14248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Solution          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17239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and the gift by grace – Jesus Christ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Righteousness of God through faith in Jesus –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Romans 3:21-26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21-23)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apart from the law.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24)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justification by free gift.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25-26)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Christ a propitiation, THROUGH FAITH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(cf. 5:2)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68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20EC02-C5A6-594E-915B-69554D430F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96E61-24AB-FD47-8949-F3024D1CF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64171"/>
            <a:ext cx="3868340" cy="8239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Adam</a:t>
            </a:r>
            <a:endParaRPr lang="en-US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B2974-FBC5-9B47-AF50-4B847598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188082"/>
            <a:ext cx="3868340" cy="43590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Offense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15)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Many died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15)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Judgment from one to condemnation 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16)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Death reigned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D4828-7DFB-8D42-9A73-32CD214B0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64171"/>
            <a:ext cx="3887391" cy="8239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FA7F1-CCA1-D843-9934-9CC93C539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88083"/>
            <a:ext cx="3887391" cy="43590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Free Gift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15)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Abounded to many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15)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Free gift from many to justification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16)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Reign in life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17)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4EC56D-D5FD-4C4F-B69A-1B022119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All-Sufficiency of Christ’s Gift</a:t>
            </a:r>
          </a:p>
        </p:txBody>
      </p:sp>
    </p:spTree>
    <p:extLst>
      <p:ext uri="{BB962C8B-B14F-4D97-AF65-F5344CB8AC3E}">
        <p14:creationId xmlns:p14="http://schemas.microsoft.com/office/powerpoint/2010/main" val="41712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Avenue of Christ’s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17239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One Man’s Offense/Disobedience to Condemnation/Made Sinners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18a, 19a)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Connecting back to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(v. 12)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not automatic/inherited, but when we followed his example of disobedience.</a:t>
            </a:r>
          </a:p>
        </p:txBody>
      </p:sp>
    </p:spTree>
    <p:extLst>
      <p:ext uri="{BB962C8B-B14F-4D97-AF65-F5344CB8AC3E}">
        <p14:creationId xmlns:p14="http://schemas.microsoft.com/office/powerpoint/2010/main" val="28328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22EC9-626B-6040-9B77-CC888ECD36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45A48">
                  <a:alpha val="35000"/>
                </a:srgbClr>
              </a:gs>
              <a:gs pos="74000">
                <a:srgbClr val="545A48">
                  <a:alpha val="85000"/>
                </a:srgbClr>
              </a:gs>
              <a:gs pos="83000">
                <a:srgbClr val="545A48">
                  <a:alpha val="90000"/>
                </a:srgbClr>
              </a:gs>
              <a:gs pos="100000">
                <a:srgbClr val="545A4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F12E9-1E4D-9B47-B0E4-4D322AB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2862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Engravers MT" panose="02090707080505020304" pitchFamily="18" charset="77"/>
              </a:rPr>
              <a:t>The Avenue of Christ’s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933-F057-764F-BD41-00E3CE42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11287"/>
            <a:ext cx="8515350" cy="517239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One Man’s Righteous Act/Obedience to Justification of Life/Made Righteous        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(vv. 18b, 19b)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“Righteous act”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(singular) –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Philippians 2:8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obedient death.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Parallel to the avenue of condemnation – justified/made righteous when we obey –      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Hebrews 5:8-9</a:t>
            </a:r>
          </a:p>
        </p:txBody>
      </p:sp>
    </p:spTree>
    <p:extLst>
      <p:ext uri="{BB962C8B-B14F-4D97-AF65-F5344CB8AC3E}">
        <p14:creationId xmlns:p14="http://schemas.microsoft.com/office/powerpoint/2010/main" val="42711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616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Engravers MT</vt:lpstr>
      <vt:lpstr>Arial</vt:lpstr>
      <vt:lpstr>Wingdings</vt:lpstr>
      <vt:lpstr>Calibri Light</vt:lpstr>
      <vt:lpstr>Office Theme</vt:lpstr>
      <vt:lpstr>PowerPoint Presentation</vt:lpstr>
      <vt:lpstr>Where Sin Abounded</vt:lpstr>
      <vt:lpstr>The problem of Sin</vt:lpstr>
      <vt:lpstr>The problem of Sin</vt:lpstr>
      <vt:lpstr>The Solution           in Christ</vt:lpstr>
      <vt:lpstr>The Solution           in Christ</vt:lpstr>
      <vt:lpstr>The All-Sufficiency of Christ’s Gift</vt:lpstr>
      <vt:lpstr>The Avenue of Christ’s Gift</vt:lpstr>
      <vt:lpstr>The Avenue of Christ’s Gift</vt:lpstr>
      <vt:lpstr>The Avenue of Christ’s Gift</vt:lpstr>
      <vt:lpstr>The Avenue of Christ’s Gift</vt:lpstr>
      <vt:lpstr>Where Sin Abounded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Sin Abounded</dc:title>
  <dc:creator>Jeremiah Cox</dc:creator>
  <cp:lastModifiedBy>Jeremiah Cox</cp:lastModifiedBy>
  <cp:revision>22</cp:revision>
  <dcterms:created xsi:type="dcterms:W3CDTF">2021-06-26T15:47:21Z</dcterms:created>
  <dcterms:modified xsi:type="dcterms:W3CDTF">2021-07-04T14:54:12Z</dcterms:modified>
</cp:coreProperties>
</file>