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6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1"/>
      <p:bold r:id="rId12"/>
      <p:italic r:id="rId13"/>
      <p:boldItalic r:id="rId14"/>
    </p:embeddedFont>
    <p:embeddedFont>
      <p:font typeface="Calibri Light" panose="020F0302020204030204" pitchFamily="34" charset="0"/>
      <p:regular r:id="rId15"/>
      <p:italic r:id="rId16"/>
    </p:embeddedFont>
    <p:embeddedFont>
      <p:font typeface="LOVES" panose="02000500000000000000" pitchFamily="2" charset="0"/>
      <p:regular r:id="rId1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6"/>
  </p:normalViewPr>
  <p:slideViewPr>
    <p:cSldViewPr snapToGrid="0" snapToObjects="1">
      <p:cViewPr varScale="1">
        <p:scale>
          <a:sx n="101" d="100"/>
          <a:sy n="101" d="100"/>
        </p:scale>
        <p:origin x="6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32FD-2E44-3745-96A9-6F30149B5287}" type="datetimeFigureOut">
              <a:rPr lang="en-US" smtClean="0"/>
              <a:t>9/18/21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737C-88F2-2942-BB3A-0395AC05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56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32FD-2E44-3745-96A9-6F30149B5287}" type="datetimeFigureOut">
              <a:rPr lang="en-US" smtClean="0"/>
              <a:t>9/18/21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737C-88F2-2942-BB3A-0395AC05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646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32FD-2E44-3745-96A9-6F30149B5287}" type="datetimeFigureOut">
              <a:rPr lang="en-US" smtClean="0"/>
              <a:t>9/18/21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737C-88F2-2942-BB3A-0395AC05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27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32FD-2E44-3745-96A9-6F30149B5287}" type="datetimeFigureOut">
              <a:rPr lang="en-US" smtClean="0"/>
              <a:t>9/18/21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737C-88F2-2942-BB3A-0395AC05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92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32FD-2E44-3745-96A9-6F30149B5287}" type="datetimeFigureOut">
              <a:rPr lang="en-US" smtClean="0"/>
              <a:t>9/18/21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737C-88F2-2942-BB3A-0395AC05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09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32FD-2E44-3745-96A9-6F30149B5287}" type="datetimeFigureOut">
              <a:rPr lang="en-US" smtClean="0"/>
              <a:t>9/18/21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737C-88F2-2942-BB3A-0395AC05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463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32FD-2E44-3745-96A9-6F30149B5287}" type="datetimeFigureOut">
              <a:rPr lang="en-US" smtClean="0"/>
              <a:t>9/18/21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737C-88F2-2942-BB3A-0395AC05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65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32FD-2E44-3745-96A9-6F30149B5287}" type="datetimeFigureOut">
              <a:rPr lang="en-US" smtClean="0"/>
              <a:t>9/18/21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737C-88F2-2942-BB3A-0395AC05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50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32FD-2E44-3745-96A9-6F30149B5287}" type="datetimeFigureOut">
              <a:rPr lang="en-US" smtClean="0"/>
              <a:t>9/18/21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737C-88F2-2942-BB3A-0395AC05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97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32FD-2E44-3745-96A9-6F30149B5287}" type="datetimeFigureOut">
              <a:rPr lang="en-US" smtClean="0"/>
              <a:t>9/18/21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737C-88F2-2942-BB3A-0395AC05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690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32FD-2E44-3745-96A9-6F30149B5287}" type="datetimeFigureOut">
              <a:rPr lang="en-US" smtClean="0"/>
              <a:t>9/18/21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737C-88F2-2942-BB3A-0395AC05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12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532FD-2E44-3745-96A9-6F30149B5287}" type="datetimeFigureOut">
              <a:rPr lang="en-US" smtClean="0"/>
              <a:t>9/18/21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8737C-88F2-2942-BB3A-0395AC05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9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89F4B-9D6B-BA43-A72D-8AA248D52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D9F11-85E9-A94B-B4BF-E6A474A49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43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C7FD9-4B1F-864D-BBD3-A488F4CC67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957263"/>
            <a:ext cx="9144000" cy="2387600"/>
          </a:xfrm>
        </p:spPr>
        <p:txBody>
          <a:bodyPr>
            <a:normAutofit/>
          </a:bodyPr>
          <a:lstStyle/>
          <a:p>
            <a:r>
              <a:rPr lang="en-US" sz="41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LOVES" panose="02000500000000000000" pitchFamily="2" charset="0"/>
              </a:rPr>
              <a:t>He is able to keep what I have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7D3767-2F94-5148-AFF6-EB1808E842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8050" y="4056063"/>
            <a:ext cx="7664450" cy="1655762"/>
          </a:xfrm>
        </p:spPr>
        <p:txBody>
          <a:bodyPr>
            <a:normAutofit/>
          </a:bodyPr>
          <a:lstStyle/>
          <a:p>
            <a:pPr algn="r"/>
            <a:r>
              <a:rPr lang="en-US" sz="3600" b="1" dirty="0">
                <a:solidFill>
                  <a:schemeClr val="bg1"/>
                </a:solidFill>
                <a:latin typeface="LOVES" panose="02000500000000000000" pitchFamily="2" charset="0"/>
              </a:rPr>
              <a:t>2 Timothy 1:12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20D4E18-5433-2F41-8F36-37B83FC4C50D}"/>
              </a:ext>
            </a:extLst>
          </p:cNvPr>
          <p:cNvSpPr txBox="1">
            <a:spLocks/>
          </p:cNvSpPr>
          <p:nvPr/>
        </p:nvSpPr>
        <p:spPr>
          <a:xfrm>
            <a:off x="0" y="17827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9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LOVES" panose="02000500000000000000" pitchFamily="2" charset="0"/>
              </a:rPr>
              <a:t>Committed to Him</a:t>
            </a:r>
          </a:p>
        </p:txBody>
      </p:sp>
    </p:spTree>
    <p:extLst>
      <p:ext uri="{BB962C8B-B14F-4D97-AF65-F5344CB8AC3E}">
        <p14:creationId xmlns:p14="http://schemas.microsoft.com/office/powerpoint/2010/main" val="489712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74A78-613C-2449-AD3D-DE0CB8C6D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" y="18255"/>
            <a:ext cx="89281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LOVES" panose="02000500000000000000" pitchFamily="2" charset="0"/>
              </a:rPr>
              <a:t>A Concern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83A08-BDDA-204D-9CBC-2FE2904FD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1343818"/>
            <a:ext cx="8928100" cy="5260182"/>
          </a:xfrm>
          <a:solidFill>
            <a:schemeClr val="tx1">
              <a:alpha val="5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Passing the Torch to Timothy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Encouragement comes as Paul’s life nearing end – 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2 Timothy 4:5-6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Paul urges Timothy not to neglect his </a:t>
            </a:r>
            <a:r>
              <a:rPr lang="en-US" sz="3200" i="1" dirty="0">
                <a:solidFill>
                  <a:schemeClr val="bg1"/>
                </a:solidFill>
              </a:rPr>
              <a:t>“gift” </a:t>
            </a:r>
            <a:r>
              <a:rPr lang="en-US" sz="3200" dirty="0">
                <a:solidFill>
                  <a:schemeClr val="bg1"/>
                </a:solidFill>
              </a:rPr>
              <a:t>(</a:t>
            </a:r>
            <a:r>
              <a:rPr lang="en-US" sz="3200" i="1" dirty="0">
                <a:solidFill>
                  <a:schemeClr val="bg1"/>
                </a:solidFill>
              </a:rPr>
              <a:t>charisma</a:t>
            </a:r>
            <a:r>
              <a:rPr lang="en-US" sz="3200" dirty="0">
                <a:solidFill>
                  <a:schemeClr val="bg1"/>
                </a:solidFill>
              </a:rPr>
              <a:t>) – 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2 Timothy 1:6; 1 Timothy 4:14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Spiritual gift? – not of necessity.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Prophecy about Timothy? – what prophecy?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b="1" dirty="0">
                <a:solidFill>
                  <a:schemeClr val="bg1"/>
                </a:solidFill>
              </a:rPr>
              <a:t>An ability Timothy had? </a:t>
            </a:r>
            <a:r>
              <a:rPr lang="en-US" sz="3200" dirty="0">
                <a:solidFill>
                  <a:schemeClr val="bg1"/>
                </a:solidFill>
              </a:rPr>
              <a:t>– to preach/teach the gospel effectively 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(cf. Acts 16:1-3; Philippians 2:19-22; 1 Timothy 4:12-16; 2 Timothy 2:1;      4:2, 5)</a:t>
            </a:r>
          </a:p>
        </p:txBody>
      </p:sp>
    </p:spTree>
    <p:extLst>
      <p:ext uri="{BB962C8B-B14F-4D97-AF65-F5344CB8AC3E}">
        <p14:creationId xmlns:p14="http://schemas.microsoft.com/office/powerpoint/2010/main" val="905424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74A78-613C-2449-AD3D-DE0CB8C6D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" y="18255"/>
            <a:ext cx="89281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LOVES" panose="02000500000000000000" pitchFamily="2" charset="0"/>
              </a:rPr>
              <a:t>A Concern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83A08-BDDA-204D-9CBC-2FE2904FD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1343818"/>
            <a:ext cx="8928100" cy="5260182"/>
          </a:xfrm>
          <a:solidFill>
            <a:schemeClr val="tx1">
              <a:alpha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Passing the Torch to Timothy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Apostasy and Persecution on the Horizon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Apostasy – 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1 Timothy 1:3-4, 7, 19-20; 4:1;               2 Timothy 2:16-18; 3:1-6; 4:3-4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Persecution – 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2 Timothy 1:8; 2:3; 3:10-12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Concern – 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2 Timothy 1:5-6, 8 </a:t>
            </a:r>
            <a:r>
              <a:rPr lang="en-US" sz="3200" dirty="0">
                <a:solidFill>
                  <a:schemeClr val="bg1"/>
                </a:solidFill>
              </a:rPr>
              <a:t>– don’t let these adversities deter you from faithfully doing what you were called to do.</a:t>
            </a:r>
            <a:endParaRPr lang="en-US" sz="32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592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74A78-613C-2449-AD3D-DE0CB8C6D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" y="18255"/>
            <a:ext cx="89281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LOVES" panose="02000500000000000000" pitchFamily="2" charset="0"/>
              </a:rPr>
              <a:t>A Consolation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83A08-BDDA-204D-9CBC-2FE2904FD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1343818"/>
            <a:ext cx="8928100" cy="5260182"/>
          </a:xfrm>
          <a:solidFill>
            <a:schemeClr val="tx1">
              <a:alpha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A Spirit of Power, Love, and a Sound Mind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Not fear – 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2 Timothy 1:7; Revelation 21:8; Hebrews 2:14-15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Power (</a:t>
            </a:r>
            <a:r>
              <a:rPr lang="en-US" sz="3200" i="1" dirty="0" err="1">
                <a:solidFill>
                  <a:schemeClr val="bg1"/>
                </a:solidFill>
              </a:rPr>
              <a:t>dynamis</a:t>
            </a:r>
            <a:r>
              <a:rPr lang="en-US" sz="3200" dirty="0">
                <a:solidFill>
                  <a:schemeClr val="bg1"/>
                </a:solidFill>
              </a:rPr>
              <a:t>) – 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2 Corinthians 12:7-10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Love (</a:t>
            </a:r>
            <a:r>
              <a:rPr lang="en-US" sz="3200" i="1" dirty="0">
                <a:solidFill>
                  <a:schemeClr val="bg1"/>
                </a:solidFill>
              </a:rPr>
              <a:t>agapē</a:t>
            </a:r>
            <a:r>
              <a:rPr lang="en-US" sz="3200" dirty="0">
                <a:solidFill>
                  <a:schemeClr val="bg1"/>
                </a:solidFill>
              </a:rPr>
              <a:t>) – 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1 John 4:17-19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Sound Mind (</a:t>
            </a:r>
            <a:r>
              <a:rPr lang="en-US" sz="3200" i="1" dirty="0" err="1">
                <a:solidFill>
                  <a:schemeClr val="bg1"/>
                </a:solidFill>
              </a:rPr>
              <a:t>sōphronismos</a:t>
            </a:r>
            <a:r>
              <a:rPr lang="en-US" sz="3200" dirty="0">
                <a:solidFill>
                  <a:schemeClr val="bg1"/>
                </a:solidFill>
              </a:rPr>
              <a:t>) – 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2 Timothy 4:10, 16 </a:t>
            </a:r>
            <a:r>
              <a:rPr lang="en-US" sz="3200" dirty="0">
                <a:solidFill>
                  <a:schemeClr val="bg1"/>
                </a:solidFill>
              </a:rPr>
              <a:t>(without); 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1 Peter 5:8-10 </a:t>
            </a:r>
            <a:r>
              <a:rPr lang="en-US" sz="3200" dirty="0">
                <a:solidFill>
                  <a:schemeClr val="bg1"/>
                </a:solidFill>
              </a:rPr>
              <a:t>(with)</a:t>
            </a:r>
            <a:endParaRPr lang="en-US" sz="32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105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74A78-613C-2449-AD3D-DE0CB8C6D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" y="18255"/>
            <a:ext cx="89281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LOVES" panose="02000500000000000000" pitchFamily="2" charset="0"/>
              </a:rPr>
              <a:t>A Consolation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83A08-BDDA-204D-9CBC-2FE2904FD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1343818"/>
            <a:ext cx="8928100" cy="5260182"/>
          </a:xfrm>
          <a:solidFill>
            <a:schemeClr val="tx1">
              <a:alpha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A Spirit of Power, Love, and a Sound Mind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The Case of Paul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Call to suffer for the gospel with Paul followed by Paul’s own example of assurance –                              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2 Timothy 1:8, 12; 4:6-8</a:t>
            </a:r>
          </a:p>
        </p:txBody>
      </p:sp>
    </p:spTree>
    <p:extLst>
      <p:ext uri="{BB962C8B-B14F-4D97-AF65-F5344CB8AC3E}">
        <p14:creationId xmlns:p14="http://schemas.microsoft.com/office/powerpoint/2010/main" val="3844665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74A78-613C-2449-AD3D-DE0CB8C6D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" y="18255"/>
            <a:ext cx="89281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LOVES" panose="02000500000000000000" pitchFamily="2" charset="0"/>
              </a:rPr>
              <a:t>A Commitment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83A08-BDDA-204D-9CBC-2FE2904FD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1343818"/>
            <a:ext cx="8928100" cy="5260182"/>
          </a:xfrm>
          <a:solidFill>
            <a:schemeClr val="tx1">
              <a:alpha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Paul Had Committed His Life and Had Confidence in Christ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He is able to keep what Paul committed –                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2 Timothy 1:12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He will remain faithful to His word –                          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2 Timothy 2:11-13</a:t>
            </a:r>
          </a:p>
        </p:txBody>
      </p:sp>
    </p:spTree>
    <p:extLst>
      <p:ext uri="{BB962C8B-B14F-4D97-AF65-F5344CB8AC3E}">
        <p14:creationId xmlns:p14="http://schemas.microsoft.com/office/powerpoint/2010/main" val="2370273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74A78-613C-2449-AD3D-DE0CB8C6D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" y="18255"/>
            <a:ext cx="89281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LOVES" panose="02000500000000000000" pitchFamily="2" charset="0"/>
              </a:rPr>
              <a:t>A Commitment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83A08-BDDA-204D-9CBC-2FE2904FD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1343818"/>
            <a:ext cx="8928100" cy="5260182"/>
          </a:xfrm>
          <a:solidFill>
            <a:schemeClr val="tx1">
              <a:alpha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Paul Had Committed His Life and Had Confidence in Christ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Paul Charges Timothy to Make Such a Commitment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Holding fast the pattern – 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2 Timothy 1:13-14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Standing strong in the grace – 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2 Timothy 2:1-7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Faithful through persecution – 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2 Timothy 3:12-15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Continuing to preach the word only –                       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2 Timothy 4:1-5</a:t>
            </a:r>
          </a:p>
        </p:txBody>
      </p:sp>
    </p:spTree>
    <p:extLst>
      <p:ext uri="{BB962C8B-B14F-4D97-AF65-F5344CB8AC3E}">
        <p14:creationId xmlns:p14="http://schemas.microsoft.com/office/powerpoint/2010/main" val="3085971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C7FD9-4B1F-864D-BBD3-A488F4CC67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957263"/>
            <a:ext cx="9144000" cy="2387600"/>
          </a:xfrm>
        </p:spPr>
        <p:txBody>
          <a:bodyPr>
            <a:normAutofit/>
          </a:bodyPr>
          <a:lstStyle/>
          <a:p>
            <a:r>
              <a:rPr lang="en-US" sz="41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LOVES" panose="02000500000000000000" pitchFamily="2" charset="0"/>
              </a:rPr>
              <a:t>He is able to keep what I have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7D3767-2F94-5148-AFF6-EB1808E842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8050" y="4056063"/>
            <a:ext cx="7664450" cy="1655762"/>
          </a:xfrm>
        </p:spPr>
        <p:txBody>
          <a:bodyPr>
            <a:normAutofit/>
          </a:bodyPr>
          <a:lstStyle/>
          <a:p>
            <a:pPr algn="r"/>
            <a:r>
              <a:rPr lang="en-US" sz="3600" b="1" dirty="0">
                <a:solidFill>
                  <a:schemeClr val="bg1"/>
                </a:solidFill>
                <a:latin typeface="LOVES" panose="02000500000000000000" pitchFamily="2" charset="0"/>
              </a:rPr>
              <a:t>2 Timothy 1:12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20D4E18-5433-2F41-8F36-37B83FC4C50D}"/>
              </a:ext>
            </a:extLst>
          </p:cNvPr>
          <p:cNvSpPr txBox="1">
            <a:spLocks/>
          </p:cNvSpPr>
          <p:nvPr/>
        </p:nvSpPr>
        <p:spPr>
          <a:xfrm>
            <a:off x="0" y="17827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9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LOVES" panose="02000500000000000000" pitchFamily="2" charset="0"/>
              </a:rPr>
              <a:t>Committed to Him</a:t>
            </a:r>
          </a:p>
        </p:txBody>
      </p:sp>
    </p:spTree>
    <p:extLst>
      <p:ext uri="{BB962C8B-B14F-4D97-AF65-F5344CB8AC3E}">
        <p14:creationId xmlns:p14="http://schemas.microsoft.com/office/powerpoint/2010/main" val="874544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375</Words>
  <Application>Microsoft Macintosh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Arial</vt:lpstr>
      <vt:lpstr>Wingdings</vt:lpstr>
      <vt:lpstr>Calibri Light</vt:lpstr>
      <vt:lpstr>LOVES</vt:lpstr>
      <vt:lpstr>Office Theme</vt:lpstr>
      <vt:lpstr>PowerPoint Presentation</vt:lpstr>
      <vt:lpstr>He is able to keep what I have</vt:lpstr>
      <vt:lpstr>A Concern</vt:lpstr>
      <vt:lpstr>A Concern</vt:lpstr>
      <vt:lpstr>A Consolation</vt:lpstr>
      <vt:lpstr>A Consolation</vt:lpstr>
      <vt:lpstr>A Commitment</vt:lpstr>
      <vt:lpstr>A Commitment</vt:lpstr>
      <vt:lpstr>He is able to keep what I have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is able to keep what I have</dc:title>
  <dc:creator>Jeremiah Cox</dc:creator>
  <cp:lastModifiedBy>Jeremiah Cox</cp:lastModifiedBy>
  <cp:revision>3</cp:revision>
  <dcterms:created xsi:type="dcterms:W3CDTF">2021-09-18T19:17:32Z</dcterms:created>
  <dcterms:modified xsi:type="dcterms:W3CDTF">2021-09-18T19:49:57Z</dcterms:modified>
</cp:coreProperties>
</file>