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The Serif Hand" panose="03070502030502020204" pitchFamily="66" charset="0"/>
      <p:regular r:id="rId16"/>
      <p:bold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7814"/>
    <a:srgbClr val="7256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7"/>
  </p:normalViewPr>
  <p:slideViewPr>
    <p:cSldViewPr snapToGrid="0" snapToObjects="1">
      <p:cViewPr varScale="1">
        <p:scale>
          <a:sx n="99" d="100"/>
          <a:sy n="99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75E2-4318-944B-A053-1590DCBB2609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42E3-AA6A-1A49-9DDF-4316FD5E0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58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75E2-4318-944B-A053-1590DCBB2609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42E3-AA6A-1A49-9DDF-4316FD5E0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6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75E2-4318-944B-A053-1590DCBB2609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42E3-AA6A-1A49-9DDF-4316FD5E0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7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75E2-4318-944B-A053-1590DCBB2609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42E3-AA6A-1A49-9DDF-4316FD5E0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75E2-4318-944B-A053-1590DCBB2609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42E3-AA6A-1A49-9DDF-4316FD5E0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0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75E2-4318-944B-A053-1590DCBB2609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42E3-AA6A-1A49-9DDF-4316FD5E0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5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75E2-4318-944B-A053-1590DCBB2609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42E3-AA6A-1A49-9DDF-4316FD5E0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0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75E2-4318-944B-A053-1590DCBB2609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42E3-AA6A-1A49-9DDF-4316FD5E0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1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75E2-4318-944B-A053-1590DCBB2609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42E3-AA6A-1A49-9DDF-4316FD5E0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4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75E2-4318-944B-A053-1590DCBB2609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42E3-AA6A-1A49-9DDF-4316FD5E0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3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75E2-4318-944B-A053-1590DCBB2609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42E3-AA6A-1A49-9DDF-4316FD5E0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3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D75E2-4318-944B-A053-1590DCBB2609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642E3-AA6A-1A49-9DDF-4316FD5E0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1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1B8E9-1799-B749-9A53-10444080F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42FBD-C05C-664E-A818-458340D08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12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ky, outdoor, brick, rock&#10;&#10;Description automatically generated">
            <a:extLst>
              <a:ext uri="{FF2B5EF4-FFF2-40B4-BE49-F238E27FC236}">
                <a16:creationId xmlns:a16="http://schemas.microsoft.com/office/drawing/2014/main" id="{5035AA0B-75F1-BF45-86F6-43797BE729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413"/>
          <a:stretch/>
        </p:blipFill>
        <p:spPr>
          <a:xfrm>
            <a:off x="-1532586" y="0"/>
            <a:ext cx="12200586" cy="68628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FDBA6D-EF1C-2E45-AEDE-449AEB169414}"/>
              </a:ext>
            </a:extLst>
          </p:cNvPr>
          <p:cNvSpPr/>
          <p:nvPr/>
        </p:nvSpPr>
        <p:spPr>
          <a:xfrm>
            <a:off x="-738103" y="-4830"/>
            <a:ext cx="11440732" cy="686283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271C5-1A4A-2B43-9D5B-E61C62A2E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550" y="1354908"/>
            <a:ext cx="3996780" cy="2133066"/>
          </a:xfrm>
        </p:spPr>
        <p:txBody>
          <a:bodyPr>
            <a:normAutofit/>
          </a:bodyPr>
          <a:lstStyle/>
          <a:p>
            <a:pPr algn="r"/>
            <a:r>
              <a:rPr lang="en-US" sz="7200" b="1" dirty="0">
                <a:solidFill>
                  <a:schemeClr val="bg1"/>
                </a:solidFill>
                <a:latin typeface="The Serif Hand" panose="03070502030502020204" pitchFamily="66" charset="0"/>
              </a:rPr>
              <a:t>A</a:t>
            </a:r>
            <a:r>
              <a:rPr lang="en-US" sz="7200" dirty="0">
                <a:solidFill>
                  <a:schemeClr val="bg1"/>
                </a:solidFill>
                <a:latin typeface="The Serif Hand" panose="03070502030502020204" pitchFamily="66" charset="0"/>
              </a:rPr>
              <a:t> </a:t>
            </a:r>
            <a:r>
              <a:rPr lang="en-US" sz="9600" b="1" dirty="0">
                <a:solidFill>
                  <a:schemeClr val="bg1"/>
                </a:solidFill>
                <a:latin typeface="The Serif Hand" panose="03070502030502020204" pitchFamily="66" charset="0"/>
              </a:rPr>
              <a:t>Famine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14A08-4A72-834C-9BF6-070FAECD0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2627" y="4173813"/>
            <a:ext cx="2596754" cy="1970625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solidFill>
                  <a:srgbClr val="FFC000"/>
                </a:solidFill>
                <a:latin typeface="The Serif Hand" panose="03070502030502020204" pitchFamily="66" charset="0"/>
              </a:rPr>
              <a:t>Amos 8:11-14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B24BD6D-2CF8-D84A-B558-C9B4F53BDF3B}"/>
              </a:ext>
            </a:extLst>
          </p:cNvPr>
          <p:cNvSpPr txBox="1">
            <a:spLocks/>
          </p:cNvSpPr>
          <p:nvPr/>
        </p:nvSpPr>
        <p:spPr>
          <a:xfrm>
            <a:off x="1236372" y="1287890"/>
            <a:ext cx="3314200" cy="3030923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7200" b="1" dirty="0">
                <a:solidFill>
                  <a:schemeClr val="bg1"/>
                </a:solidFill>
                <a:latin typeface="The Serif Hand" panose="03070502030502020204" pitchFamily="66" charset="0"/>
              </a:rPr>
              <a:t>of the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2239AA9-8102-3143-9980-37333C645E6F}"/>
              </a:ext>
            </a:extLst>
          </p:cNvPr>
          <p:cNvSpPr txBox="1">
            <a:spLocks/>
          </p:cNvSpPr>
          <p:nvPr/>
        </p:nvSpPr>
        <p:spPr>
          <a:xfrm>
            <a:off x="4547754" y="1973898"/>
            <a:ext cx="4666078" cy="242841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9600" b="1" dirty="0">
                <a:solidFill>
                  <a:schemeClr val="bg1"/>
                </a:solidFill>
                <a:latin typeface="The Serif Hand" panose="03070502030502020204" pitchFamily="66" charset="0"/>
              </a:rPr>
              <a:t>Word</a:t>
            </a:r>
            <a:r>
              <a:rPr lang="en-US" sz="7200" dirty="0">
                <a:solidFill>
                  <a:schemeClr val="bg1"/>
                </a:solidFill>
                <a:latin typeface="The Serif Hand" panose="03070502030502020204" pitchFamily="66" charset="0"/>
              </a:rPr>
              <a:t> </a:t>
            </a:r>
            <a:r>
              <a:rPr lang="en-US" sz="7200" b="1" dirty="0">
                <a:solidFill>
                  <a:schemeClr val="bg1"/>
                </a:solidFill>
                <a:latin typeface="The Serif Hand" panose="03070502030502020204" pitchFamily="66" charset="0"/>
              </a:rPr>
              <a:t>Of</a:t>
            </a:r>
            <a:endParaRPr lang="en-US" sz="8000" b="1" dirty="0">
              <a:solidFill>
                <a:schemeClr val="bg1"/>
              </a:solidFill>
              <a:latin typeface="The Serif Hand" panose="03070502030502020204" pitchFamily="66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48B48AA-362C-534E-B5CB-28D05668B23B}"/>
              </a:ext>
            </a:extLst>
          </p:cNvPr>
          <p:cNvSpPr txBox="1">
            <a:spLocks/>
          </p:cNvSpPr>
          <p:nvPr/>
        </p:nvSpPr>
        <p:spPr>
          <a:xfrm>
            <a:off x="4982263" y="4198772"/>
            <a:ext cx="2071688" cy="133588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9600" b="1" dirty="0">
                <a:solidFill>
                  <a:schemeClr val="bg1"/>
                </a:solidFill>
                <a:latin typeface="The Serif Hand" panose="03070502030502020204" pitchFamily="66" charset="0"/>
              </a:rPr>
              <a:t>God</a:t>
            </a:r>
            <a:endParaRPr lang="en-US" sz="8000" b="1" dirty="0">
              <a:solidFill>
                <a:schemeClr val="bg1"/>
              </a:solidFill>
              <a:latin typeface="The Serif Hand" panose="030705020305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8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ky, outdoor, brick, rock&#10;&#10;Description automatically generated">
            <a:extLst>
              <a:ext uri="{FF2B5EF4-FFF2-40B4-BE49-F238E27FC236}">
                <a16:creationId xmlns:a16="http://schemas.microsoft.com/office/drawing/2014/main" id="{BDBD52E0-36B1-2743-9BC7-265B938F5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413"/>
          <a:stretch/>
        </p:blipFill>
        <p:spPr>
          <a:xfrm>
            <a:off x="-1532586" y="0"/>
            <a:ext cx="12200586" cy="68628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DFFCD4-929E-AA4D-9A3B-683884F5C704}"/>
              </a:ext>
            </a:extLst>
          </p:cNvPr>
          <p:cNvSpPr/>
          <p:nvPr/>
        </p:nvSpPr>
        <p:spPr>
          <a:xfrm>
            <a:off x="-4294" y="0"/>
            <a:ext cx="9148293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D796BD-756E-BF41-BCC5-1FEFCF35E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7" y="341292"/>
            <a:ext cx="8680784" cy="1202124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The Serif Hand" panose="03070502030502020204" pitchFamily="66" charset="0"/>
              </a:rPr>
              <a:t>A Famine of the Word of God</a:t>
            </a:r>
            <a:br>
              <a:rPr lang="en-US" sz="5400" b="1" dirty="0">
                <a:solidFill>
                  <a:schemeClr val="bg1"/>
                </a:solidFill>
                <a:latin typeface="The Serif Hand" panose="03070502030502020204" pitchFamily="66" charset="0"/>
              </a:rPr>
            </a:br>
            <a:r>
              <a:rPr lang="en-US" b="1" dirty="0">
                <a:solidFill>
                  <a:srgbClr val="FFC000"/>
                </a:solidFill>
                <a:latin typeface="The Serif Hand" panose="03070502030502020204" pitchFamily="66" charset="0"/>
              </a:rPr>
              <a:t>What will Lead to this Famine?</a:t>
            </a:r>
            <a:endParaRPr lang="en-US" sz="5400" b="1" dirty="0">
              <a:solidFill>
                <a:srgbClr val="FFC000"/>
              </a:solidFill>
              <a:latin typeface="The Serif Hand" panose="030705020305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FD4D6-AECE-D04C-84E0-688E22EE4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607" y="1678645"/>
            <a:ext cx="8680784" cy="4941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Materialism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rgbClr val="FFC000"/>
                </a:solidFill>
              </a:rPr>
              <a:t>(Amos 3:15; 6:1-8)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FFC000"/>
                </a:solidFill>
              </a:rPr>
              <a:t>Matthew 13:22 </a:t>
            </a:r>
            <a:r>
              <a:rPr lang="en-US" sz="3200" dirty="0">
                <a:solidFill>
                  <a:schemeClr val="bg1"/>
                </a:solidFill>
              </a:rPr>
              <a:t>– cares and riches choke out the word.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FFC000"/>
                </a:solidFill>
              </a:rPr>
              <a:t>John 6:26-27 </a:t>
            </a:r>
            <a:r>
              <a:rPr lang="en-US" sz="3200" dirty="0">
                <a:solidFill>
                  <a:schemeClr val="bg1"/>
                </a:solidFill>
              </a:rPr>
              <a:t>– material focus eclipses spiritual significance.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FFC000"/>
                </a:solidFill>
              </a:rPr>
              <a:t>1 Corinthians 3:1-4 </a:t>
            </a:r>
            <a:r>
              <a:rPr lang="en-US" sz="3200" dirty="0">
                <a:solidFill>
                  <a:schemeClr val="bg1"/>
                </a:solidFill>
              </a:rPr>
              <a:t>– carnal minds warp spiritual matters and take away spiritual discernment.</a:t>
            </a:r>
          </a:p>
        </p:txBody>
      </p:sp>
    </p:spTree>
    <p:extLst>
      <p:ext uri="{BB962C8B-B14F-4D97-AF65-F5344CB8AC3E}">
        <p14:creationId xmlns:p14="http://schemas.microsoft.com/office/powerpoint/2010/main" val="296187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ky, outdoor, brick, rock&#10;&#10;Description automatically generated">
            <a:extLst>
              <a:ext uri="{FF2B5EF4-FFF2-40B4-BE49-F238E27FC236}">
                <a16:creationId xmlns:a16="http://schemas.microsoft.com/office/drawing/2014/main" id="{020265DF-C6EA-9043-9EE6-BA083BE519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413"/>
          <a:stretch/>
        </p:blipFill>
        <p:spPr>
          <a:xfrm>
            <a:off x="-1532586" y="0"/>
            <a:ext cx="12200586" cy="68628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D4EB1D-2A7F-7748-BB75-6BB97725C046}"/>
              </a:ext>
            </a:extLst>
          </p:cNvPr>
          <p:cNvSpPr/>
          <p:nvPr/>
        </p:nvSpPr>
        <p:spPr>
          <a:xfrm>
            <a:off x="-4294" y="0"/>
            <a:ext cx="9148293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D796BD-756E-BF41-BCC5-1FEFCF35E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15" y="341291"/>
            <a:ext cx="8680784" cy="1202124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The Serif Hand" panose="03070502030502020204" pitchFamily="66" charset="0"/>
              </a:rPr>
              <a:t>A Famine of the Word of God</a:t>
            </a:r>
            <a:br>
              <a:rPr lang="en-US" sz="5400" b="1" dirty="0">
                <a:solidFill>
                  <a:schemeClr val="bg1"/>
                </a:solidFill>
                <a:latin typeface="The Serif Hand" panose="03070502030502020204" pitchFamily="66" charset="0"/>
              </a:rPr>
            </a:br>
            <a:r>
              <a:rPr lang="en-US" b="1" dirty="0">
                <a:solidFill>
                  <a:srgbClr val="FFC000"/>
                </a:solidFill>
                <a:latin typeface="The Serif Hand" panose="03070502030502020204" pitchFamily="66" charset="0"/>
              </a:rPr>
              <a:t>What will Lead to this Famine?</a:t>
            </a:r>
            <a:endParaRPr lang="en-US" sz="5400" b="1" dirty="0">
              <a:solidFill>
                <a:srgbClr val="FFC000"/>
              </a:solidFill>
              <a:latin typeface="The Serif Hand" panose="030705020305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FD4D6-AECE-D04C-84E0-688E22EE4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607" y="1678642"/>
            <a:ext cx="8680784" cy="4902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9F7814"/>
                </a:solidFill>
              </a:rPr>
              <a:t>Materialism</a:t>
            </a:r>
            <a:r>
              <a:rPr lang="en-US" sz="3200" dirty="0">
                <a:solidFill>
                  <a:srgbClr val="9F7814"/>
                </a:solidFill>
              </a:rPr>
              <a:t> (Amos 3:15; 6:1-8)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Fondness of Sin </a:t>
            </a:r>
            <a:r>
              <a:rPr lang="en-US" sz="3200" dirty="0">
                <a:solidFill>
                  <a:srgbClr val="FFC000"/>
                </a:solidFill>
              </a:rPr>
              <a:t>(Amos 2:6-8; 8:5-6)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FFC000"/>
                </a:solidFill>
              </a:rPr>
              <a:t>James 1:21 </a:t>
            </a:r>
            <a:r>
              <a:rPr lang="en-US" sz="3200" dirty="0">
                <a:solidFill>
                  <a:schemeClr val="bg1"/>
                </a:solidFill>
              </a:rPr>
              <a:t>– must lay aside sin to receive the word.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FFC000"/>
                </a:solidFill>
              </a:rPr>
              <a:t>1 Timothy 1:18-20 </a:t>
            </a:r>
            <a:r>
              <a:rPr lang="en-US" sz="3200" dirty="0">
                <a:solidFill>
                  <a:schemeClr val="bg1"/>
                </a:solidFill>
              </a:rPr>
              <a:t>– rejection of a good conscience leads to the defilement of God’s word.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FFC000"/>
                </a:solidFill>
              </a:rPr>
              <a:t>2 Thessalonians 2:9-12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– love of unrighteousness leads to delusion.</a:t>
            </a:r>
          </a:p>
        </p:txBody>
      </p:sp>
    </p:spTree>
    <p:extLst>
      <p:ext uri="{BB962C8B-B14F-4D97-AF65-F5344CB8AC3E}">
        <p14:creationId xmlns:p14="http://schemas.microsoft.com/office/powerpoint/2010/main" val="30798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ky, outdoor, brick, rock&#10;&#10;Description automatically generated">
            <a:extLst>
              <a:ext uri="{FF2B5EF4-FFF2-40B4-BE49-F238E27FC236}">
                <a16:creationId xmlns:a16="http://schemas.microsoft.com/office/drawing/2014/main" id="{00E5FDD4-6262-F243-A953-CAA4810A16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413"/>
          <a:stretch/>
        </p:blipFill>
        <p:spPr>
          <a:xfrm>
            <a:off x="-1532586" y="0"/>
            <a:ext cx="12200586" cy="68628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34992C-DA9C-6347-BD50-C44839BC88B1}"/>
              </a:ext>
            </a:extLst>
          </p:cNvPr>
          <p:cNvSpPr/>
          <p:nvPr/>
        </p:nvSpPr>
        <p:spPr>
          <a:xfrm>
            <a:off x="-4294" y="0"/>
            <a:ext cx="9148293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D796BD-756E-BF41-BCC5-1FEFCF35E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15" y="323557"/>
            <a:ext cx="8680784" cy="1202124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The Serif Hand" panose="03070502030502020204" pitchFamily="66" charset="0"/>
              </a:rPr>
              <a:t>A Famine of the Word of God</a:t>
            </a:r>
            <a:br>
              <a:rPr lang="en-US" sz="5400" b="1" dirty="0">
                <a:solidFill>
                  <a:schemeClr val="bg1"/>
                </a:solidFill>
                <a:latin typeface="The Serif Hand" panose="03070502030502020204" pitchFamily="66" charset="0"/>
              </a:rPr>
            </a:br>
            <a:r>
              <a:rPr lang="en-US" b="1" dirty="0">
                <a:solidFill>
                  <a:srgbClr val="FFC000"/>
                </a:solidFill>
                <a:latin typeface="The Serif Hand" panose="03070502030502020204" pitchFamily="66" charset="0"/>
              </a:rPr>
              <a:t>What will Lead to this Famine?</a:t>
            </a:r>
            <a:endParaRPr lang="en-US" sz="5400" b="1" dirty="0">
              <a:solidFill>
                <a:srgbClr val="FFC000"/>
              </a:solidFill>
              <a:latin typeface="The Serif Hand" panose="030705020305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FD4D6-AECE-D04C-84E0-688E22EE4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607" y="1643173"/>
            <a:ext cx="8680784" cy="48912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9F7814"/>
                </a:solidFill>
              </a:rPr>
              <a:t>Materialism</a:t>
            </a:r>
            <a:r>
              <a:rPr lang="en-US" sz="3200" dirty="0">
                <a:solidFill>
                  <a:srgbClr val="9F7814"/>
                </a:solidFill>
              </a:rPr>
              <a:t> (Amos 3:15; 6:1-8)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9F7814"/>
                </a:solidFill>
              </a:rPr>
              <a:t>Fondness of Sin </a:t>
            </a:r>
            <a:r>
              <a:rPr lang="en-US" sz="3200" dirty="0">
                <a:solidFill>
                  <a:srgbClr val="9F7814"/>
                </a:solidFill>
              </a:rPr>
              <a:t>(Amos 2:6-8; 8:5-6)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Perverted Worship </a:t>
            </a:r>
            <a:r>
              <a:rPr lang="en-US" sz="3200" dirty="0">
                <a:solidFill>
                  <a:srgbClr val="FFC000"/>
                </a:solidFill>
              </a:rPr>
              <a:t>(Amos 4:4-5; 5:4-5, 21-27)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FFC000"/>
                </a:solidFill>
              </a:rPr>
              <a:t>John 4:24 </a:t>
            </a:r>
            <a:r>
              <a:rPr lang="en-US" sz="3200" dirty="0">
                <a:solidFill>
                  <a:schemeClr val="bg1"/>
                </a:solidFill>
              </a:rPr>
              <a:t>– God desires worship in spirit and truth.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FFC000"/>
                </a:solidFill>
              </a:rPr>
              <a:t>Matthew 15:3, 7-9 </a:t>
            </a:r>
            <a:r>
              <a:rPr lang="en-US" sz="3200" dirty="0">
                <a:solidFill>
                  <a:schemeClr val="bg1"/>
                </a:solidFill>
              </a:rPr>
              <a:t>– unauthorized worship supplants God’s word.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FFC000"/>
                </a:solidFill>
              </a:rPr>
              <a:t>1 Corinthians 10:6-8 </a:t>
            </a:r>
            <a:r>
              <a:rPr lang="en-US" sz="3200" dirty="0">
                <a:solidFill>
                  <a:schemeClr val="bg1"/>
                </a:solidFill>
              </a:rPr>
              <a:t>– perverted worship is accompanied by a rejection of the most basic teachings of God’s word.</a:t>
            </a:r>
          </a:p>
        </p:txBody>
      </p:sp>
    </p:spTree>
    <p:extLst>
      <p:ext uri="{BB962C8B-B14F-4D97-AF65-F5344CB8AC3E}">
        <p14:creationId xmlns:p14="http://schemas.microsoft.com/office/powerpoint/2010/main" val="33899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ky, outdoor, brick, rock&#10;&#10;Description automatically generated">
            <a:extLst>
              <a:ext uri="{FF2B5EF4-FFF2-40B4-BE49-F238E27FC236}">
                <a16:creationId xmlns:a16="http://schemas.microsoft.com/office/drawing/2014/main" id="{019DD90F-492D-5544-B6B5-AAE9BCE9FC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413"/>
          <a:stretch/>
        </p:blipFill>
        <p:spPr>
          <a:xfrm>
            <a:off x="-1532586" y="0"/>
            <a:ext cx="12200586" cy="68628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127059-7354-CD42-B4EE-593BB2721E58}"/>
              </a:ext>
            </a:extLst>
          </p:cNvPr>
          <p:cNvSpPr/>
          <p:nvPr/>
        </p:nvSpPr>
        <p:spPr>
          <a:xfrm>
            <a:off x="-4294" y="0"/>
            <a:ext cx="9148293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D796BD-756E-BF41-BCC5-1FEFCF35E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15" y="347738"/>
            <a:ext cx="8680784" cy="1202124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The Serif Hand" panose="03070502030502020204" pitchFamily="66" charset="0"/>
              </a:rPr>
              <a:t>A Famine of the Word of God</a:t>
            </a:r>
            <a:br>
              <a:rPr lang="en-US" sz="5400" b="1" dirty="0">
                <a:solidFill>
                  <a:schemeClr val="bg1"/>
                </a:solidFill>
                <a:latin typeface="The Serif Hand" panose="03070502030502020204" pitchFamily="66" charset="0"/>
              </a:rPr>
            </a:br>
            <a:r>
              <a:rPr lang="en-US" b="1" dirty="0">
                <a:solidFill>
                  <a:srgbClr val="FFC000"/>
                </a:solidFill>
                <a:latin typeface="The Serif Hand" panose="03070502030502020204" pitchFamily="66" charset="0"/>
              </a:rPr>
              <a:t>What will Lead to this Famine?</a:t>
            </a:r>
            <a:endParaRPr lang="en-US" sz="5400" b="1" dirty="0">
              <a:solidFill>
                <a:srgbClr val="FFC000"/>
              </a:solidFill>
              <a:latin typeface="The Serif Hand" panose="030705020305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FD4D6-AECE-D04C-84E0-688E22EE4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607" y="1949116"/>
            <a:ext cx="8680784" cy="46577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Forsaken Justice and Righteousness                    </a:t>
            </a:r>
            <a:r>
              <a:rPr lang="en-US" sz="3200" dirty="0">
                <a:solidFill>
                  <a:srgbClr val="FFC000"/>
                </a:solidFill>
              </a:rPr>
              <a:t>(Amos 5:7, 10; 6:12)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FFC000"/>
                </a:solidFill>
              </a:rPr>
              <a:t>2 Timothy 4:1-5 </a:t>
            </a:r>
            <a:r>
              <a:rPr lang="en-US" sz="3200" dirty="0">
                <a:solidFill>
                  <a:schemeClr val="bg1"/>
                </a:solidFill>
              </a:rPr>
              <a:t>– those who turn to fables do not desire the word of God.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FFC000"/>
                </a:solidFill>
              </a:rPr>
              <a:t>1 Timothy 1:3-4, 8-11 </a:t>
            </a:r>
            <a:r>
              <a:rPr lang="en-US" sz="3200" dirty="0">
                <a:solidFill>
                  <a:schemeClr val="bg1"/>
                </a:solidFill>
              </a:rPr>
              <a:t>– fables are to be rejected.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FFC000"/>
                </a:solidFill>
              </a:rPr>
              <a:t>1 Corinthians 5:1-2, 6-8 </a:t>
            </a:r>
            <a:r>
              <a:rPr lang="en-US" sz="3200" dirty="0">
                <a:solidFill>
                  <a:schemeClr val="bg1"/>
                </a:solidFill>
              </a:rPr>
              <a:t>– failure to address sin leads to a neglect and rejection of truth.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FFC000"/>
                </a:solidFill>
              </a:rPr>
              <a:t>1 Thessalonians 5:14, 19-22 </a:t>
            </a:r>
            <a:r>
              <a:rPr lang="en-US" sz="3200" dirty="0">
                <a:solidFill>
                  <a:schemeClr val="bg1"/>
                </a:solidFill>
              </a:rPr>
              <a:t>– unruliness must be addressed lest the Spirit be quenched.</a:t>
            </a:r>
          </a:p>
        </p:txBody>
      </p:sp>
    </p:spTree>
    <p:extLst>
      <p:ext uri="{BB962C8B-B14F-4D97-AF65-F5344CB8AC3E}">
        <p14:creationId xmlns:p14="http://schemas.microsoft.com/office/powerpoint/2010/main" val="275345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ky, outdoor, brick, rock&#10;&#10;Description automatically generated">
            <a:extLst>
              <a:ext uri="{FF2B5EF4-FFF2-40B4-BE49-F238E27FC236}">
                <a16:creationId xmlns:a16="http://schemas.microsoft.com/office/drawing/2014/main" id="{AE985D36-5941-7646-996D-9126551EDE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413"/>
          <a:stretch/>
        </p:blipFill>
        <p:spPr>
          <a:xfrm>
            <a:off x="-1532586" y="0"/>
            <a:ext cx="12200586" cy="68628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89862E-355F-004D-9611-0329FACE7F26}"/>
              </a:ext>
            </a:extLst>
          </p:cNvPr>
          <p:cNvSpPr/>
          <p:nvPr/>
        </p:nvSpPr>
        <p:spPr>
          <a:xfrm>
            <a:off x="-4294" y="0"/>
            <a:ext cx="9148293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D796BD-756E-BF41-BCC5-1FEFCF35E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7" y="389361"/>
            <a:ext cx="8680784" cy="1202124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The Serif Hand" panose="03070502030502020204" pitchFamily="66" charset="0"/>
              </a:rPr>
              <a:t>A Famine of the Word of God</a:t>
            </a:r>
            <a:br>
              <a:rPr lang="en-US" sz="5400" b="1" dirty="0">
                <a:solidFill>
                  <a:schemeClr val="bg1"/>
                </a:solidFill>
                <a:latin typeface="The Serif Hand" panose="03070502030502020204" pitchFamily="66" charset="0"/>
              </a:rPr>
            </a:br>
            <a:r>
              <a:rPr lang="en-US" b="1" dirty="0">
                <a:solidFill>
                  <a:srgbClr val="FFC000"/>
                </a:solidFill>
                <a:latin typeface="The Serif Hand" panose="03070502030502020204" pitchFamily="66" charset="0"/>
              </a:rPr>
              <a:t>What will Lead to this Famine?</a:t>
            </a:r>
            <a:endParaRPr lang="en-US" sz="5400" b="1" dirty="0">
              <a:solidFill>
                <a:srgbClr val="FFC000"/>
              </a:solidFill>
              <a:latin typeface="The Serif Hand" panose="030705020305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FD4D6-AECE-D04C-84E0-688E22EE4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607" y="1944711"/>
            <a:ext cx="8680784" cy="46363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9F7814"/>
                </a:solidFill>
              </a:rPr>
              <a:t>Forsaken Justice and Righteousness                    </a:t>
            </a:r>
            <a:r>
              <a:rPr lang="en-US" sz="3200" dirty="0">
                <a:solidFill>
                  <a:srgbClr val="9F7814"/>
                </a:solidFill>
              </a:rPr>
              <a:t>(Amos 5:7, 10; 6:12)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Distaste for Truth </a:t>
            </a:r>
            <a:r>
              <a:rPr lang="en-US" sz="3200" dirty="0">
                <a:solidFill>
                  <a:srgbClr val="FFC000"/>
                </a:solidFill>
              </a:rPr>
              <a:t>(Amos 2:11-12; 7:7-9, 12-13)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FFC000"/>
                </a:solidFill>
              </a:rPr>
              <a:t>2 Chronicles 36:15-16 </a:t>
            </a:r>
            <a:r>
              <a:rPr lang="en-US" sz="3200" dirty="0">
                <a:solidFill>
                  <a:schemeClr val="bg1"/>
                </a:solidFill>
              </a:rPr>
              <a:t>– Judah’s rejection of God’s attempt to bring them back by His word.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FFC000"/>
                </a:solidFill>
              </a:rPr>
              <a:t>Hosea 4:6</a:t>
            </a:r>
            <a:r>
              <a:rPr lang="en-US" sz="3200" dirty="0">
                <a:solidFill>
                  <a:schemeClr val="bg1"/>
                </a:solidFill>
              </a:rPr>
              <a:t> – knowledge rejected.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FFC000"/>
                </a:solidFill>
              </a:rPr>
              <a:t>Romans 1:18, 28 </a:t>
            </a:r>
            <a:r>
              <a:rPr lang="en-US" sz="3200" dirty="0">
                <a:solidFill>
                  <a:schemeClr val="bg1"/>
                </a:solidFill>
              </a:rPr>
              <a:t>– suppression of truth.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FFC000"/>
                </a:solidFill>
              </a:rPr>
              <a:t>Matthew 13:10-17</a:t>
            </a:r>
            <a:r>
              <a:rPr lang="en-US" sz="3200" dirty="0">
                <a:solidFill>
                  <a:schemeClr val="bg1"/>
                </a:solidFill>
              </a:rPr>
              <a:t> – those who did not desire the truth were not given to know the truth.</a:t>
            </a:r>
          </a:p>
        </p:txBody>
      </p:sp>
    </p:spTree>
    <p:extLst>
      <p:ext uri="{BB962C8B-B14F-4D97-AF65-F5344CB8AC3E}">
        <p14:creationId xmlns:p14="http://schemas.microsoft.com/office/powerpoint/2010/main" val="141981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ky, outdoor, brick, rock&#10;&#10;Description automatically generated">
            <a:extLst>
              <a:ext uri="{FF2B5EF4-FFF2-40B4-BE49-F238E27FC236}">
                <a16:creationId xmlns:a16="http://schemas.microsoft.com/office/drawing/2014/main" id="{5035AA0B-75F1-BF45-86F6-43797BE729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413"/>
          <a:stretch/>
        </p:blipFill>
        <p:spPr>
          <a:xfrm>
            <a:off x="-1532586" y="0"/>
            <a:ext cx="12200586" cy="68628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FDBA6D-EF1C-2E45-AEDE-449AEB169414}"/>
              </a:ext>
            </a:extLst>
          </p:cNvPr>
          <p:cNvSpPr/>
          <p:nvPr/>
        </p:nvSpPr>
        <p:spPr>
          <a:xfrm>
            <a:off x="-738103" y="-4830"/>
            <a:ext cx="11440732" cy="686283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271C5-1A4A-2B43-9D5B-E61C62A2E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550" y="1354908"/>
            <a:ext cx="3996780" cy="2133066"/>
          </a:xfrm>
        </p:spPr>
        <p:txBody>
          <a:bodyPr>
            <a:normAutofit/>
          </a:bodyPr>
          <a:lstStyle/>
          <a:p>
            <a:pPr algn="r"/>
            <a:r>
              <a:rPr lang="en-US" sz="7200" b="1" dirty="0">
                <a:solidFill>
                  <a:schemeClr val="bg1"/>
                </a:solidFill>
                <a:latin typeface="The Serif Hand" panose="03070502030502020204" pitchFamily="66" charset="0"/>
              </a:rPr>
              <a:t>A</a:t>
            </a:r>
            <a:r>
              <a:rPr lang="en-US" sz="7200" dirty="0">
                <a:solidFill>
                  <a:schemeClr val="bg1"/>
                </a:solidFill>
                <a:latin typeface="The Serif Hand" panose="03070502030502020204" pitchFamily="66" charset="0"/>
              </a:rPr>
              <a:t> </a:t>
            </a:r>
            <a:r>
              <a:rPr lang="en-US" sz="9600" b="1" dirty="0">
                <a:solidFill>
                  <a:schemeClr val="bg1"/>
                </a:solidFill>
                <a:latin typeface="The Serif Hand" panose="03070502030502020204" pitchFamily="66" charset="0"/>
              </a:rPr>
              <a:t>Famine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14A08-4A72-834C-9BF6-070FAECD0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2627" y="4173813"/>
            <a:ext cx="2596754" cy="1970625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solidFill>
                  <a:srgbClr val="FFC000"/>
                </a:solidFill>
                <a:latin typeface="The Serif Hand" panose="03070502030502020204" pitchFamily="66" charset="0"/>
              </a:rPr>
              <a:t>Amos 8:11-14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B24BD6D-2CF8-D84A-B558-C9B4F53BDF3B}"/>
              </a:ext>
            </a:extLst>
          </p:cNvPr>
          <p:cNvSpPr txBox="1">
            <a:spLocks/>
          </p:cNvSpPr>
          <p:nvPr/>
        </p:nvSpPr>
        <p:spPr>
          <a:xfrm>
            <a:off x="1236372" y="1287890"/>
            <a:ext cx="3314200" cy="3030923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7200" b="1" dirty="0">
                <a:solidFill>
                  <a:schemeClr val="bg1"/>
                </a:solidFill>
                <a:latin typeface="The Serif Hand" panose="03070502030502020204" pitchFamily="66" charset="0"/>
              </a:rPr>
              <a:t>of the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2239AA9-8102-3143-9980-37333C645E6F}"/>
              </a:ext>
            </a:extLst>
          </p:cNvPr>
          <p:cNvSpPr txBox="1">
            <a:spLocks/>
          </p:cNvSpPr>
          <p:nvPr/>
        </p:nvSpPr>
        <p:spPr>
          <a:xfrm>
            <a:off x="4547754" y="1973898"/>
            <a:ext cx="4666078" cy="242841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9600" b="1" dirty="0">
                <a:solidFill>
                  <a:schemeClr val="bg1"/>
                </a:solidFill>
                <a:latin typeface="The Serif Hand" panose="03070502030502020204" pitchFamily="66" charset="0"/>
              </a:rPr>
              <a:t>Word</a:t>
            </a:r>
            <a:r>
              <a:rPr lang="en-US" sz="7200" dirty="0">
                <a:solidFill>
                  <a:schemeClr val="bg1"/>
                </a:solidFill>
                <a:latin typeface="The Serif Hand" panose="03070502030502020204" pitchFamily="66" charset="0"/>
              </a:rPr>
              <a:t> </a:t>
            </a:r>
            <a:r>
              <a:rPr lang="en-US" sz="7200" b="1" dirty="0">
                <a:solidFill>
                  <a:schemeClr val="bg1"/>
                </a:solidFill>
                <a:latin typeface="The Serif Hand" panose="03070502030502020204" pitchFamily="66" charset="0"/>
              </a:rPr>
              <a:t>Of</a:t>
            </a:r>
            <a:endParaRPr lang="en-US" sz="8000" b="1" dirty="0">
              <a:solidFill>
                <a:schemeClr val="bg1"/>
              </a:solidFill>
              <a:latin typeface="The Serif Hand" panose="03070502030502020204" pitchFamily="66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48B48AA-362C-534E-B5CB-28D05668B23B}"/>
              </a:ext>
            </a:extLst>
          </p:cNvPr>
          <p:cNvSpPr txBox="1">
            <a:spLocks/>
          </p:cNvSpPr>
          <p:nvPr/>
        </p:nvSpPr>
        <p:spPr>
          <a:xfrm>
            <a:off x="4982263" y="4198772"/>
            <a:ext cx="2071688" cy="133588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9600" b="1" dirty="0">
                <a:solidFill>
                  <a:schemeClr val="bg1"/>
                </a:solidFill>
                <a:latin typeface="The Serif Hand" panose="03070502030502020204" pitchFamily="66" charset="0"/>
              </a:rPr>
              <a:t>God</a:t>
            </a:r>
            <a:endParaRPr lang="en-US" sz="8000" b="1" dirty="0">
              <a:solidFill>
                <a:schemeClr val="bg1"/>
              </a:solidFill>
              <a:latin typeface="The Serif Hand" panose="030705020305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880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</TotalTime>
  <Words>408</Words>
  <Application>Microsoft Macintosh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The Serif Hand</vt:lpstr>
      <vt:lpstr>Calibri</vt:lpstr>
      <vt:lpstr>Arial</vt:lpstr>
      <vt:lpstr>Wingdings</vt:lpstr>
      <vt:lpstr>Calibri Light</vt:lpstr>
      <vt:lpstr>Office Theme</vt:lpstr>
      <vt:lpstr>PowerPoint Presentation</vt:lpstr>
      <vt:lpstr>A Famine</vt:lpstr>
      <vt:lpstr>A Famine of the Word of God What will Lead to this Famine?</vt:lpstr>
      <vt:lpstr>A Famine of the Word of God What will Lead to this Famine?</vt:lpstr>
      <vt:lpstr>A Famine of the Word of God What will Lead to this Famine?</vt:lpstr>
      <vt:lpstr>A Famine of the Word of God What will Lead to this Famine?</vt:lpstr>
      <vt:lpstr>A Famine of the Word of God What will Lead to this Famine?</vt:lpstr>
      <vt:lpstr>A Famine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Famine of the</dc:title>
  <dc:creator>Jeremiah Cox</dc:creator>
  <cp:lastModifiedBy>Jeremiah Cox</cp:lastModifiedBy>
  <cp:revision>14</cp:revision>
  <dcterms:created xsi:type="dcterms:W3CDTF">2021-02-15T18:25:09Z</dcterms:created>
  <dcterms:modified xsi:type="dcterms:W3CDTF">2021-10-10T13:48:21Z</dcterms:modified>
</cp:coreProperties>
</file>