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59" r:id="rId9"/>
    <p:sldId id="265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E9FD-DE87-2947-9C14-CFC4F411FBC9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BFC8-4186-B642-B74B-D65593B9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61D6-F08A-BE47-9662-2A4CF5A5C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31AC-1A09-EA49-9744-5C68BE26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65DA-7E50-CA46-9033-45658561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7C7-DBB4-B246-B9BB-20A37D03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FA15-7562-3149-B704-9A22D197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848C-6E6C-CB4A-A2F7-868A3293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B70D-5526-0549-9AF8-D213ECBC9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A673-6888-1447-8C65-8D951BD2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1DEA-39EA-804C-B35A-528A5AD5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9808-C9B8-9E49-9DB4-4DBB9EDC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99018-4ECF-A141-B324-302104D41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EDE09-5E80-A043-B648-F48F8696B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0BFB-B1C7-D047-959B-DBCC188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980C-42E8-B245-81C9-459D1FE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85E8-DB1E-0C4D-8E49-82505C2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F70E-3778-864F-94D2-19E726C1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622F-F17E-334A-A4BE-CD985DF8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1DC9-64EC-BB44-A89C-556DC5FB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D31A-4DCB-4B41-942D-9AA88103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0002-EA71-4F4C-8D9E-045B0586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1A89-F3E8-B84C-A8D4-F0F7B389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03EF7-3CE3-B947-AC5B-F33D370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C3A79-3A2F-8D4C-8B2D-C35A9EB3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FC78-9D8C-EB4D-B442-C010A487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AF3A-A333-F749-B8D2-B8E5CADF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65-43E3-FF49-A1D0-831999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FE57-89BF-FF4F-9935-A6087E45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2E352-C18E-BB4B-BD28-DE99AD93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F2FF-93C7-7F4D-A426-A8AB0A48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961A-2914-B04D-BDBC-8753921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20A9-182D-9B44-9D7B-E2BDAC43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75F4-9690-554A-A67D-F05B0CA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1ABD-80EB-5349-A8D7-8F651DAC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5470C-2D6C-1742-A55E-E1DD2F72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223A-92E5-BF46-A65D-CDD82CBF9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F62A7-DF1D-5D44-B602-0A306A19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28DE1-600A-BC45-B72B-D26445D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2EDC5-8620-E840-AB75-B3BD1AE0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F5423-3DF8-BC41-BCC7-A0DD0FC9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23D7-4383-724A-9EF2-5BBFE3CA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A8A3F-6DF3-454F-A38A-706E90D7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1E837-9A67-6E4D-924A-D39ED40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AC1B0-6BD9-C54A-B882-1F8F8A44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CB53-8D27-6D49-B17D-3C7EAAB8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9ED2F-C674-D34A-AEBD-B4AC7061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2539-20C6-6A48-9684-CADDD25B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A5C7-2791-0E4F-AB11-90AECF25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9B54-6190-1442-BF7D-ABA415BA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D96B2-556C-A749-8F42-9FAE510C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8C1DF-62AB-C44B-B81E-272489DE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8FD8C-F9AB-1944-9D41-D7487A64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BF24-27DD-074E-83B8-7C72CE82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B64-A466-3246-AB95-5BA2D873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B2624-FD8A-1143-BEF2-E4E0EF06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9965C-8CE7-2047-8F84-9A1EAC54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8238D-1EDD-4240-85EB-3B5464B0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6765-203F-C04A-94B0-109C909C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ECDE7-832C-E34A-BBA1-88577C1E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43678-D910-B541-86C5-327253D9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FBFA-98D9-ED40-A1A5-9749DF13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4DA7-DFEB-394A-8666-821A3B92F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F1C2-FB71-1142-9BA4-BD12EE4C96A1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F35B-57C0-C54B-8660-ACF1132BF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BDE5-AE2E-A446-A6FE-F0F95472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D5EA-5E21-724C-BF57-E2650872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E54A-F111-8A46-8916-8654C27F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Snare of the Devil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describing one who was once in the truth but is recaptured by Satan to do his will. (NOTE: still in the snare)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Two possibilities upon sin: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Immediate repentance – </a:t>
            </a:r>
            <a:r>
              <a:rPr lang="en-US" sz="3200" dirty="0">
                <a:solidFill>
                  <a:srgbClr val="FFC000"/>
                </a:solidFill>
              </a:rPr>
              <a:t>cf. Acts 8:19-24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Tightening of the snare – </a:t>
            </a:r>
            <a:r>
              <a:rPr lang="en-US" sz="3200" dirty="0">
                <a:solidFill>
                  <a:srgbClr val="FFC000"/>
                </a:solidFill>
              </a:rPr>
              <a:t>2 Timothy 2:26;     Romans 6:16, 19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 – “Accomplish, achieve…I do not perceive the outcome of my sinful life.” (Vincent’s Word Studies)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Poieo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“More nearly akin to </a:t>
            </a:r>
            <a:r>
              <a:rPr lang="en-US" sz="3200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/accomplish, realize…I do not practice what I would, and the outcome is what I hate.” (Vincent’s Word Studies)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4000">
                <a:schemeClr val="tx1"/>
              </a:gs>
              <a:gs pos="97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596900"/>
            <a:ext cx="11798300" cy="6036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Romans 7:15-20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(15) </a:t>
            </a:r>
            <a:r>
              <a:rPr lang="en-US" sz="3200" dirty="0">
                <a:solidFill>
                  <a:schemeClr val="bg1"/>
                </a:solidFill>
              </a:rPr>
              <a:t>For what I am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accomplishing]</a:t>
            </a:r>
            <a:r>
              <a:rPr lang="en-US" sz="3200" dirty="0">
                <a:solidFill>
                  <a:schemeClr val="bg1"/>
                </a:solidFill>
              </a:rPr>
              <a:t>, I do not understand. For what I will to do, that I do not practice; but what I hate, that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(16) </a:t>
            </a:r>
            <a:r>
              <a:rPr lang="en-US" sz="3200" dirty="0">
                <a:solidFill>
                  <a:schemeClr val="bg1"/>
                </a:solidFill>
              </a:rPr>
              <a:t>If, then,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 agree with the law that it is good. </a:t>
            </a:r>
            <a:r>
              <a:rPr lang="en-US" sz="2400" dirty="0">
                <a:solidFill>
                  <a:schemeClr val="bg1"/>
                </a:solidFill>
              </a:rPr>
              <a:t>(17) </a:t>
            </a:r>
            <a:r>
              <a:rPr lang="en-US" sz="3200" dirty="0">
                <a:solidFill>
                  <a:schemeClr val="bg1"/>
                </a:solidFill>
              </a:rPr>
              <a:t>But now,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 </a:t>
            </a:r>
            <a:r>
              <a:rPr lang="en-US" sz="2400" dirty="0">
                <a:solidFill>
                  <a:schemeClr val="bg1"/>
                </a:solidFill>
              </a:rPr>
              <a:t>(18) </a:t>
            </a:r>
            <a:r>
              <a:rPr lang="en-US" sz="3200" dirty="0">
                <a:solidFill>
                  <a:schemeClr val="bg1"/>
                </a:solidFill>
              </a:rPr>
              <a:t>For I know that in me (that is, in my flesh) nothing good dwells; for to will is present with me, but how to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</a:t>
            </a:r>
            <a:r>
              <a:rPr lang="en-US" sz="3200" dirty="0">
                <a:solidFill>
                  <a:schemeClr val="bg1"/>
                </a:solidFill>
              </a:rPr>
              <a:t> what is good I do not find. </a:t>
            </a:r>
            <a:r>
              <a:rPr lang="en-US" sz="2400" dirty="0">
                <a:solidFill>
                  <a:schemeClr val="bg1"/>
                </a:solidFill>
              </a:rPr>
              <a:t>(19) </a:t>
            </a:r>
            <a:r>
              <a:rPr lang="en-US" sz="3200" dirty="0">
                <a:solidFill>
                  <a:schemeClr val="bg1"/>
                </a:solidFill>
              </a:rPr>
              <a:t>For the good that I will to do, I do not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; but the evil I will not to do, that I practice. </a:t>
            </a:r>
            <a:r>
              <a:rPr lang="en-US" sz="2400" dirty="0">
                <a:solidFill>
                  <a:schemeClr val="bg1"/>
                </a:solidFill>
              </a:rPr>
              <a:t>(20) </a:t>
            </a:r>
            <a:r>
              <a:rPr lang="en-US" sz="3200" dirty="0">
                <a:solidFill>
                  <a:schemeClr val="bg1"/>
                </a:solidFill>
              </a:rPr>
              <a:t>Now if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Problem addressed by Paul – the only escape is Christ, and under the Old Law the provision of Christ is not available.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What might be the problem for one enslaved to sin again who was once freed by Christ?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6084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A Portrait of Helplessness; </a:t>
            </a:r>
            <a:r>
              <a:rPr lang="en-US" sz="3600" b="1" dirty="0">
                <a:solidFill>
                  <a:schemeClr val="bg1"/>
                </a:solidFill>
              </a:rPr>
              <a:t>Coming to Our Senses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the devil’s snare has a hold on some through the numbing of their spiritual senses.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“come to their senses”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ananēpho</a:t>
            </a:r>
            <a:r>
              <a:rPr lang="en-US" sz="3200" dirty="0">
                <a:solidFill>
                  <a:schemeClr val="bg1"/>
                </a:solidFill>
              </a:rPr>
              <a:t>̄ – </a:t>
            </a:r>
            <a:r>
              <a:rPr lang="en-US" sz="3200" i="1" dirty="0">
                <a:solidFill>
                  <a:schemeClr val="bg1"/>
                </a:solidFill>
              </a:rPr>
              <a:t>ana</a:t>
            </a:r>
            <a:r>
              <a:rPr lang="en-US" sz="3200" dirty="0">
                <a:solidFill>
                  <a:schemeClr val="bg1"/>
                </a:solidFill>
              </a:rPr>
              <a:t>, “back,” or “again,” </a:t>
            </a:r>
            <a:r>
              <a:rPr lang="en-US" sz="3200" i="1" dirty="0" err="1">
                <a:solidFill>
                  <a:schemeClr val="bg1"/>
                </a:solidFill>
              </a:rPr>
              <a:t>nepho</a:t>
            </a:r>
            <a:r>
              <a:rPr lang="en-US" sz="3200" dirty="0">
                <a:solidFill>
                  <a:schemeClr val="bg1"/>
                </a:solidFill>
              </a:rPr>
              <a:t>, “to be sober, to be wary” (VINE)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Part of restoration is “sobering up” by overcoming the lies Satan is feeding.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Mechanism </a:t>
            </a:r>
            <a:r>
              <a:rPr lang="en-US" sz="3600" b="1" dirty="0">
                <a:solidFill>
                  <a:srgbClr val="FFC000"/>
                </a:solidFill>
              </a:rPr>
              <a:t>(1 John 1:9; 2:1-2)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provision for restoration brings certain implications which dismantle the lies Satan seeks to inebriate us with.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Mechanism (1 John 1:9; 2:1-2);                </a:t>
            </a:r>
            <a:r>
              <a:rPr lang="en-US" sz="3600" b="1" dirty="0">
                <a:solidFill>
                  <a:schemeClr val="bg1"/>
                </a:solidFill>
              </a:rPr>
              <a:t>God’s Repudiation of Satan’s Lies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Godly sorrow is not to death – </a:t>
            </a:r>
            <a:r>
              <a:rPr lang="en-US" sz="3200" dirty="0">
                <a:solidFill>
                  <a:srgbClr val="FFC000"/>
                </a:solidFill>
              </a:rPr>
              <a:t>2 Corinthians 8:8-10; 2:7, 10-11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Your purpose in God’s kingdom can be restored –  </a:t>
            </a:r>
            <a:r>
              <a:rPr lang="en-US" sz="3200" dirty="0">
                <a:solidFill>
                  <a:srgbClr val="FFC000"/>
                </a:solidFill>
              </a:rPr>
              <a:t>John 13:6-9; Luke 22:31-32; John 21:15-17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God’s grace still abounds much more –                  </a:t>
            </a:r>
            <a:r>
              <a:rPr lang="en-US" sz="3200" dirty="0">
                <a:solidFill>
                  <a:srgbClr val="FFC000"/>
                </a:solidFill>
              </a:rPr>
              <a:t>Psalm 51:1-2, 7; Romans 5:20-21; Hebrews 7:25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644</Words>
  <Application>Microsoft Macintosh PowerPoint</Application>
  <PresentationFormat>Widescreen</PresentationFormat>
  <Paragraphs>32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14</cp:revision>
  <dcterms:created xsi:type="dcterms:W3CDTF">2021-11-02T18:19:14Z</dcterms:created>
  <dcterms:modified xsi:type="dcterms:W3CDTF">2021-11-05T17:41:18Z</dcterms:modified>
</cp:coreProperties>
</file>