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51" r:id="rId1"/>
    <p:sldMasterId id="2147483752" r:id="rId2"/>
  </p:sldMasterIdLst>
  <p:sldIdLst>
    <p:sldId id="258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embeddedFontLst>
    <p:embeddedFont>
      <p:font typeface="Avenir Next LT Pro" panose="020B0504020202020204" pitchFamily="34" charset="77"/>
      <p:regular r:id="rId19"/>
      <p:bold r:id="rId20"/>
      <p:italic r:id="rId21"/>
      <p:boldItalic r:id="rId22"/>
    </p:embeddedFont>
    <p:embeddedFont>
      <p:font typeface="Bell MT" panose="02020503060305020303" pitchFamily="18" charset="77"/>
      <p:regular r:id="rId23"/>
      <p:bold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LOVES" panose="02000500000000000000" pitchFamily="2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 snapToObjects="1">
      <p:cViewPr varScale="1">
        <p:scale>
          <a:sx n="101" d="100"/>
          <a:sy n="101" d="100"/>
        </p:scale>
        <p:origin x="9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80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17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21E08-A175-334A-9C75-CFEC60532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590447-2070-5844-BD73-5C297D2BC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5FA58-2689-7146-A00D-B9436A7B9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E7CA-97D4-1140-BD05-8909D2D78BEF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0FC3F-6076-8C4B-A619-C28675B9E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9A40C-2212-C74E-83C5-EFB740D56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CA2-74BE-E947-AC4B-F24F99563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6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D6C87-052F-5D4F-9DC0-2447D76B1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6A473-F8E9-F349-A48D-6E84A03C7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3658B-3863-374A-AF94-1A4D64249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E7CA-97D4-1140-BD05-8909D2D78BEF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82324-0EC1-3F4A-8201-CF235F318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71C2F-8F43-A143-8D4A-A2E5B74A8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CA2-74BE-E947-AC4B-F24F99563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91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B92C-6467-7641-8A58-71BA76EC7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A6776-2970-D84A-8D6B-796B175DD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E93E9-72A4-DA49-9F14-4235E6C32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E7CA-97D4-1140-BD05-8909D2D78BEF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52578-257F-C44E-BC91-79AEE1757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82AC6-08BC-6D4A-84FA-F1E158585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CA2-74BE-E947-AC4B-F24F99563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97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C5F37-2A1A-DB48-8FBC-B69765A39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6D985-A119-0C48-8136-6A1DD7D26B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BD438A-0BEA-C043-9AF4-CAFBDEF97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94EEE5-D752-B84D-BBB5-D970B6D9A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E7CA-97D4-1140-BD05-8909D2D78BEF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0FF26-2949-7D4E-BE66-846CA25F4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CB232-E358-944E-87D9-5EF708FB7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CA2-74BE-E947-AC4B-F24F99563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52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5431E-E9A0-2841-B3F1-8B5577CB5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19B26-CAFE-A642-95B4-EFFD947AB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278F3A-D2DD-FC42-98CE-BDA4C6096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1C2D5A-76FE-ED46-89E7-08EA34098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DDA7FD-28DB-DA44-8AC6-99C82E361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999208-5F00-D247-984F-82BF2E8D9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E7CA-97D4-1140-BD05-8909D2D78BEF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6F776B-D3A8-6344-94C0-F4D033432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6BFCF2-A4F4-6147-AD23-C676BFC7B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CA2-74BE-E947-AC4B-F24F99563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17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CC27D-5695-F24C-B11C-1A5D73F65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62A097-1F4A-0443-BA51-F6C717E50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E7CA-97D4-1140-BD05-8909D2D78BEF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EFA7D1-076C-F648-9261-79F453E8E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C0E24F-F490-144E-921E-1D6EE815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CA2-74BE-E947-AC4B-F24F99563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7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E40DC-EEF4-474F-94D8-91B22FDAA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E7CA-97D4-1140-BD05-8909D2D78BEF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03D40F-4EB3-4947-AA92-C6E83886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AC7CD-85DB-6A4E-A0FD-FF5045891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CA2-74BE-E947-AC4B-F24F99563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47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72C8E-6867-D24D-889B-C1ED8DEE7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68633-43B5-A843-AC77-A07D2F72D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7A232-D5B0-1A4F-9C29-82E7EF2A8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4B62B-42C3-4147-9595-94C2E0259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E7CA-97D4-1140-BD05-8909D2D78BEF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0666C-CAC6-B444-8981-240F8A1FC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7C3F5-534C-B643-8AF8-A5D2DD342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CA2-74BE-E947-AC4B-F24F99563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34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70583-B700-6845-9267-2B4771094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58E082-C84B-5742-BC51-F5DD4141E7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65461-041C-664A-B62D-1875CB0B8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8B84B-AB62-DD44-ADDE-D59E7F732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E7CA-97D4-1140-BD05-8909D2D78BEF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410B94-A76B-B94B-B010-1DEB88E3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9A463-2BAC-504E-9AE9-CCFCF3B18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CA2-74BE-E947-AC4B-F24F99563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30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7B7B2-20F1-7346-B6A8-D34876D2B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6380B2-AB3C-C84A-9AAF-2508DB338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A474F-D04E-9142-BD99-B5F4DE8AD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E7CA-97D4-1140-BD05-8909D2D78BEF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E69B5-3E79-0C4D-8228-7A482B08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8786B-F507-D344-98F6-EC683F50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CA2-74BE-E947-AC4B-F24F99563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17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EA05F-11C5-BA41-B3CB-8FFA2CF57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737C19-1330-6F4D-B731-5E84C8200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7EB44-06DA-4949-AE8C-C34939EA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E7CA-97D4-1140-BD05-8909D2D78BEF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3840C-0A33-F146-B78C-BA8F4B15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9FA6B-2743-084C-B37A-52516D77F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CA2-74BE-E947-AC4B-F24F99563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8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12/13/21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1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78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3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79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9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1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1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12/13/21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98446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50" r:id="rId6"/>
    <p:sldLayoutId id="2147483745" r:id="rId7"/>
    <p:sldLayoutId id="2147483746" r:id="rId8"/>
    <p:sldLayoutId id="2147483747" r:id="rId9"/>
    <p:sldLayoutId id="2147483749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2D088C-407A-5E43-8586-FC84C7C83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70375-AA23-0B4C-B128-608DC08C6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3A3E1-7187-8740-80A2-15C696AA8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6E7CA-97D4-1140-BD05-8909D2D78BEF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A57A2-652E-A54A-AD58-5A47AB175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8D6A1-4201-1845-9350-DADC558F4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C2CA2-74BE-E947-AC4B-F24F99563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3A1B7-1A2C-644A-993F-13635E6D5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6A099-2632-CC47-B835-78F3FB36D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68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E35C5-94E1-F74F-8CF5-D228E260B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95500"/>
            <a:ext cx="11101135" cy="1263400"/>
          </a:xfrm>
        </p:spPr>
        <p:txBody>
          <a:bodyPr/>
          <a:lstStyle/>
          <a:p>
            <a:pPr algn="r"/>
            <a:r>
              <a:rPr lang="en-US" dirty="0">
                <a:latin typeface="LOVES" panose="02000500000000000000" pitchFamily="2" charset="0"/>
              </a:rPr>
              <a:t>The Marriage Bond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99980-3D17-EE4D-AA51-819710AE6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98" y="1117600"/>
            <a:ext cx="11641136" cy="540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Only God Can Separate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God does all the binding and loosing – </a:t>
            </a:r>
            <a:r>
              <a:rPr lang="en-US" sz="2800" dirty="0">
                <a:solidFill>
                  <a:srgbClr val="FFC000"/>
                </a:solidFill>
              </a:rPr>
              <a:t>Matthew 16:19 </a:t>
            </a:r>
            <a:r>
              <a:rPr lang="en-US" sz="2800" dirty="0"/>
              <a:t>– not any other person, thing, circumstance, etc.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There are two circumstances upon which God will loose the marriage bond: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/>
              <a:t>Death – </a:t>
            </a:r>
            <a:r>
              <a:rPr lang="en-US" sz="2800" dirty="0">
                <a:solidFill>
                  <a:srgbClr val="FFC000"/>
                </a:solidFill>
              </a:rPr>
              <a:t>Romans 7:2b, 3b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/>
              <a:t>Sexual Immorality – </a:t>
            </a:r>
            <a:r>
              <a:rPr lang="en-US" sz="2800" dirty="0">
                <a:solidFill>
                  <a:srgbClr val="FFC000"/>
                </a:solidFill>
              </a:rPr>
              <a:t>Matthew 19:9</a:t>
            </a:r>
          </a:p>
          <a:p>
            <a:pPr>
              <a:buFont typeface="Wingdings" pitchFamily="2" charset="2"/>
              <a:buChar char="v"/>
            </a:pPr>
            <a:endParaRPr 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7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E35C5-94E1-F74F-8CF5-D228E260B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95500"/>
            <a:ext cx="11101135" cy="1263400"/>
          </a:xfrm>
        </p:spPr>
        <p:txBody>
          <a:bodyPr/>
          <a:lstStyle/>
          <a:p>
            <a:pPr algn="r"/>
            <a:r>
              <a:rPr lang="en-US" dirty="0">
                <a:latin typeface="LOVES" panose="02000500000000000000" pitchFamily="2" charset="0"/>
              </a:rPr>
              <a:t>Divorce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99980-3D17-EE4D-AA51-819710AE6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98" y="1117600"/>
            <a:ext cx="11641136" cy="5403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b="1" dirty="0"/>
              <a:t>Divorce Has Never Been God’s Will</a:t>
            </a:r>
          </a:p>
          <a:p>
            <a:pPr>
              <a:buFont typeface="Wingdings" pitchFamily="2" charset="2"/>
              <a:buChar char="v"/>
            </a:pPr>
            <a:r>
              <a:rPr lang="en-US" sz="3000" dirty="0"/>
              <a:t>God hates divorce – </a:t>
            </a:r>
            <a:r>
              <a:rPr lang="en-US" sz="3000" dirty="0">
                <a:solidFill>
                  <a:srgbClr val="FFC000"/>
                </a:solidFill>
              </a:rPr>
              <a:t>Malachi 2:16</a:t>
            </a:r>
          </a:p>
          <a:p>
            <a:pPr>
              <a:buFont typeface="Wingdings" pitchFamily="2" charset="2"/>
              <a:buChar char="v"/>
            </a:pPr>
            <a:r>
              <a:rPr lang="en-US" sz="3000" dirty="0"/>
              <a:t>Pharisees’ question – </a:t>
            </a:r>
            <a:r>
              <a:rPr lang="en-US" sz="3000" dirty="0">
                <a:solidFill>
                  <a:srgbClr val="FFC000"/>
                </a:solidFill>
              </a:rPr>
              <a:t>Matthew 19:7</a:t>
            </a:r>
          </a:p>
          <a:p>
            <a:pPr lvl="1">
              <a:buFont typeface="Wingdings" pitchFamily="2" charset="2"/>
              <a:buChar char="v"/>
            </a:pPr>
            <a:r>
              <a:rPr lang="en-US" sz="3000" dirty="0">
                <a:solidFill>
                  <a:srgbClr val="FFC000"/>
                </a:solidFill>
              </a:rPr>
              <a:t>(v. 8b) </a:t>
            </a:r>
            <a:r>
              <a:rPr lang="en-US" sz="3000" dirty="0"/>
              <a:t>– not so from the beginning </a:t>
            </a:r>
            <a:r>
              <a:rPr lang="en-US" sz="3000" dirty="0">
                <a:solidFill>
                  <a:srgbClr val="FFC000"/>
                </a:solidFill>
              </a:rPr>
              <a:t>(vv. 4-6)</a:t>
            </a:r>
          </a:p>
          <a:p>
            <a:pPr lvl="1">
              <a:buFont typeface="Wingdings" pitchFamily="2" charset="2"/>
              <a:buChar char="v"/>
            </a:pPr>
            <a:r>
              <a:rPr lang="en-US" sz="3000" dirty="0"/>
              <a:t>Command </a:t>
            </a:r>
            <a:r>
              <a:rPr lang="en-US" sz="3000" dirty="0">
                <a:solidFill>
                  <a:srgbClr val="FFC000"/>
                </a:solidFill>
              </a:rPr>
              <a:t>(v. 7)</a:t>
            </a:r>
            <a:r>
              <a:rPr lang="en-US" sz="3000" dirty="0"/>
              <a:t>? – </a:t>
            </a:r>
            <a:r>
              <a:rPr lang="en-US" sz="3000" dirty="0">
                <a:solidFill>
                  <a:srgbClr val="FFC000"/>
                </a:solidFill>
              </a:rPr>
              <a:t>cf. Deuteronomy 24:1-4 </a:t>
            </a:r>
            <a:r>
              <a:rPr lang="en-US" sz="3000" dirty="0"/>
              <a:t>– divorce is not commanded but noted as something already occurring.</a:t>
            </a:r>
          </a:p>
          <a:p>
            <a:pPr lvl="1">
              <a:buFont typeface="Wingdings" pitchFamily="2" charset="2"/>
              <a:buChar char="v"/>
            </a:pPr>
            <a:r>
              <a:rPr lang="en-US" sz="3000" dirty="0">
                <a:solidFill>
                  <a:srgbClr val="FFC000"/>
                </a:solidFill>
              </a:rPr>
              <a:t>(v. 8a) </a:t>
            </a:r>
            <a:r>
              <a:rPr lang="en-US" sz="3000" dirty="0"/>
              <a:t>– because of hardness of heart.</a:t>
            </a:r>
          </a:p>
          <a:p>
            <a:pPr lvl="1">
              <a:buFont typeface="Wingdings" pitchFamily="2" charset="2"/>
              <a:buChar char="v"/>
            </a:pPr>
            <a:r>
              <a:rPr lang="en-US" sz="3000" dirty="0"/>
              <a:t>Permitted – </a:t>
            </a:r>
            <a:r>
              <a:rPr lang="en-US" sz="3000" i="1" dirty="0" err="1"/>
              <a:t>epitrepo</a:t>
            </a:r>
            <a:r>
              <a:rPr lang="en-US" sz="3000" i="1" dirty="0"/>
              <a:t>̄ </a:t>
            </a:r>
            <a:r>
              <a:rPr lang="en-US" sz="3000" dirty="0"/>
              <a:t>– to allow someone to do </a:t>
            </a:r>
            <a:r>
              <a:rPr lang="en-US" sz="3000" dirty="0" err="1"/>
              <a:t>someth</a:t>
            </a:r>
            <a:r>
              <a:rPr lang="en-US" sz="3000" dirty="0"/>
              <a:t>., allow, permit (BDAG) (No reference to approval.)</a:t>
            </a:r>
          </a:p>
        </p:txBody>
      </p:sp>
    </p:spTree>
    <p:extLst>
      <p:ext uri="{BB962C8B-B14F-4D97-AF65-F5344CB8AC3E}">
        <p14:creationId xmlns:p14="http://schemas.microsoft.com/office/powerpoint/2010/main" val="28983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E35C5-94E1-F74F-8CF5-D228E260B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95500"/>
            <a:ext cx="11101135" cy="1263400"/>
          </a:xfrm>
        </p:spPr>
        <p:txBody>
          <a:bodyPr/>
          <a:lstStyle/>
          <a:p>
            <a:pPr algn="r"/>
            <a:r>
              <a:rPr lang="en-US" dirty="0">
                <a:latin typeface="LOVES" panose="02000500000000000000" pitchFamily="2" charset="0"/>
              </a:rPr>
              <a:t>Divorce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99980-3D17-EE4D-AA51-819710AE6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98" y="1117600"/>
            <a:ext cx="11641136" cy="540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Divorce Has Never Been God’s Will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God hates divorce – </a:t>
            </a:r>
            <a:r>
              <a:rPr lang="en-US" sz="2800" dirty="0">
                <a:solidFill>
                  <a:srgbClr val="FFC000"/>
                </a:solidFill>
              </a:rPr>
              <a:t>Malachi 2:16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Pharisees’ question – </a:t>
            </a:r>
            <a:r>
              <a:rPr lang="en-US" sz="2800" dirty="0">
                <a:solidFill>
                  <a:srgbClr val="FFC000"/>
                </a:solidFill>
              </a:rPr>
              <a:t>Matthew 19:7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>
                <a:solidFill>
                  <a:srgbClr val="FFC000"/>
                </a:solidFill>
              </a:rPr>
              <a:t>Deuteronomy 24:1-4 </a:t>
            </a:r>
            <a:r>
              <a:rPr lang="en-US" sz="2800" dirty="0"/>
              <a:t>– Moses’ words offer a series of hypotheticals </a:t>
            </a:r>
            <a:r>
              <a:rPr lang="en-US" sz="2800" dirty="0">
                <a:solidFill>
                  <a:srgbClr val="FFC000"/>
                </a:solidFill>
              </a:rPr>
              <a:t>(vv. 1-3) </a:t>
            </a:r>
            <a:r>
              <a:rPr lang="en-US" sz="2800" dirty="0"/>
              <a:t>and then states the consequence </a:t>
            </a:r>
            <a:r>
              <a:rPr lang="en-US" sz="2800" dirty="0">
                <a:solidFill>
                  <a:srgbClr val="FFC000"/>
                </a:solidFill>
              </a:rPr>
              <a:t>(v. 4).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/>
              <a:t>His words represent an effort on God’s part to restrain and reduce an ungodly practice already occurring in Israel.</a:t>
            </a:r>
          </a:p>
        </p:txBody>
      </p:sp>
    </p:spTree>
    <p:extLst>
      <p:ext uri="{BB962C8B-B14F-4D97-AF65-F5344CB8AC3E}">
        <p14:creationId xmlns:p14="http://schemas.microsoft.com/office/powerpoint/2010/main" val="256189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E35C5-94E1-F74F-8CF5-D228E260B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95500"/>
            <a:ext cx="11101135" cy="1263400"/>
          </a:xfrm>
        </p:spPr>
        <p:txBody>
          <a:bodyPr/>
          <a:lstStyle/>
          <a:p>
            <a:pPr algn="r"/>
            <a:r>
              <a:rPr lang="en-US" dirty="0">
                <a:latin typeface="LOVES" panose="02000500000000000000" pitchFamily="2" charset="0"/>
              </a:rPr>
              <a:t>Divorce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99980-3D17-EE4D-AA51-819710AE6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98" y="1117600"/>
            <a:ext cx="11641136" cy="540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There is One God-Given Exception for Divorce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Jesus gives </a:t>
            </a:r>
            <a:r>
              <a:rPr lang="en-US" sz="2800" i="1" dirty="0"/>
              <a:t>“sexual immorality” </a:t>
            </a:r>
            <a:r>
              <a:rPr lang="en-US" sz="2800" dirty="0"/>
              <a:t>as the one exception –         </a:t>
            </a:r>
            <a:r>
              <a:rPr lang="en-US" sz="2800" dirty="0">
                <a:solidFill>
                  <a:srgbClr val="FFC000"/>
                </a:solidFill>
              </a:rPr>
              <a:t>Matthew 19:9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/>
              <a:t>Sexual immorality – </a:t>
            </a:r>
            <a:r>
              <a:rPr lang="en-US" sz="2800" i="1" dirty="0" err="1"/>
              <a:t>porneia</a:t>
            </a:r>
            <a:r>
              <a:rPr lang="en-US" sz="2800" dirty="0"/>
              <a:t> – unlawful sexual intercourse (BDAG) </a:t>
            </a:r>
            <a:r>
              <a:rPr lang="en-US" sz="2800" dirty="0">
                <a:solidFill>
                  <a:srgbClr val="FFC000"/>
                </a:solidFill>
              </a:rPr>
              <a:t>(cf. Hebrews 13:4)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To divorce and remarry is to commit adultery – </a:t>
            </a:r>
            <a:r>
              <a:rPr lang="en-US" sz="2800" dirty="0">
                <a:solidFill>
                  <a:srgbClr val="FFC000"/>
                </a:solidFill>
              </a:rPr>
              <a:t>Mark 10:11-12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i="1" dirty="0"/>
              <a:t>“except for sexual immorality” </a:t>
            </a:r>
            <a:r>
              <a:rPr lang="en-US" sz="2800" dirty="0"/>
              <a:t>– to divorce for this cause and to remarry is NOT to commit adultery.</a:t>
            </a:r>
          </a:p>
          <a:p>
            <a:pPr>
              <a:buFont typeface="Wingdings" pitchFamily="2" charset="2"/>
              <a:buChar char="v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5761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E35C5-94E1-F74F-8CF5-D228E260B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95500"/>
            <a:ext cx="11101135" cy="1263400"/>
          </a:xfrm>
        </p:spPr>
        <p:txBody>
          <a:bodyPr/>
          <a:lstStyle/>
          <a:p>
            <a:pPr algn="r"/>
            <a:r>
              <a:rPr lang="en-US" dirty="0">
                <a:latin typeface="LOVES" panose="02000500000000000000" pitchFamily="2" charset="0"/>
              </a:rPr>
              <a:t>Divorce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99980-3D17-EE4D-AA51-819710AE6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98" y="1117600"/>
            <a:ext cx="11641136" cy="540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There is One God-Given Exception for Divorce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The exception for divorce is </a:t>
            </a:r>
            <a:r>
              <a:rPr lang="en-US" sz="2800" i="1" dirty="0"/>
              <a:t>“sexual immorality” </a:t>
            </a:r>
            <a:r>
              <a:rPr lang="en-US" sz="2800" dirty="0"/>
              <a:t>as the REASON/CAUSE – </a:t>
            </a:r>
            <a:r>
              <a:rPr lang="en-US" sz="2800" dirty="0">
                <a:solidFill>
                  <a:srgbClr val="FFC000"/>
                </a:solidFill>
              </a:rPr>
              <a:t>Matthew 5:31-32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/>
              <a:t>I.e. not simply that sexual immorality has occurred, but that the divorce is for that exact reason.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Sexual immorality itself does NOT loose the marriage bond.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/>
              <a:t>Only God can loose the bond – </a:t>
            </a:r>
            <a:r>
              <a:rPr lang="en-US" sz="2800" dirty="0">
                <a:solidFill>
                  <a:srgbClr val="FFC000"/>
                </a:solidFill>
              </a:rPr>
              <a:t>Matthew 16:19; 19:6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/>
              <a:t>If sexual immorality occurs and the innocent party decides to divorce, THEN God will loose the bond for the innocent.</a:t>
            </a:r>
          </a:p>
        </p:txBody>
      </p:sp>
    </p:spTree>
    <p:extLst>
      <p:ext uri="{BB962C8B-B14F-4D97-AF65-F5344CB8AC3E}">
        <p14:creationId xmlns:p14="http://schemas.microsoft.com/office/powerpoint/2010/main" val="110974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E35C5-94E1-F74F-8CF5-D228E260B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95500"/>
            <a:ext cx="11101135" cy="1263400"/>
          </a:xfrm>
        </p:spPr>
        <p:txBody>
          <a:bodyPr/>
          <a:lstStyle/>
          <a:p>
            <a:pPr algn="r"/>
            <a:r>
              <a:rPr lang="en-US" dirty="0">
                <a:latin typeface="LOVES" panose="02000500000000000000" pitchFamily="2" charset="0"/>
              </a:rPr>
              <a:t>Divorce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99980-3D17-EE4D-AA51-819710AE6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98" y="1117600"/>
            <a:ext cx="11641136" cy="540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There is One God-Given Exception for Divorce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The proper response to the strict law of God on marriage and divorce – </a:t>
            </a:r>
            <a:r>
              <a:rPr lang="en-US" sz="2800" dirty="0">
                <a:solidFill>
                  <a:srgbClr val="FFC000"/>
                </a:solidFill>
              </a:rPr>
              <a:t>Matthew 19:10-12</a:t>
            </a:r>
          </a:p>
        </p:txBody>
      </p:sp>
    </p:spTree>
    <p:extLst>
      <p:ext uri="{BB962C8B-B14F-4D97-AF65-F5344CB8AC3E}">
        <p14:creationId xmlns:p14="http://schemas.microsoft.com/office/powerpoint/2010/main" val="68070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8809FA-51A5-714A-B8AE-BF7C652F4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5700" y="2902990"/>
            <a:ext cx="4500561" cy="132024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LOVES" panose="02000500000000000000" pitchFamily="2" charset="0"/>
              </a:rPr>
              <a:t>Divorce</a:t>
            </a:r>
            <a:endParaRPr lang="en-US" sz="3200" dirty="0">
              <a:latin typeface="LOVES" panose="020005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E32084-318C-C443-B26F-8D95C473E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6121" y="4407727"/>
            <a:ext cx="4680558" cy="1320249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“What God Has Joined together, let not man separate”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7AF231-444C-44D0-B791-BAFE395E3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1" y="3600"/>
            <a:ext cx="7266875" cy="6854400"/>
            <a:chOff x="4925125" y="3600"/>
            <a:chExt cx="7266875" cy="68544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152793A-5125-41FA-AEF6-96C5463D0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5125" y="10980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3C1632F-098D-4A05-B248-04B7ABFE0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05686" y="6531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A85C0F5-DDEB-454E-A0E4-B6F0FB4CA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3760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A pair of wedding rings on a stone surface&#10;&#10;Description automatically generated with medium confidence">
            <a:extLst>
              <a:ext uri="{FF2B5EF4-FFF2-40B4-BE49-F238E27FC236}">
                <a16:creationId xmlns:a16="http://schemas.microsoft.com/office/drawing/2014/main" id="{592E2D6C-5C73-574A-B85B-C3F8CC226A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87" r="25762" b="-1"/>
          <a:stretch/>
        </p:blipFill>
        <p:spPr>
          <a:xfrm>
            <a:off x="20" y="-1"/>
            <a:ext cx="685798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5719785-3E83-5843-AD9C-479E0BCF875D}"/>
              </a:ext>
            </a:extLst>
          </p:cNvPr>
          <p:cNvSpPr txBox="1">
            <a:spLocks/>
          </p:cNvSpPr>
          <p:nvPr/>
        </p:nvSpPr>
        <p:spPr>
          <a:xfrm>
            <a:off x="7110856" y="1961767"/>
            <a:ext cx="4500561" cy="16692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dirty="0">
                <a:latin typeface="LOVES" panose="02000500000000000000" pitchFamily="2" charset="0"/>
              </a:rPr>
              <a:t>Marriage</a:t>
            </a:r>
          </a:p>
          <a:p>
            <a:r>
              <a:rPr lang="en-US" sz="4400" dirty="0">
                <a:latin typeface="LOVES" panose="02000500000000000000" pitchFamily="2" charset="0"/>
              </a:rPr>
              <a:t> </a:t>
            </a:r>
            <a:r>
              <a:rPr lang="en-US" sz="3600" dirty="0">
                <a:latin typeface="LOVES" panose="02000500000000000000" pitchFamily="2" charset="0"/>
              </a:rPr>
              <a:t> </a:t>
            </a:r>
            <a:r>
              <a:rPr lang="en-US" sz="4400" dirty="0">
                <a:latin typeface="LOVES" panose="02000500000000000000" pitchFamily="2" charset="0"/>
              </a:rPr>
              <a:t>   Bond,</a:t>
            </a:r>
            <a:endParaRPr lang="en-US" sz="3200" dirty="0">
              <a:latin typeface="LOVES" panose="02000500000000000000" pitchFamily="2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65AAB3F-66E1-8144-920F-10E026411DBD}"/>
              </a:ext>
            </a:extLst>
          </p:cNvPr>
          <p:cNvSpPr txBox="1">
            <a:spLocks/>
          </p:cNvSpPr>
          <p:nvPr/>
        </p:nvSpPr>
        <p:spPr>
          <a:xfrm>
            <a:off x="7150099" y="1267956"/>
            <a:ext cx="4500561" cy="12083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LOVES" panose="02000500000000000000" pitchFamily="2" charset="0"/>
              </a:rPr>
              <a:t>Marriage,</a:t>
            </a:r>
            <a:endParaRPr lang="en-US" sz="3200" dirty="0">
              <a:latin typeface="LOVES" panose="02000500000000000000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69FB5C6-DA0B-CB4E-8DD6-8620B45DE387}"/>
              </a:ext>
            </a:extLst>
          </p:cNvPr>
          <p:cNvSpPr txBox="1">
            <a:spLocks/>
          </p:cNvSpPr>
          <p:nvPr/>
        </p:nvSpPr>
        <p:spPr>
          <a:xfrm>
            <a:off x="7757210" y="2172270"/>
            <a:ext cx="1603928" cy="8298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LOVES" panose="02000500000000000000" pitchFamily="2" charset="0"/>
              </a:rPr>
              <a:t>the</a:t>
            </a:r>
            <a:endParaRPr lang="en-US" sz="2000" dirty="0">
              <a:latin typeface="LOVES" panose="02000500000000000000" pitchFamily="2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0E93CBF-F7B2-FA47-81F5-3E49EBB90EA9}"/>
              </a:ext>
            </a:extLst>
          </p:cNvPr>
          <p:cNvSpPr txBox="1">
            <a:spLocks/>
          </p:cNvSpPr>
          <p:nvPr/>
        </p:nvSpPr>
        <p:spPr>
          <a:xfrm>
            <a:off x="9662633" y="2741114"/>
            <a:ext cx="1026133" cy="8298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LOVES" panose="02000500000000000000" pitchFamily="2" charset="0"/>
              </a:rPr>
              <a:t>&amp;</a:t>
            </a:r>
            <a:endParaRPr lang="en-US" sz="2000" dirty="0">
              <a:latin typeface="LOVE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68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8809FA-51A5-714A-B8AE-BF7C652F4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5700" y="2902990"/>
            <a:ext cx="4500561" cy="132024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LOVES" panose="02000500000000000000" pitchFamily="2" charset="0"/>
              </a:rPr>
              <a:t>Divorce</a:t>
            </a:r>
            <a:endParaRPr lang="en-US" sz="3200" dirty="0">
              <a:latin typeface="LOVES" panose="020005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E32084-318C-C443-B26F-8D95C473E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6121" y="4407727"/>
            <a:ext cx="4680558" cy="1320249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“What God Has Joined together, let not man separate”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7AF231-444C-44D0-B791-BAFE395E3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1" y="3600"/>
            <a:ext cx="7266875" cy="6854400"/>
            <a:chOff x="4925125" y="3600"/>
            <a:chExt cx="7266875" cy="68544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152793A-5125-41FA-AEF6-96C5463D0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5125" y="10980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3C1632F-098D-4A05-B248-04B7ABFE0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05686" y="6531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A85C0F5-DDEB-454E-A0E4-B6F0FB4CA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3760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A pair of wedding rings on a stone surface&#10;&#10;Description automatically generated with medium confidence">
            <a:extLst>
              <a:ext uri="{FF2B5EF4-FFF2-40B4-BE49-F238E27FC236}">
                <a16:creationId xmlns:a16="http://schemas.microsoft.com/office/drawing/2014/main" id="{592E2D6C-5C73-574A-B85B-C3F8CC226A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87" r="25762" b="-1"/>
          <a:stretch/>
        </p:blipFill>
        <p:spPr>
          <a:xfrm>
            <a:off x="20" y="-1"/>
            <a:ext cx="685798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5719785-3E83-5843-AD9C-479E0BCF875D}"/>
              </a:ext>
            </a:extLst>
          </p:cNvPr>
          <p:cNvSpPr txBox="1">
            <a:spLocks/>
          </p:cNvSpPr>
          <p:nvPr/>
        </p:nvSpPr>
        <p:spPr>
          <a:xfrm>
            <a:off x="7110856" y="1961767"/>
            <a:ext cx="4500561" cy="16692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dirty="0">
                <a:latin typeface="LOVES" panose="02000500000000000000" pitchFamily="2" charset="0"/>
              </a:rPr>
              <a:t>Marriage</a:t>
            </a:r>
          </a:p>
          <a:p>
            <a:r>
              <a:rPr lang="en-US" sz="4400" dirty="0">
                <a:latin typeface="LOVES" panose="02000500000000000000" pitchFamily="2" charset="0"/>
              </a:rPr>
              <a:t> </a:t>
            </a:r>
            <a:r>
              <a:rPr lang="en-US" sz="3600" dirty="0">
                <a:latin typeface="LOVES" panose="02000500000000000000" pitchFamily="2" charset="0"/>
              </a:rPr>
              <a:t> </a:t>
            </a:r>
            <a:r>
              <a:rPr lang="en-US" sz="4400" dirty="0">
                <a:latin typeface="LOVES" panose="02000500000000000000" pitchFamily="2" charset="0"/>
              </a:rPr>
              <a:t>   Bond,</a:t>
            </a:r>
            <a:endParaRPr lang="en-US" sz="3200" dirty="0">
              <a:latin typeface="LOVES" panose="02000500000000000000" pitchFamily="2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65AAB3F-66E1-8144-920F-10E026411DBD}"/>
              </a:ext>
            </a:extLst>
          </p:cNvPr>
          <p:cNvSpPr txBox="1">
            <a:spLocks/>
          </p:cNvSpPr>
          <p:nvPr/>
        </p:nvSpPr>
        <p:spPr>
          <a:xfrm>
            <a:off x="7150099" y="1267956"/>
            <a:ext cx="4500561" cy="12083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LOVES" panose="02000500000000000000" pitchFamily="2" charset="0"/>
              </a:rPr>
              <a:t>Marriage,</a:t>
            </a:r>
            <a:endParaRPr lang="en-US" sz="3200" dirty="0">
              <a:latin typeface="LOVES" panose="02000500000000000000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69FB5C6-DA0B-CB4E-8DD6-8620B45DE387}"/>
              </a:ext>
            </a:extLst>
          </p:cNvPr>
          <p:cNvSpPr txBox="1">
            <a:spLocks/>
          </p:cNvSpPr>
          <p:nvPr/>
        </p:nvSpPr>
        <p:spPr>
          <a:xfrm>
            <a:off x="7757210" y="2172270"/>
            <a:ext cx="1603928" cy="8298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LOVES" panose="02000500000000000000" pitchFamily="2" charset="0"/>
              </a:rPr>
              <a:t>the</a:t>
            </a:r>
            <a:endParaRPr lang="en-US" sz="2000" dirty="0">
              <a:latin typeface="LOVES" panose="02000500000000000000" pitchFamily="2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0E93CBF-F7B2-FA47-81F5-3E49EBB90EA9}"/>
              </a:ext>
            </a:extLst>
          </p:cNvPr>
          <p:cNvSpPr txBox="1">
            <a:spLocks/>
          </p:cNvSpPr>
          <p:nvPr/>
        </p:nvSpPr>
        <p:spPr>
          <a:xfrm>
            <a:off x="9662633" y="2741114"/>
            <a:ext cx="1026133" cy="8298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LOVES" panose="02000500000000000000" pitchFamily="2" charset="0"/>
              </a:rPr>
              <a:t>&amp;</a:t>
            </a:r>
            <a:endParaRPr lang="en-US" sz="2000" dirty="0">
              <a:latin typeface="LOVE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46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E35C5-94E1-F74F-8CF5-D228E260B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95500"/>
            <a:ext cx="11101135" cy="1263400"/>
          </a:xfrm>
        </p:spPr>
        <p:txBody>
          <a:bodyPr/>
          <a:lstStyle/>
          <a:p>
            <a:pPr algn="r"/>
            <a:r>
              <a:rPr lang="en-US" dirty="0">
                <a:latin typeface="LOVES" panose="02000500000000000000" pitchFamily="2" charset="0"/>
              </a:rPr>
              <a:t>Marriage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99980-3D17-EE4D-AA51-819710AE6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98" y="1130300"/>
            <a:ext cx="11641136" cy="54036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The Institution in its Original Context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Jesus’ response was an appeal to the original context of marriage at the beginning – </a:t>
            </a:r>
            <a:r>
              <a:rPr lang="en-US" sz="2800" dirty="0">
                <a:solidFill>
                  <a:srgbClr val="FFC000"/>
                </a:solidFill>
              </a:rPr>
              <a:t>Matthew 19:3-6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/>
              <a:t>He made them male and female </a:t>
            </a:r>
            <a:r>
              <a:rPr lang="en-US" sz="2800" dirty="0">
                <a:solidFill>
                  <a:srgbClr val="FFC000"/>
                </a:solidFill>
              </a:rPr>
              <a:t>(v. 4):</a:t>
            </a:r>
          </a:p>
          <a:p>
            <a:pPr lvl="2">
              <a:buFont typeface="Wingdings" pitchFamily="2" charset="2"/>
              <a:buChar char="v"/>
            </a:pPr>
            <a:r>
              <a:rPr lang="en-US" sz="2800" dirty="0"/>
              <a:t>Man made first – </a:t>
            </a:r>
            <a:r>
              <a:rPr lang="en-US" sz="2800" dirty="0">
                <a:solidFill>
                  <a:srgbClr val="FFC000"/>
                </a:solidFill>
              </a:rPr>
              <a:t>Genesis 2:7</a:t>
            </a:r>
          </a:p>
          <a:p>
            <a:pPr lvl="2">
              <a:buFont typeface="Wingdings" pitchFamily="2" charset="2"/>
              <a:buChar char="v"/>
            </a:pPr>
            <a:r>
              <a:rPr lang="en-US" sz="2800" dirty="0"/>
              <a:t>Man impressed with need for a helper – </a:t>
            </a:r>
            <a:r>
              <a:rPr lang="en-US" sz="2800" dirty="0">
                <a:solidFill>
                  <a:srgbClr val="FFC000"/>
                </a:solidFill>
              </a:rPr>
              <a:t>Genesis 2:18-20</a:t>
            </a:r>
          </a:p>
          <a:p>
            <a:pPr lvl="2">
              <a:buFont typeface="Wingdings" pitchFamily="2" charset="2"/>
              <a:buChar char="v"/>
            </a:pPr>
            <a:r>
              <a:rPr lang="en-US" sz="2800" dirty="0"/>
              <a:t>Woman made from man – </a:t>
            </a:r>
            <a:r>
              <a:rPr lang="en-US" sz="2800" dirty="0">
                <a:solidFill>
                  <a:srgbClr val="FFC000"/>
                </a:solidFill>
              </a:rPr>
              <a:t>Genesis 2:21-23</a:t>
            </a:r>
          </a:p>
        </p:txBody>
      </p:sp>
    </p:spTree>
    <p:extLst>
      <p:ext uri="{BB962C8B-B14F-4D97-AF65-F5344CB8AC3E}">
        <p14:creationId xmlns:p14="http://schemas.microsoft.com/office/powerpoint/2010/main" val="343396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E35C5-94E1-F74F-8CF5-D228E260B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95500"/>
            <a:ext cx="11101135" cy="1263400"/>
          </a:xfrm>
        </p:spPr>
        <p:txBody>
          <a:bodyPr/>
          <a:lstStyle/>
          <a:p>
            <a:pPr algn="r"/>
            <a:r>
              <a:rPr lang="en-US" dirty="0">
                <a:latin typeface="LOVES" panose="02000500000000000000" pitchFamily="2" charset="0"/>
              </a:rPr>
              <a:t>Marriage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99980-3D17-EE4D-AA51-819710AE6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98" y="1117600"/>
            <a:ext cx="11641136" cy="540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The Institution in its Original Context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Jesus’ response was an appeal to the original context of marriage at the beginning – </a:t>
            </a:r>
            <a:r>
              <a:rPr lang="en-US" sz="2800" dirty="0">
                <a:solidFill>
                  <a:srgbClr val="FFC000"/>
                </a:solidFill>
              </a:rPr>
              <a:t>Matthew 19:3-6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/>
              <a:t>Man shall leave his parents, be joined to his wife, and the two shall become one flesh  </a:t>
            </a:r>
            <a:r>
              <a:rPr lang="en-US" sz="2800" dirty="0">
                <a:solidFill>
                  <a:srgbClr val="FFC000"/>
                </a:solidFill>
              </a:rPr>
              <a:t>(v. 5):</a:t>
            </a:r>
          </a:p>
          <a:p>
            <a:pPr lvl="2">
              <a:buFont typeface="Wingdings" pitchFamily="2" charset="2"/>
              <a:buChar char="v"/>
            </a:pPr>
            <a:r>
              <a:rPr lang="en-US" sz="2800" i="1" dirty="0"/>
              <a:t>“Therefore” </a:t>
            </a:r>
            <a:r>
              <a:rPr lang="en-US" sz="2800" dirty="0"/>
              <a:t>– purpose noted by God for creation as stated.</a:t>
            </a:r>
          </a:p>
          <a:p>
            <a:pPr lvl="2">
              <a:buFont typeface="Wingdings" pitchFamily="2" charset="2"/>
              <a:buChar char="v"/>
            </a:pPr>
            <a:r>
              <a:rPr lang="en-US" sz="2800" i="1" dirty="0"/>
              <a:t>“leave his father and mother” </a:t>
            </a:r>
            <a:r>
              <a:rPr lang="en-US" sz="2800" dirty="0"/>
              <a:t>– not permanent.</a:t>
            </a:r>
          </a:p>
          <a:p>
            <a:pPr lvl="2">
              <a:buFont typeface="Wingdings" pitchFamily="2" charset="2"/>
              <a:buChar char="v"/>
            </a:pPr>
            <a:r>
              <a:rPr lang="en-US" sz="2800" i="1" dirty="0"/>
              <a:t>“be joined to his wife” </a:t>
            </a:r>
            <a:r>
              <a:rPr lang="en-US" sz="2800" dirty="0"/>
              <a:t>– indicative of permanency.</a:t>
            </a:r>
          </a:p>
          <a:p>
            <a:pPr lvl="2">
              <a:buFont typeface="Wingdings" pitchFamily="2" charset="2"/>
              <a:buChar char="v"/>
            </a:pPr>
            <a:r>
              <a:rPr lang="en-US" sz="2800" i="1" dirty="0"/>
              <a:t>“they shall become one flesh” </a:t>
            </a:r>
            <a:r>
              <a:rPr lang="en-US" sz="2800" dirty="0"/>
              <a:t>– fulfilling unity created for.</a:t>
            </a:r>
          </a:p>
        </p:txBody>
      </p:sp>
    </p:spTree>
    <p:extLst>
      <p:ext uri="{BB962C8B-B14F-4D97-AF65-F5344CB8AC3E}">
        <p14:creationId xmlns:p14="http://schemas.microsoft.com/office/powerpoint/2010/main" val="157162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E35C5-94E1-F74F-8CF5-D228E260B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95500"/>
            <a:ext cx="11101135" cy="1263400"/>
          </a:xfrm>
        </p:spPr>
        <p:txBody>
          <a:bodyPr/>
          <a:lstStyle/>
          <a:p>
            <a:pPr algn="r"/>
            <a:r>
              <a:rPr lang="en-US" dirty="0">
                <a:latin typeface="LOVES" panose="02000500000000000000" pitchFamily="2" charset="0"/>
              </a:rPr>
              <a:t>Marriage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99980-3D17-EE4D-AA51-819710AE6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98" y="1117600"/>
            <a:ext cx="11641136" cy="540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The Institution in its Original Context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Jesus’ response was an appeal to the original context of marriage at the beginning – </a:t>
            </a:r>
            <a:r>
              <a:rPr lang="en-US" sz="2800" dirty="0">
                <a:solidFill>
                  <a:srgbClr val="FFC000"/>
                </a:solidFill>
              </a:rPr>
              <a:t>Matthew 19:3-6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/>
              <a:t>What God has joined together, let not man separate </a:t>
            </a:r>
            <a:r>
              <a:rPr lang="en-US" sz="2800" dirty="0">
                <a:solidFill>
                  <a:srgbClr val="FFC000"/>
                </a:solidFill>
              </a:rPr>
              <a:t>(v. 6):</a:t>
            </a:r>
          </a:p>
          <a:p>
            <a:pPr lvl="2">
              <a:buFont typeface="Wingdings" pitchFamily="2" charset="2"/>
              <a:buChar char="v"/>
            </a:pPr>
            <a:r>
              <a:rPr lang="en-US" sz="2800" dirty="0"/>
              <a:t>By design – specifically made woman to compliment man.</a:t>
            </a:r>
          </a:p>
          <a:p>
            <a:pPr lvl="2">
              <a:buFont typeface="Wingdings" pitchFamily="2" charset="2"/>
              <a:buChar char="v"/>
            </a:pPr>
            <a:r>
              <a:rPr lang="en-US" sz="2800" dirty="0"/>
              <a:t>Joined – </a:t>
            </a:r>
            <a:r>
              <a:rPr lang="en-US" sz="2800" i="1" dirty="0"/>
              <a:t>“what” </a:t>
            </a:r>
            <a:r>
              <a:rPr lang="en-US" sz="2800" dirty="0"/>
              <a:t>= </a:t>
            </a:r>
            <a:r>
              <a:rPr lang="en-US" sz="2800" i="1" dirty="0"/>
              <a:t>“they” </a:t>
            </a:r>
            <a:r>
              <a:rPr lang="en-US" sz="2800" dirty="0"/>
              <a:t>(</a:t>
            </a:r>
            <a:r>
              <a:rPr lang="en-US" sz="2800" u="sng" dirty="0"/>
              <a:t>specific</a:t>
            </a:r>
            <a:r>
              <a:rPr lang="en-US" sz="2800" dirty="0"/>
              <a:t> man and woman who cleaved to each other)</a:t>
            </a:r>
          </a:p>
          <a:p>
            <a:pPr lvl="2">
              <a:buFont typeface="Wingdings" pitchFamily="2" charset="2"/>
              <a:buChar char="v"/>
            </a:pPr>
            <a:r>
              <a:rPr lang="en-US" sz="2800" dirty="0"/>
              <a:t>Permanence – God is the designer; man is the participant (no right to alter).</a:t>
            </a:r>
          </a:p>
        </p:txBody>
      </p:sp>
    </p:spTree>
    <p:extLst>
      <p:ext uri="{BB962C8B-B14F-4D97-AF65-F5344CB8AC3E}">
        <p14:creationId xmlns:p14="http://schemas.microsoft.com/office/powerpoint/2010/main" val="245263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E35C5-94E1-F74F-8CF5-D228E260B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95500"/>
            <a:ext cx="11101135" cy="1263400"/>
          </a:xfrm>
        </p:spPr>
        <p:txBody>
          <a:bodyPr/>
          <a:lstStyle/>
          <a:p>
            <a:pPr algn="r"/>
            <a:r>
              <a:rPr lang="en-US" dirty="0">
                <a:latin typeface="LOVES" panose="02000500000000000000" pitchFamily="2" charset="0"/>
              </a:rPr>
              <a:t>Marriage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99980-3D17-EE4D-AA51-819710AE6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98" y="1117600"/>
            <a:ext cx="11641136" cy="540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The Rule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One man, one woman, for life.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The exception – a distinct ruling concerning the violation of the first, original rule.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rgbClr val="FFC000"/>
                </a:solidFill>
              </a:rPr>
              <a:t>Mark 10:11-12; Luke 16:18 </a:t>
            </a:r>
            <a:r>
              <a:rPr lang="en-US" sz="2800" dirty="0"/>
              <a:t>– highlighting the rule, these accounts do not include the exception.</a:t>
            </a:r>
          </a:p>
        </p:txBody>
      </p:sp>
    </p:spTree>
    <p:extLst>
      <p:ext uri="{BB962C8B-B14F-4D97-AF65-F5344CB8AC3E}">
        <p14:creationId xmlns:p14="http://schemas.microsoft.com/office/powerpoint/2010/main" val="256777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E35C5-94E1-F74F-8CF5-D228E260B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95500"/>
            <a:ext cx="11101135" cy="1263400"/>
          </a:xfrm>
        </p:spPr>
        <p:txBody>
          <a:bodyPr/>
          <a:lstStyle/>
          <a:p>
            <a:pPr algn="r"/>
            <a:r>
              <a:rPr lang="en-US" dirty="0">
                <a:latin typeface="LOVES" panose="02000500000000000000" pitchFamily="2" charset="0"/>
              </a:rPr>
              <a:t>Marriage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99980-3D17-EE4D-AA51-819710AE6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98" y="1117600"/>
            <a:ext cx="11641136" cy="540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The Subjects of the Rule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rgbClr val="FFC000"/>
                </a:solidFill>
              </a:rPr>
              <a:t>(v. 4) </a:t>
            </a:r>
            <a:r>
              <a:rPr lang="en-US" sz="2800" dirty="0"/>
              <a:t>– </a:t>
            </a:r>
            <a:r>
              <a:rPr lang="en-US" sz="2800" i="1" dirty="0"/>
              <a:t>“at the beginning” </a:t>
            </a:r>
            <a:r>
              <a:rPr lang="en-US" sz="2800" dirty="0"/>
              <a:t>– includes everyone of mankind.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/>
              <a:t>Marriage is an institution designed inseparably from the creation of humanity.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rgbClr val="FFC000"/>
                </a:solidFill>
              </a:rPr>
              <a:t>(v. 9) </a:t>
            </a:r>
            <a:r>
              <a:rPr lang="en-US" sz="2800" dirty="0"/>
              <a:t>– </a:t>
            </a:r>
            <a:r>
              <a:rPr lang="en-US" sz="2800" i="1" dirty="0"/>
              <a:t>“whoever” </a:t>
            </a:r>
            <a:r>
              <a:rPr lang="en-US" sz="2800" dirty="0"/>
              <a:t>is used pertaining to the sin of divorce because the rule of marriage applies to </a:t>
            </a:r>
            <a:r>
              <a:rPr lang="en-US" sz="2800" i="1" dirty="0"/>
              <a:t>”whoever.”</a:t>
            </a:r>
          </a:p>
        </p:txBody>
      </p:sp>
    </p:spTree>
    <p:extLst>
      <p:ext uri="{BB962C8B-B14F-4D97-AF65-F5344CB8AC3E}">
        <p14:creationId xmlns:p14="http://schemas.microsoft.com/office/powerpoint/2010/main" val="393416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E35C5-94E1-F74F-8CF5-D228E260B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95500"/>
            <a:ext cx="11101135" cy="1263400"/>
          </a:xfrm>
        </p:spPr>
        <p:txBody>
          <a:bodyPr/>
          <a:lstStyle/>
          <a:p>
            <a:pPr algn="r"/>
            <a:r>
              <a:rPr lang="en-US" dirty="0">
                <a:latin typeface="LOVES" panose="02000500000000000000" pitchFamily="2" charset="0"/>
              </a:rPr>
              <a:t>The Marriage Bond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99980-3D17-EE4D-AA51-819710AE6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98" y="1117600"/>
            <a:ext cx="11641136" cy="540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God Has Joined Together</a:t>
            </a:r>
          </a:p>
          <a:p>
            <a:pPr>
              <a:buFont typeface="Wingdings" pitchFamily="2" charset="2"/>
              <a:buChar char="v"/>
            </a:pPr>
            <a:r>
              <a:rPr lang="en-US" sz="2800" i="1" dirty="0"/>
              <a:t>“man shall leave his father and mother” </a:t>
            </a:r>
            <a:r>
              <a:rPr lang="en-US" sz="2800" dirty="0"/>
              <a:t>– man does.</a:t>
            </a:r>
          </a:p>
          <a:p>
            <a:pPr>
              <a:buFont typeface="Wingdings" pitchFamily="2" charset="2"/>
              <a:buChar char="v"/>
            </a:pPr>
            <a:r>
              <a:rPr lang="en-US" sz="2800" i="1" dirty="0"/>
              <a:t>“and be joined to his wife” </a:t>
            </a:r>
            <a:r>
              <a:rPr lang="en-US" sz="2800" dirty="0"/>
              <a:t>– man does.</a:t>
            </a:r>
          </a:p>
          <a:p>
            <a:pPr>
              <a:buFont typeface="Wingdings" pitchFamily="2" charset="2"/>
              <a:buChar char="v"/>
            </a:pPr>
            <a:r>
              <a:rPr lang="en-US" sz="2800" i="1" dirty="0"/>
              <a:t>“and the two shall become one flesh” </a:t>
            </a:r>
            <a:r>
              <a:rPr lang="en-US" sz="2800" dirty="0"/>
              <a:t>– man does.</a:t>
            </a:r>
          </a:p>
          <a:p>
            <a:pPr>
              <a:buFont typeface="Wingdings" pitchFamily="2" charset="2"/>
              <a:buChar char="v"/>
            </a:pPr>
            <a:r>
              <a:rPr lang="en-US" sz="2800" i="1" dirty="0"/>
              <a:t>“God has joined together”</a:t>
            </a:r>
            <a:r>
              <a:rPr lang="en-US" sz="2800" dirty="0"/>
              <a:t> – God does. 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/>
              <a:t>Bound by God’s marriage law – </a:t>
            </a:r>
            <a:r>
              <a:rPr lang="en-US" sz="2800" dirty="0">
                <a:solidFill>
                  <a:srgbClr val="FFC000"/>
                </a:solidFill>
              </a:rPr>
              <a:t>Romans 7:2-3</a:t>
            </a:r>
            <a:endParaRPr 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0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E35C5-94E1-F74F-8CF5-D228E260B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95500"/>
            <a:ext cx="11101135" cy="1263400"/>
          </a:xfrm>
        </p:spPr>
        <p:txBody>
          <a:bodyPr/>
          <a:lstStyle/>
          <a:p>
            <a:pPr algn="r"/>
            <a:r>
              <a:rPr lang="en-US" dirty="0">
                <a:latin typeface="LOVES" panose="02000500000000000000" pitchFamily="2" charset="0"/>
              </a:rPr>
              <a:t>The Marriage Bond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99980-3D17-EE4D-AA51-819710AE6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98" y="1117600"/>
            <a:ext cx="11641136" cy="540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A Distinction Between Marriage and the Marriage Bond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rgbClr val="FFC000"/>
                </a:solidFill>
              </a:rPr>
              <a:t>Romans 7:3 </a:t>
            </a:r>
            <a:r>
              <a:rPr lang="en-US" sz="2800" dirty="0"/>
              <a:t>– speaks of a real marriage, yet one that is unlawful because of the missing marriage bond.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/>
              <a:t>Bound and lawfully married – </a:t>
            </a:r>
            <a:r>
              <a:rPr lang="en-US" sz="2800" dirty="0">
                <a:solidFill>
                  <a:srgbClr val="FFC000"/>
                </a:solidFill>
              </a:rPr>
              <a:t>Romans 7:2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/>
              <a:t>Unmarried but bound to another – </a:t>
            </a:r>
            <a:r>
              <a:rPr lang="en-US" sz="2800" dirty="0">
                <a:solidFill>
                  <a:srgbClr val="FFC000"/>
                </a:solidFill>
              </a:rPr>
              <a:t>1 Corinthians 7:10-11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/>
              <a:t>Unmarried but bound to another; Unmarried and unbound, thus, free to remarry – </a:t>
            </a:r>
            <a:r>
              <a:rPr lang="en-US" sz="2800" dirty="0">
                <a:solidFill>
                  <a:srgbClr val="FFC000"/>
                </a:solidFill>
              </a:rPr>
              <a:t>Matthew 19:9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/>
              <a:t>Bound to first mate, but unlawfully married to another –        </a:t>
            </a:r>
            <a:r>
              <a:rPr lang="en-US" sz="2800" dirty="0">
                <a:solidFill>
                  <a:srgbClr val="FFC000"/>
                </a:solidFill>
              </a:rPr>
              <a:t>Mark 6:17-18; Romans 7:2-3</a:t>
            </a:r>
            <a:endParaRPr 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lowVTI">
  <a:themeElements>
    <a:clrScheme name="Glow">
      <a:dk1>
        <a:sysClr val="windowText" lastClr="000000"/>
      </a:dk1>
      <a:lt1>
        <a:sysClr val="window" lastClr="FFFFFF"/>
      </a:lt1>
      <a:dk2>
        <a:srgbClr val="00000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404040"/>
      </a:accent6>
      <a:hlink>
        <a:srgbClr val="3E8FF1"/>
      </a:hlink>
      <a:folHlink>
        <a:srgbClr val="939393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935</Words>
  <Application>Microsoft Macintosh PowerPoint</Application>
  <PresentationFormat>Widescreen</PresentationFormat>
  <Paragraphs>96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Wingdings</vt:lpstr>
      <vt:lpstr>Calibri Light</vt:lpstr>
      <vt:lpstr>Bell MT</vt:lpstr>
      <vt:lpstr>LOVES</vt:lpstr>
      <vt:lpstr>Avenir Next LT Pro</vt:lpstr>
      <vt:lpstr>Calibri</vt:lpstr>
      <vt:lpstr>GlowVTI</vt:lpstr>
      <vt:lpstr>Office Theme</vt:lpstr>
      <vt:lpstr>PowerPoint Presentation</vt:lpstr>
      <vt:lpstr>Divorce</vt:lpstr>
      <vt:lpstr>Marriage</vt:lpstr>
      <vt:lpstr>Marriage</vt:lpstr>
      <vt:lpstr>Marriage</vt:lpstr>
      <vt:lpstr>Marriage</vt:lpstr>
      <vt:lpstr>Marriage</vt:lpstr>
      <vt:lpstr>The Marriage Bond</vt:lpstr>
      <vt:lpstr>The Marriage Bond</vt:lpstr>
      <vt:lpstr>The Marriage Bond</vt:lpstr>
      <vt:lpstr>Divorce</vt:lpstr>
      <vt:lpstr>Divorce</vt:lpstr>
      <vt:lpstr>Divorce</vt:lpstr>
      <vt:lpstr>Divorce</vt:lpstr>
      <vt:lpstr>Divorce</vt:lpstr>
      <vt:lpstr>Divorce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Divorce</dc:title>
  <dc:creator>Jeremiah Cox</dc:creator>
  <cp:lastModifiedBy>Jeremiah Cox</cp:lastModifiedBy>
  <cp:revision>18</cp:revision>
  <dcterms:created xsi:type="dcterms:W3CDTF">2021-12-09T15:07:36Z</dcterms:created>
  <dcterms:modified xsi:type="dcterms:W3CDTF">2021-12-13T14:37:06Z</dcterms:modified>
</cp:coreProperties>
</file>