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3" r:id="rId1"/>
    <p:sldMasterId id="2147483674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Bembo" panose="02020502050201020203" pitchFamily="18" charset="0"/>
      <p:regular r:id="rId11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85C"/>
    <a:srgbClr val="975A85"/>
    <a:srgbClr val="FFB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1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6F86-EBC3-EF4A-8FDD-017179211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ADB05-199B-834D-89C4-4F2EE54DF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60400-752E-634E-8953-AB2BCB0E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70B3-EE48-3E41-87A8-678B531B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3D9D-FCD3-494F-967C-66E4E8B2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64A7-1D43-B84F-BCF9-AF707347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C5AE-1A3D-7E46-B381-C4233267E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4617-0D50-5349-AB12-857C588D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4C200-1DEB-ED4F-8826-8582C56C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21C7-FA90-1345-8DC2-E8FECF7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994B-E485-0442-A182-36D5AEAB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28CA5-F20D-3140-A1EF-FD46CA76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107A-7108-CA47-B8FF-012704AB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656B1-029D-9A47-AE52-7AF936A9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3D00-9F69-E44F-A81C-888369CA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34E2-D105-B94B-A3C7-76E8D196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FFD5-3C1F-8542-B9FC-E8492075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60015-124D-A147-A86F-2CF74986F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312ED-6EDD-5A44-B6B6-65646237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49E97-4B96-F644-8D49-3A4A3D8F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02DE-0918-2142-B9C0-C5FF3F98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2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5E73-D36C-314B-9483-1C457CC6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149C-CA34-A242-A8CD-302428905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65B3E-05FC-AB4E-BC0E-94E22B7D3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A376F-54C3-C04F-9082-777A53314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4F12E-371D-0F42-BD98-E3ADB4694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63471-380D-C141-BCA9-688750C7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C88EC-2FFA-6B4A-8FD6-80A439CC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F94B8-1795-034C-A9AC-CF87AB38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86E1-99E8-1349-B21D-E5B56F0E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F9AC2-C290-2345-AAE7-5AA42EA6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E8E36-908C-694B-871C-020ADA5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0B9A1-6A53-C844-8D24-BB51D822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CD8CB-E8AA-BF4D-9622-4D78ADD6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6D9-DC8D-9648-9190-2F4D5612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E8704-C62A-034F-85BC-D1165EE0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5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0885-BE06-6740-BE58-98B92DAE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6B8F-5C40-224D-809D-A56A5E59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04212-7B77-4642-800B-6E2309E5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42608-11FF-CE41-AD28-0A9AFB5A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0E87D-79D0-9E4D-A51C-B27B7FD9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CF887-789D-4F44-ACFC-16E662E1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67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4FF9-D057-4646-A22D-D1235645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7B1A8-A923-0540-AE93-8F22DC446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DF40B-4EC4-4542-9F91-83D10F40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3B17-DA16-A34B-886F-F6FAF5A2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F16E6-22C6-DF46-A5E9-9121CDD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53052-0DF0-2549-8683-795B1FCE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E404-E7C8-AB4A-A389-40632368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A20B3-93DB-6E47-8C32-1EA36170C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C4E6-09D6-A74B-A01A-0BCDA06B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CDA6-203B-1A4D-A3C2-CF4C31A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25F3-640B-AF4A-B4F6-8575B821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5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D4C39-B564-804B-8919-7622120B8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50F76-BA77-6A41-83EF-A873A1C59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BEF60-9ABC-344F-91B7-2315860F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B7E8-A7CB-1A46-A3ED-BA375713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627A-3447-A249-B7C6-CE05C3AE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6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6000">
              <a:schemeClr val="tx2">
                <a:lumMod val="60000"/>
                <a:lumOff val="40000"/>
                <a:alpha val="91000"/>
              </a:schemeClr>
            </a:gs>
            <a:gs pos="70000">
              <a:schemeClr val="tx2">
                <a:lumMod val="75000"/>
                <a:alpha val="93000"/>
              </a:schemeClr>
            </a:gs>
            <a:gs pos="90000">
              <a:schemeClr val="tx2">
                <a:lumMod val="50000"/>
                <a:alpha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9D15D-5AB2-DE48-BE98-CA546EAB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5436-B562-5E43-A121-466A402A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0A8A-7269-5047-B8FB-9E9E53281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734C-3118-0842-9486-584AC97D2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9707-B01B-064A-A2F9-49F9EDFC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D75C-5C06-244B-9B81-C29A043F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6E66-E5E9-B849-B0C0-F0061111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Colorful night sky">
            <a:extLst>
              <a:ext uri="{FF2B5EF4-FFF2-40B4-BE49-F238E27FC236}">
                <a16:creationId xmlns:a16="http://schemas.microsoft.com/office/drawing/2014/main" id="{4794AAB5-538A-42C8-B195-89C8F0FC6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20" y="-11605"/>
            <a:ext cx="12191980" cy="6857989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0F7FF-6603-B14A-8ABE-45A4959A5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760933"/>
            <a:ext cx="8039818" cy="164357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 Body You Have Prepared For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5275-243D-2943-8E30-9E5057DA0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082309"/>
            <a:ext cx="8442384" cy="7250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Hebrews 10:5-10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28452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night sky">
            <a:extLst>
              <a:ext uri="{FF2B5EF4-FFF2-40B4-BE49-F238E27FC236}">
                <a16:creationId xmlns:a16="http://schemas.microsoft.com/office/drawing/2014/main" id="{129E8969-2540-2042-93AF-E97FF29FA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0" y="0"/>
            <a:ext cx="12191980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DA09F-0441-F441-8490-B97FB94ABD89}"/>
              </a:ext>
            </a:extLst>
          </p:cNvPr>
          <p:cNvSpPr/>
          <p:nvPr/>
        </p:nvSpPr>
        <p:spPr>
          <a:xfrm>
            <a:off x="-20" y="-11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FFB5AC">
                  <a:alpha val="93000"/>
                </a:srgbClr>
              </a:gs>
              <a:gs pos="54000">
                <a:srgbClr val="975A85">
                  <a:alpha val="85000"/>
                </a:srgbClr>
              </a:gs>
              <a:gs pos="100000">
                <a:srgbClr val="2A185C">
                  <a:alpha val="1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127A-F401-D246-9DE6-E86A218C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" y="332201"/>
            <a:ext cx="11496241" cy="128848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All-Sufficient Sacrifice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1AEF-04E6-884B-9509-941CD5F4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59" y="1843314"/>
            <a:ext cx="11496241" cy="4762124"/>
          </a:xfrm>
          <a:solidFill>
            <a:schemeClr val="tx1"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It Was Offered By God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“a body YOU have prepared for Me…To do YOUR will, O God”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Hebrews 10:5, 7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All belongs to God. He needs nothing from us. – </a:t>
            </a:r>
            <a:r>
              <a:rPr lang="en-US" sz="3200" dirty="0">
                <a:solidFill>
                  <a:srgbClr val="FFC000"/>
                </a:solidFill>
              </a:rPr>
              <a:t>Psalm 50:7-15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What can we offer Him? – </a:t>
            </a:r>
            <a:r>
              <a:rPr lang="en-US" sz="3200" dirty="0">
                <a:solidFill>
                  <a:srgbClr val="FFC000"/>
                </a:solidFill>
              </a:rPr>
              <a:t>Micah 6:6-8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had to offer because we had nothing to offer – </a:t>
            </a:r>
            <a:r>
              <a:rPr lang="en-US" sz="3200" dirty="0">
                <a:solidFill>
                  <a:srgbClr val="FFC000"/>
                </a:solidFill>
              </a:rPr>
              <a:t>Romans 5:6-8; Genesis 22:7-8, 14 </a:t>
            </a:r>
            <a:r>
              <a:rPr lang="en-US" sz="3200" dirty="0">
                <a:solidFill>
                  <a:schemeClr val="bg1"/>
                </a:solidFill>
              </a:rPr>
              <a:t>(Jehovah-</a:t>
            </a:r>
            <a:r>
              <a:rPr lang="en-US" sz="3200" dirty="0" err="1">
                <a:solidFill>
                  <a:schemeClr val="bg1"/>
                </a:solidFill>
              </a:rPr>
              <a:t>jireh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night sky">
            <a:extLst>
              <a:ext uri="{FF2B5EF4-FFF2-40B4-BE49-F238E27FC236}">
                <a16:creationId xmlns:a16="http://schemas.microsoft.com/office/drawing/2014/main" id="{129E8969-2540-2042-93AF-E97FF29FA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0" y="0"/>
            <a:ext cx="12191980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DA09F-0441-F441-8490-B97FB94ABD89}"/>
              </a:ext>
            </a:extLst>
          </p:cNvPr>
          <p:cNvSpPr/>
          <p:nvPr/>
        </p:nvSpPr>
        <p:spPr>
          <a:xfrm>
            <a:off x="-20" y="-11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FFB5AC">
                  <a:alpha val="93000"/>
                </a:srgbClr>
              </a:gs>
              <a:gs pos="54000">
                <a:srgbClr val="975A85">
                  <a:alpha val="85000"/>
                </a:srgbClr>
              </a:gs>
              <a:gs pos="100000">
                <a:srgbClr val="2A185C">
                  <a:alpha val="1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127A-F401-D246-9DE6-E86A218C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" y="332201"/>
            <a:ext cx="11496241" cy="128848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All-Sufficient Sacrifice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1AEF-04E6-884B-9509-941CD5F4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59" y="1843314"/>
            <a:ext cx="11496241" cy="4762124"/>
          </a:xfrm>
          <a:solidFill>
            <a:schemeClr val="tx1">
              <a:alpha val="3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It Was a Free-Will Offering of a Pure Human Victim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“Then I said, ‘Behold, I have come…”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Hebrews 10:7</a:t>
            </a:r>
            <a:r>
              <a:rPr lang="en-US" sz="3200" dirty="0">
                <a:solidFill>
                  <a:schemeClr val="bg1"/>
                </a:solidFill>
              </a:rPr>
              <a:t>) – He came willingly.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“a body you have prepared for Me”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Hebrews 10:6</a:t>
            </a:r>
            <a:r>
              <a:rPr lang="en-US" sz="3200" dirty="0">
                <a:solidFill>
                  <a:schemeClr val="bg1"/>
                </a:solidFill>
              </a:rPr>
              <a:t>) – He entered a body subject to temptation.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 “</a:t>
            </a:r>
            <a:r>
              <a:rPr lang="en-US" sz="3200" i="1" dirty="0">
                <a:solidFill>
                  <a:schemeClr val="bg1"/>
                </a:solidFill>
              </a:rPr>
              <a:t>Then I said, ‘Behold, I have come – In the volume of the book it is written of Me – To do your will, O God</a:t>
            </a:r>
            <a:r>
              <a:rPr lang="en-US" sz="3200" dirty="0">
                <a:solidFill>
                  <a:schemeClr val="bg1"/>
                </a:solidFill>
              </a:rPr>
              <a:t>” (</a:t>
            </a:r>
            <a:r>
              <a:rPr lang="en-US" sz="3200" dirty="0">
                <a:solidFill>
                  <a:srgbClr val="FFC000"/>
                </a:solidFill>
              </a:rPr>
              <a:t>Hebrews 10:7</a:t>
            </a:r>
            <a:r>
              <a:rPr lang="en-US" sz="3200" dirty="0">
                <a:solidFill>
                  <a:schemeClr val="bg1"/>
                </a:solidFill>
              </a:rPr>
              <a:t>) – He came for the sole purpose of doing God’s will, and never failed.</a:t>
            </a:r>
          </a:p>
        </p:txBody>
      </p:sp>
    </p:spTree>
    <p:extLst>
      <p:ext uri="{BB962C8B-B14F-4D97-AF65-F5344CB8AC3E}">
        <p14:creationId xmlns:p14="http://schemas.microsoft.com/office/powerpoint/2010/main" val="28804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night sky">
            <a:extLst>
              <a:ext uri="{FF2B5EF4-FFF2-40B4-BE49-F238E27FC236}">
                <a16:creationId xmlns:a16="http://schemas.microsoft.com/office/drawing/2014/main" id="{129E8969-2540-2042-93AF-E97FF29FA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0" y="0"/>
            <a:ext cx="12191980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DA09F-0441-F441-8490-B97FB94ABD89}"/>
              </a:ext>
            </a:extLst>
          </p:cNvPr>
          <p:cNvSpPr/>
          <p:nvPr/>
        </p:nvSpPr>
        <p:spPr>
          <a:xfrm>
            <a:off x="-20" y="-11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FFB5AC">
                  <a:alpha val="93000"/>
                </a:srgbClr>
              </a:gs>
              <a:gs pos="54000">
                <a:srgbClr val="975A85">
                  <a:alpha val="85000"/>
                </a:srgbClr>
              </a:gs>
              <a:gs pos="100000">
                <a:srgbClr val="2A185C">
                  <a:alpha val="1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127A-F401-D246-9DE6-E86A218C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" y="332201"/>
            <a:ext cx="11496241" cy="128848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Reciprocal Living Sacrifice of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1AEF-04E6-884B-9509-941CD5F4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59" y="1843314"/>
            <a:ext cx="11496241" cy="4762124"/>
          </a:xfrm>
          <a:solidFill>
            <a:schemeClr val="tx1"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Our Spiritual Service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12:1-2 </a:t>
            </a:r>
            <a:r>
              <a:rPr lang="en-US" sz="3200" dirty="0">
                <a:solidFill>
                  <a:schemeClr val="bg1"/>
                </a:solidFill>
              </a:rPr>
              <a:t>– the service God desires of us is our bodies as a living sacrifice. (</a:t>
            </a:r>
            <a:r>
              <a:rPr lang="en-US" sz="3200" i="1" dirty="0">
                <a:solidFill>
                  <a:schemeClr val="bg1"/>
                </a:solidFill>
              </a:rPr>
              <a:t>“reasonable service,” </a:t>
            </a:r>
            <a:r>
              <a:rPr lang="en-US" sz="3200" i="1" dirty="0" err="1">
                <a:solidFill>
                  <a:schemeClr val="bg1"/>
                </a:solidFill>
              </a:rPr>
              <a:t>logikos</a:t>
            </a:r>
            <a:r>
              <a:rPr lang="en-US" sz="3200" i="1" dirty="0">
                <a:solidFill>
                  <a:schemeClr val="bg1"/>
                </a:solidFill>
              </a:rPr>
              <a:t>, “spiritual service”</a:t>
            </a:r>
            <a:r>
              <a:rPr lang="en-US" sz="3200" dirty="0">
                <a:solidFill>
                  <a:schemeClr val="bg1"/>
                </a:solidFill>
              </a:rPr>
              <a:t>)  (</a:t>
            </a:r>
            <a:r>
              <a:rPr lang="en-US" sz="3200" dirty="0">
                <a:solidFill>
                  <a:srgbClr val="FFC000"/>
                </a:solidFill>
              </a:rPr>
              <a:t>cf. 1 Peter 2:2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“word” </a:t>
            </a:r>
            <a:r>
              <a:rPr lang="en-US" sz="3200" dirty="0">
                <a:solidFill>
                  <a:schemeClr val="bg1"/>
                </a:solidFill>
              </a:rPr>
              <a:t>NKJV, </a:t>
            </a:r>
            <a:r>
              <a:rPr lang="en-US" sz="3200" i="1" dirty="0">
                <a:solidFill>
                  <a:schemeClr val="bg1"/>
                </a:solidFill>
              </a:rPr>
              <a:t>“spiritual milk” </a:t>
            </a:r>
            <a:r>
              <a:rPr lang="en-US" sz="3200" dirty="0">
                <a:solidFill>
                  <a:schemeClr val="bg1"/>
                </a:solidFill>
              </a:rPr>
              <a:t>ASV/ESV)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Spiritual priesthood to offer up spiritual sacrifices – </a:t>
            </a:r>
            <a:r>
              <a:rPr lang="en-US" sz="3200" dirty="0">
                <a:solidFill>
                  <a:srgbClr val="FFC000"/>
                </a:solidFill>
              </a:rPr>
              <a:t>1 Peter 2:5 </a:t>
            </a:r>
            <a:r>
              <a:rPr lang="en-US" sz="3200" dirty="0">
                <a:solidFill>
                  <a:schemeClr val="bg1"/>
                </a:solidFill>
              </a:rPr>
              <a:t>– according to the word.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night sky">
            <a:extLst>
              <a:ext uri="{FF2B5EF4-FFF2-40B4-BE49-F238E27FC236}">
                <a16:creationId xmlns:a16="http://schemas.microsoft.com/office/drawing/2014/main" id="{129E8969-2540-2042-93AF-E97FF29FA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0" y="0"/>
            <a:ext cx="12191980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DA09F-0441-F441-8490-B97FB94ABD89}"/>
              </a:ext>
            </a:extLst>
          </p:cNvPr>
          <p:cNvSpPr/>
          <p:nvPr/>
        </p:nvSpPr>
        <p:spPr>
          <a:xfrm>
            <a:off x="-20" y="-11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FFB5AC">
                  <a:alpha val="93000"/>
                </a:srgbClr>
              </a:gs>
              <a:gs pos="54000">
                <a:srgbClr val="975A85">
                  <a:alpha val="85000"/>
                </a:srgbClr>
              </a:gs>
              <a:gs pos="100000">
                <a:srgbClr val="2A185C">
                  <a:alpha val="1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127A-F401-D246-9DE6-E86A218C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" y="332201"/>
            <a:ext cx="11496241" cy="128848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Reciprocal Living Sacrifice of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1AEF-04E6-884B-9509-941CD5F4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59" y="1843314"/>
            <a:ext cx="11496241" cy="4762124"/>
          </a:xfrm>
          <a:solidFill>
            <a:schemeClr val="tx1">
              <a:alpha val="3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“A Body You Have Prepared For Me”/“My Ears You Have Opened”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Psalm 40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(vv. 1-5)</a:t>
            </a:r>
            <a:r>
              <a:rPr lang="en-US" sz="3200" dirty="0">
                <a:solidFill>
                  <a:schemeClr val="bg1"/>
                </a:solidFill>
              </a:rPr>
              <a:t> – Great deliverance by God.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(v. 6ac) </a:t>
            </a:r>
            <a:r>
              <a:rPr lang="en-US" sz="3200" dirty="0">
                <a:solidFill>
                  <a:schemeClr val="bg1"/>
                </a:solidFill>
              </a:rPr>
              <a:t>– God’s ultimate desire for man is not sacrifice of animals.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(v. 6b) </a:t>
            </a:r>
            <a:r>
              <a:rPr lang="en-US" sz="3200" dirty="0">
                <a:solidFill>
                  <a:schemeClr val="bg1"/>
                </a:solidFill>
              </a:rPr>
              <a:t>– God gave man ears to listen and obey His word          </a:t>
            </a:r>
            <a:r>
              <a:rPr lang="en-US" sz="3200" dirty="0">
                <a:solidFill>
                  <a:srgbClr val="FFC000"/>
                </a:solidFill>
              </a:rPr>
              <a:t>(cf. Isaiah 40:4-5; 1 Samuel 15:22)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(vv. 7-8) </a:t>
            </a:r>
            <a:r>
              <a:rPr lang="en-US" sz="3200" dirty="0">
                <a:solidFill>
                  <a:schemeClr val="bg1"/>
                </a:solidFill>
              </a:rPr>
              <a:t>– God wants us to listen to His word and obey.</a:t>
            </a:r>
          </a:p>
        </p:txBody>
      </p:sp>
    </p:spTree>
    <p:extLst>
      <p:ext uri="{BB962C8B-B14F-4D97-AF65-F5344CB8AC3E}">
        <p14:creationId xmlns:p14="http://schemas.microsoft.com/office/powerpoint/2010/main" val="2598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night sky">
            <a:extLst>
              <a:ext uri="{FF2B5EF4-FFF2-40B4-BE49-F238E27FC236}">
                <a16:creationId xmlns:a16="http://schemas.microsoft.com/office/drawing/2014/main" id="{129E8969-2540-2042-93AF-E97FF29FA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0" y="0"/>
            <a:ext cx="12191980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DA09F-0441-F441-8490-B97FB94ABD89}"/>
              </a:ext>
            </a:extLst>
          </p:cNvPr>
          <p:cNvSpPr/>
          <p:nvPr/>
        </p:nvSpPr>
        <p:spPr>
          <a:xfrm>
            <a:off x="-20" y="-11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FFB5AC">
                  <a:alpha val="93000"/>
                </a:srgbClr>
              </a:gs>
              <a:gs pos="54000">
                <a:srgbClr val="975A85">
                  <a:alpha val="85000"/>
                </a:srgbClr>
              </a:gs>
              <a:gs pos="100000">
                <a:srgbClr val="2A185C">
                  <a:alpha val="1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127A-F401-D246-9DE6-E86A218C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" y="332201"/>
            <a:ext cx="11496241" cy="128848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Reciprocal Living Sacrifice of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1AEF-04E6-884B-9509-941CD5F4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59" y="1843314"/>
            <a:ext cx="11496241" cy="4762124"/>
          </a:xfrm>
          <a:solidFill>
            <a:schemeClr val="tx1"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“A Body You Have Prepared For Me”/“My Ears You Have Opened”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Our bodies belong to God for His glory – </a:t>
            </a:r>
            <a:r>
              <a:rPr lang="en-US" sz="3200" dirty="0">
                <a:solidFill>
                  <a:srgbClr val="FFC000"/>
                </a:solidFill>
              </a:rPr>
              <a:t>1 Corinthians 6:20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must present our bodies as instruments of righteousness to God – </a:t>
            </a:r>
            <a:r>
              <a:rPr lang="en-US" sz="3200" dirty="0">
                <a:solidFill>
                  <a:srgbClr val="FFC000"/>
                </a:solidFill>
              </a:rPr>
              <a:t>Romans 6:12-13</a:t>
            </a:r>
          </a:p>
        </p:txBody>
      </p:sp>
    </p:spTree>
    <p:extLst>
      <p:ext uri="{BB962C8B-B14F-4D97-AF65-F5344CB8AC3E}">
        <p14:creationId xmlns:p14="http://schemas.microsoft.com/office/powerpoint/2010/main" val="15447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Colorful night sky">
            <a:extLst>
              <a:ext uri="{FF2B5EF4-FFF2-40B4-BE49-F238E27FC236}">
                <a16:creationId xmlns:a16="http://schemas.microsoft.com/office/drawing/2014/main" id="{4794AAB5-538A-42C8-B195-89C8F0FC6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6" b="1124"/>
          <a:stretch/>
        </p:blipFill>
        <p:spPr>
          <a:xfrm>
            <a:off x="20" y="-11605"/>
            <a:ext cx="12191980" cy="6857989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0F7FF-6603-B14A-8ABE-45A4959A5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760933"/>
            <a:ext cx="8039818" cy="164357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 Body You Have Prepared For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5275-243D-2943-8E30-9E5057DA0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082309"/>
            <a:ext cx="8442384" cy="7250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Hebrews 10:5-10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0734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2B1C31"/>
      </a:dk2>
      <a:lt2>
        <a:srgbClr val="F0F3F3"/>
      </a:lt2>
      <a:accent1>
        <a:srgbClr val="C34D51"/>
      </a:accent1>
      <a:accent2>
        <a:srgbClr val="B13B71"/>
      </a:accent2>
      <a:accent3>
        <a:srgbClr val="C34DB4"/>
      </a:accent3>
      <a:accent4>
        <a:srgbClr val="8F3BB1"/>
      </a:accent4>
      <a:accent5>
        <a:srgbClr val="704DC3"/>
      </a:accent5>
      <a:accent6>
        <a:srgbClr val="3B49B1"/>
      </a:accent6>
      <a:hlink>
        <a:srgbClr val="8752C5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420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Bembo</vt:lpstr>
      <vt:lpstr>Calibri</vt:lpstr>
      <vt:lpstr>Arial</vt:lpstr>
      <vt:lpstr>Wingdings</vt:lpstr>
      <vt:lpstr>AdornVTI</vt:lpstr>
      <vt:lpstr>Office Theme</vt:lpstr>
      <vt:lpstr>PowerPoint Presentation</vt:lpstr>
      <vt:lpstr>A Body You Have Prepared For Me</vt:lpstr>
      <vt:lpstr>The All-Sufficient Sacrifice of Christ</vt:lpstr>
      <vt:lpstr>The All-Sufficient Sacrifice of Christ</vt:lpstr>
      <vt:lpstr>The Reciprocal Living Sacrifice of Ourselves</vt:lpstr>
      <vt:lpstr>The Reciprocal Living Sacrifice of Ourselves</vt:lpstr>
      <vt:lpstr>The Reciprocal Living Sacrifice of Ourselves</vt:lpstr>
      <vt:lpstr>A Body You Have Prepared For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2021-12-30T15:48:49Z</dcterms:created>
  <dcterms:modified xsi:type="dcterms:W3CDTF">2022-01-02T14:42:38Z</dcterms:modified>
</cp:coreProperties>
</file>