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ight Brighter" panose="02000500000000000000" pitchFamily="2" charset="0"/>
      <p:regular r:id="rId17"/>
    </p:embeddedFont>
    <p:embeddedFont>
      <p:font typeface="Miriam Fixed" panose="020B0509050101010101" pitchFamily="49" charset="-79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6F86-EBC3-EF4A-8FDD-017179211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ADB05-199B-834D-89C4-4F2EE54DF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60400-752E-634E-8953-AB2BCB0E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70B3-EE48-3E41-87A8-678B531B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3D9D-FCD3-494F-967C-66E4E8B2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E404-E7C8-AB4A-A389-40632368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A20B3-93DB-6E47-8C32-1EA36170C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C4E6-09D6-A74B-A01A-0BCDA06B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CDA6-203B-1A4D-A3C2-CF4C31A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25F3-640B-AF4A-B4F6-8575B821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D4C39-B564-804B-8919-7622120B8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50F76-BA77-6A41-83EF-A873A1C59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BEF60-9ABC-344F-91B7-2315860F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B7E8-A7CB-1A46-A3ED-BA375713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627A-3447-A249-B7C6-CE05C3AE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64A7-1D43-B84F-BCF9-AF707347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C5AE-1A3D-7E46-B381-C4233267E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4617-0D50-5349-AB12-857C588D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4C200-1DEB-ED4F-8826-8582C56C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21C7-FA90-1345-8DC2-E8FECF7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994B-E485-0442-A182-36D5AEAB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28CA5-F20D-3140-A1EF-FD46CA76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107A-7108-CA47-B8FF-012704AB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656B1-029D-9A47-AE52-7AF936A9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3D00-9F69-E44F-A81C-888369CA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34E2-D105-B94B-A3C7-76E8D196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FFD5-3C1F-8542-B9FC-E8492075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60015-124D-A147-A86F-2CF74986F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312ED-6EDD-5A44-B6B6-65646237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49E97-4B96-F644-8D49-3A4A3D8F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02DE-0918-2142-B9C0-C5FF3F98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7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5E73-D36C-314B-9483-1C457CC6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149C-CA34-A242-A8CD-302428905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65B3E-05FC-AB4E-BC0E-94E22B7D3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A376F-54C3-C04F-9082-777A53314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4F12E-371D-0F42-BD98-E3ADB4694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63471-380D-C141-BCA9-688750C7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C88EC-2FFA-6B4A-8FD6-80A439CC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F94B8-1795-034C-A9AC-CF87AB38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86E1-99E8-1349-B21D-E5B56F0E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F9AC2-C290-2345-AAE7-5AA42EA6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E8E36-908C-694B-871C-020ADA5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0B9A1-6A53-C844-8D24-BB51D822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CD8CB-E8AA-BF4D-9622-4D78ADD6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6D9-DC8D-9648-9190-2F4D5612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E8704-C62A-034F-85BC-D1165EE0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0885-BE06-6740-BE58-98B92DAE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6B8F-5C40-224D-809D-A56A5E59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04212-7B77-4642-800B-6E2309E5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42608-11FF-CE41-AD28-0A9AFB5A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0E87D-79D0-9E4D-A51C-B27B7FD9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CF887-789D-4F44-ACFC-16E662E1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4FF9-D057-4646-A22D-D1235645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7B1A8-A923-0540-AE93-8F22DC446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DF40B-4EC4-4542-9F91-83D10F40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3B17-DA16-A34B-886F-F6FAF5A2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F16E6-22C6-DF46-A5E9-9121CDD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53052-0DF0-2549-8683-795B1FCE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6000">
              <a:schemeClr val="tx2">
                <a:lumMod val="60000"/>
                <a:lumOff val="40000"/>
                <a:alpha val="91000"/>
              </a:schemeClr>
            </a:gs>
            <a:gs pos="70000">
              <a:schemeClr val="tx2">
                <a:lumMod val="75000"/>
                <a:alpha val="93000"/>
              </a:schemeClr>
            </a:gs>
            <a:gs pos="90000">
              <a:schemeClr val="tx2">
                <a:lumMod val="50000"/>
                <a:alpha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9D15D-5AB2-DE48-BE98-CA546EAB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5436-B562-5E43-A121-466A402A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0A8A-7269-5047-B8FB-9E9E53281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AEDD-D38F-A445-B809-7A4F26B5E5F2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734C-3118-0842-9486-584AC97D2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9707-B01B-064A-A2F9-49F9EDFC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D75C-5C06-244B-9B81-C29A043F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6E66-E5E9-B849-B0C0-F0061111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E9B3-C6D1-8842-8B98-7FB2E882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371" y="1407887"/>
            <a:ext cx="3135086" cy="1766434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0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CC18C-AC0F-1048-8DB4-1FB3F8006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0" y="3966147"/>
            <a:ext cx="9144000" cy="1655762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2 Timothy 2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+mj-lt"/>
              </a:rPr>
              <a:t>: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15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BDE02E-CD6A-234E-A6FC-DC6E748DD150}"/>
              </a:ext>
            </a:extLst>
          </p:cNvPr>
          <p:cNvSpPr txBox="1">
            <a:spLocks/>
          </p:cNvSpPr>
          <p:nvPr/>
        </p:nvSpPr>
        <p:spPr>
          <a:xfrm>
            <a:off x="1524000" y="2321606"/>
            <a:ext cx="9144000" cy="2386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  <a:cs typeface="Arabic Typesetting" panose="03020402040406030203" pitchFamily="66" charset="-78"/>
              </a:rPr>
              <a:t>Diligent</a:t>
            </a:r>
          </a:p>
        </p:txBody>
      </p:sp>
    </p:spTree>
    <p:extLst>
      <p:ext uri="{BB962C8B-B14F-4D97-AF65-F5344CB8AC3E}">
        <p14:creationId xmlns:p14="http://schemas.microsoft.com/office/powerpoint/2010/main" val="36407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016-0167-904D-9F87-EC022F75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7325"/>
            <a:ext cx="11518900" cy="132556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ght Brighter" panose="02000500000000000000" pitchFamily="2" charset="0"/>
              </a:rPr>
              <a:t>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714500"/>
            <a:ext cx="11518900" cy="4778375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spoude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(n) – earnest commitment in discharge of an obligation or experience of a relationship, eagerness, earnestness, diligence, willingness, zeal (BDAG)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spoudazo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(v) – to be especially conscientious in discharging an obligation, be zealous/eager, take pains, make every effort, be conscientious (BDAG)</a:t>
            </a:r>
          </a:p>
        </p:txBody>
      </p:sp>
    </p:spTree>
    <p:extLst>
      <p:ext uri="{BB962C8B-B14F-4D97-AF65-F5344CB8AC3E}">
        <p14:creationId xmlns:p14="http://schemas.microsoft.com/office/powerpoint/2010/main" val="2716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016-0167-904D-9F87-EC022F75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7325"/>
            <a:ext cx="11518900" cy="132556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ght Brighter" panose="02000500000000000000" pitchFamily="2" charset="0"/>
              </a:rPr>
              <a:t>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714500"/>
            <a:ext cx="11518900" cy="4778375"/>
          </a:xfrm>
          <a:solidFill>
            <a:schemeClr val="tx1">
              <a:alpha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“Now Mary arose in those days and went into the hill country with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haste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, to a city of Judah”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(Luke 1:39)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“But thanks be to God who puts the same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earnest care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for you into the heart of Titus.”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(2 Corinthians 8:16)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“They desired only that we should remember the poor, the very thing which I also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was eager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to do.”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(Galatians 2:10)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endeavoring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to keep the unity of the Spirit in the bond of peace.”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(Ephesians 4:3)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Do your utmost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to come before winter.”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(2 Timothy 4:21)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“Moreover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 will be careful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to ensure that you always have a reminder of these things after my decease.”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(2 Peter 1:15)</a:t>
            </a:r>
          </a:p>
        </p:txBody>
      </p:sp>
    </p:spTree>
    <p:extLst>
      <p:ext uri="{BB962C8B-B14F-4D97-AF65-F5344CB8AC3E}">
        <p14:creationId xmlns:p14="http://schemas.microsoft.com/office/powerpoint/2010/main" val="40865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016-0167-904D-9F87-EC022F75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7325"/>
            <a:ext cx="11518900" cy="132556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ght Brighter" panose="02000500000000000000" pitchFamily="2" charset="0"/>
              </a:rPr>
              <a:t>Be Diligent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714500"/>
            <a:ext cx="11518900" cy="4778375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Reflected in Daily Attitude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Proper attitude precedes proper action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1:2; 122:1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Proper attitude requires proper perspective leading to diligent effort: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Cross before the crown, yet desire for the cross –   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Galatians 6:14; 1 Corinthians 1:18; Philippians 3:7, 10-11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Positive attitude through eyes of faith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Corinthians 4:16-18; 5:7; 6:3-4, 8-10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(paradoxes)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burden, but blessing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John 5:3; Matthew 11:30</a:t>
            </a:r>
          </a:p>
        </p:txBody>
      </p:sp>
    </p:spTree>
    <p:extLst>
      <p:ext uri="{BB962C8B-B14F-4D97-AF65-F5344CB8AC3E}">
        <p14:creationId xmlns:p14="http://schemas.microsoft.com/office/powerpoint/2010/main" val="9866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016-0167-904D-9F87-EC022F75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7325"/>
            <a:ext cx="11518900" cy="132556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ght Brighter" panose="02000500000000000000" pitchFamily="2" charset="0"/>
              </a:rPr>
              <a:t>Be Diligent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714500"/>
            <a:ext cx="11518900" cy="4778375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Reflected in Use of Time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Diligence 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spoude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swiftness of movement or action, haste, speed (BDAG)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James 4:13-17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time must not be taken for granted and used improperly to the neglect of weightier matters.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must redeem the time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5:15-16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(“time” – Kairos;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Acts 1:6-7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l-GR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χρόνους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[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chronos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] </a:t>
            </a:r>
            <a:r>
              <a:rPr lang="el-GR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ἢ</a:t>
            </a:r>
            <a:r>
              <a:rPr lang="el-GR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l-GR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καιροὺς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[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kairos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])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2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ss, sky, outdoor, mountain&#10;&#10;Description automatically generated">
            <a:extLst>
              <a:ext uri="{FF2B5EF4-FFF2-40B4-BE49-F238E27FC236}">
                <a16:creationId xmlns:a16="http://schemas.microsoft.com/office/drawing/2014/main" id="{01E8E07D-8850-E149-8181-23036AD24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 r="3333" b="3333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AD945-450E-B84C-B4BC-E75CB55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4" y="1410157"/>
            <a:ext cx="11223171" cy="403270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  <a:t>“Time is something that cannot be bought; it cannot be wagered with God, and it is not in endless supply; Time is simply how you live your life”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F7832-EF0B-1A40-8CD3-83A0B4A9AB8C}"/>
              </a:ext>
            </a:extLst>
          </p:cNvPr>
          <p:cNvSpPr txBox="1">
            <a:spLocks/>
          </p:cNvSpPr>
          <p:nvPr/>
        </p:nvSpPr>
        <p:spPr>
          <a:xfrm>
            <a:off x="484414" y="4247700"/>
            <a:ext cx="11223171" cy="1195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  <a:t>– </a:t>
            </a: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  <a:t>Craig Sager</a:t>
            </a:r>
            <a:endParaRPr lang="en-US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6A7CF-D897-3842-9DFC-6833E3469E33}"/>
              </a:ext>
            </a:extLst>
          </p:cNvPr>
          <p:cNvSpPr/>
          <p:nvPr/>
        </p:nvSpPr>
        <p:spPr>
          <a:xfrm>
            <a:off x="253999" y="1730828"/>
            <a:ext cx="11684000" cy="38898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Miriam Fixed" panose="020B0509050101010101" pitchFamily="49" charset="-79"/>
                <a:cs typeface="Miriam Fixed" panose="020B0509050101010101" pitchFamily="49" charset="-79"/>
              </a:rPr>
              <a:t>“I must work the works of Him who sent Me while it is day; the night is coming when no one can work.”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John 9:4</a:t>
            </a:r>
          </a:p>
        </p:txBody>
      </p:sp>
    </p:spTree>
    <p:extLst>
      <p:ext uri="{BB962C8B-B14F-4D97-AF65-F5344CB8AC3E}">
        <p14:creationId xmlns:p14="http://schemas.microsoft.com/office/powerpoint/2010/main" val="29035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016-0167-904D-9F87-EC022F75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7325"/>
            <a:ext cx="11518900" cy="132556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ght Brighter" panose="02000500000000000000" pitchFamily="2" charset="0"/>
              </a:rPr>
              <a:t>Be Diligent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714500"/>
            <a:ext cx="11518900" cy="4778375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Reflected in Use of Energy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Whatever you do, do with your might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Ecclesiastes 9:10            (cf. 12:13-14)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Love God with ALL your heart, soul, and strength –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Deuteronomy 6:4-5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Divided energy is dissipated energy, and thus insufficient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6:24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Nothing in our lives should come at the expense of discipleship.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5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E9B3-C6D1-8842-8B98-7FB2E882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371" y="1407887"/>
            <a:ext cx="3135086" cy="1766434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0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CC18C-AC0F-1048-8DB4-1FB3F8006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0" y="3966147"/>
            <a:ext cx="9144000" cy="1655762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2 Timothy 2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+mj-lt"/>
              </a:rPr>
              <a:t>: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15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BDE02E-CD6A-234E-A6FC-DC6E748DD150}"/>
              </a:ext>
            </a:extLst>
          </p:cNvPr>
          <p:cNvSpPr txBox="1">
            <a:spLocks/>
          </p:cNvSpPr>
          <p:nvPr/>
        </p:nvSpPr>
        <p:spPr>
          <a:xfrm>
            <a:off x="1524000" y="2321606"/>
            <a:ext cx="9144000" cy="2386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  <a:cs typeface="Arabic Typesetting" panose="03020402040406030203" pitchFamily="66" charset="-78"/>
              </a:rPr>
              <a:t>Diligent</a:t>
            </a:r>
          </a:p>
        </p:txBody>
      </p:sp>
    </p:spTree>
    <p:extLst>
      <p:ext uri="{BB962C8B-B14F-4D97-AF65-F5344CB8AC3E}">
        <p14:creationId xmlns:p14="http://schemas.microsoft.com/office/powerpoint/2010/main" val="6638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488</Words>
  <Application>Microsoft Macintosh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 Light</vt:lpstr>
      <vt:lpstr>Light Brighter</vt:lpstr>
      <vt:lpstr>Miriam Fixed</vt:lpstr>
      <vt:lpstr>Calibri</vt:lpstr>
      <vt:lpstr>Arial</vt:lpstr>
      <vt:lpstr>Wingdings</vt:lpstr>
      <vt:lpstr>Office Theme</vt:lpstr>
      <vt:lpstr>PowerPoint Presentation</vt:lpstr>
      <vt:lpstr>be</vt:lpstr>
      <vt:lpstr>Diligence</vt:lpstr>
      <vt:lpstr>Diligence</vt:lpstr>
      <vt:lpstr>Be Diligent</vt:lpstr>
      <vt:lpstr>Be Diligent</vt:lpstr>
      <vt:lpstr>“Time is something that cannot be bought; it cannot be wagered with God, and it is not in endless supply; Time is simply how you live your life”</vt:lpstr>
      <vt:lpstr>Be Diligent</vt:lpstr>
      <vt:lpstr>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</dc:title>
  <dc:creator>Jeremiah Cox</dc:creator>
  <cp:lastModifiedBy>Jeremiah Cox</cp:lastModifiedBy>
  <cp:revision>9</cp:revision>
  <dcterms:created xsi:type="dcterms:W3CDTF">2021-12-27T15:49:01Z</dcterms:created>
  <dcterms:modified xsi:type="dcterms:W3CDTF">2022-01-02T14:43:46Z</dcterms:modified>
</cp:coreProperties>
</file>