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ulan" panose="02000500000000000000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8F8A-5FEF-7B4F-A124-71F1D57D6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342C9-DDA6-D842-8DC7-BDFF2FFA6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1DD2-803C-4340-A63A-4CEF58A5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1072-48E5-8C42-AB56-85AFE763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76FA5-E851-2748-9278-799D8ABB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4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0337-4720-DD4F-A8BD-BB79FF32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6832D-C1B1-6441-BA9A-519DB58AE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A228-7760-4A4E-8C46-2726278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6DBD-66CB-9E44-8603-35ABDF0A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7281-82C5-9E49-B614-E530C970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8201C-92B6-064B-B12B-8EEBDD269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6E83C-46FC-D34A-9350-F52ECFB28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E4FE-9686-2847-BD6B-8A674687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2BC9-1D80-DE42-A24F-211FD865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F2AB-13ED-4645-80E1-2A627EFD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6F5C-7022-554F-AF44-5B74F686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776A-C19F-8842-83E9-6C37189AA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CE1F-5425-F546-BA1E-DB892DAF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E1EB-92EA-234A-9385-0CC29EEA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F827-90E7-DE4D-BE0A-BEE89D08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3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7230-46AB-804B-870F-7F7BE67B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D66F-511A-AF46-9193-DE2917441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0D3BD-F5AD-EF46-8846-0DFC24A4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B841-40EC-CC46-A515-7972DC4D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DFBE-DD70-BD41-8C7D-290CC5A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1175-16AE-7B46-AB8A-1104E006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6E35-FDED-2648-A008-AA4F7C397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32DB3-6DDE-5B48-A993-965BD7394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50322-8CE8-3149-91D5-4534A9E1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79D85-A133-0445-8376-FB0EB693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8C3FE-3DC9-7B42-AD7D-33AA1F11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5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F89D-62E1-4D49-AFE6-D8F9F5C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93A35-4789-B940-B3BF-93C1E64B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2A8A8-D6B1-474F-93B7-24D85424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9BED1-739E-D841-AF40-FBD8EED35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B7E8D-EDB1-8644-8983-A953045AC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8052F-6EF8-C144-B544-4D544C7C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62AA1-7058-8B47-BF74-80A2FDF2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0810B-1DF3-9F4C-B802-78790AAA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898E-E046-6F4B-8BFB-B62894E3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68B3E-4868-364E-9787-A73C49AE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8930-7BE7-394B-8052-40BD500D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ACAF0-0B26-7D4C-8F6C-B83B7931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3D2CE-2767-F645-BD66-D5AF2FB7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B971E-14E3-C944-A900-3E5EC688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5D30A-1945-F640-B901-C184D469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8CEE-9F73-F04D-8B94-1D5241AA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49BE-90B8-0844-895F-0CE1B64D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A8E00-A536-FF4B-8D12-B82E900E0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B2290-E1CB-0D4F-BB29-553852F4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2C67E-70C0-9A4E-AB08-A81CD818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C96CD-8539-3A4F-BFF2-CEB6D7CA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9E26-94E8-4941-B951-B7D94B65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24970-3CE1-9446-8E5D-F5F207E71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7DA84-9D44-F740-991C-C2E2D1AA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A5DE-6F86-214A-9FCB-1F6A211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ED285-C920-6C4C-AC4F-DE8C269D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2FA2D-4060-AB47-8DF1-383586A7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1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1C8D8-7820-A149-9B9E-787FDCA6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F416B-2557-2A40-A11B-37463B5D3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0D3C-A745-9647-A93F-675E45352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A026-053E-A04E-A1FC-4F990EC1812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3C84B-2191-264A-AA99-DE9DA81DD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A715-32D0-0F4F-A6F5-16ED8EFE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BAA9-A93A-8248-BC8B-80D0F655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9EC2-2545-3E48-B792-DB4D1AD0A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Weaker Vessel, and the Honor Due Her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Regarding Authority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Wives have submissive role – </a:t>
            </a:r>
            <a:r>
              <a:rPr lang="en-US" sz="3200" dirty="0">
                <a:solidFill>
                  <a:srgbClr val="FFC000"/>
                </a:solidFill>
              </a:rPr>
              <a:t>Ephesians 5:22; Colossians 3:18; 1 Corinthians 11:3; 1 Peter 3:1, 5-6; Titus 2:3-5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Not abusing authority – </a:t>
            </a:r>
            <a:r>
              <a:rPr lang="en-US" sz="3200" dirty="0">
                <a:solidFill>
                  <a:srgbClr val="FFC000"/>
                </a:solidFill>
              </a:rPr>
              <a:t>cf. 1 Peter 2:18, 20; 5:2-3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Giving honor – Service (</a:t>
            </a:r>
            <a:r>
              <a:rPr lang="en-US" sz="3200" dirty="0">
                <a:solidFill>
                  <a:srgbClr val="FFC000"/>
                </a:solidFill>
              </a:rPr>
              <a:t>Ephesians 5:25-27</a:t>
            </a:r>
            <a:r>
              <a:rPr lang="en-US" sz="3200" dirty="0">
                <a:solidFill>
                  <a:schemeClr val="bg1"/>
                </a:solidFill>
              </a:rPr>
              <a:t>); Needs (</a:t>
            </a:r>
            <a:r>
              <a:rPr lang="en-US" sz="3200" dirty="0">
                <a:solidFill>
                  <a:srgbClr val="FFC000"/>
                </a:solidFill>
              </a:rPr>
              <a:t>1 Peter 3:7</a:t>
            </a:r>
            <a:r>
              <a:rPr lang="en-US" sz="3200" dirty="0">
                <a:solidFill>
                  <a:schemeClr val="bg1"/>
                </a:solidFill>
              </a:rPr>
              <a:t>); Support of her authority in home (</a:t>
            </a:r>
            <a:r>
              <a:rPr lang="en-US" sz="3200" dirty="0">
                <a:solidFill>
                  <a:srgbClr val="FFC000"/>
                </a:solidFill>
              </a:rPr>
              <a:t>1 Timothy 5:14; Proverbs 1:8-9</a:t>
            </a:r>
            <a:r>
              <a:rPr lang="en-US" sz="3200" dirty="0">
                <a:solidFill>
                  <a:schemeClr val="bg1"/>
                </a:solidFill>
              </a:rPr>
              <a:t>); Aid to reach full potential (</a:t>
            </a:r>
            <a:r>
              <a:rPr lang="en-US" sz="3200" dirty="0">
                <a:solidFill>
                  <a:srgbClr val="FFC000"/>
                </a:solidFill>
              </a:rPr>
              <a:t>Titus 2:4-5</a:t>
            </a:r>
            <a:r>
              <a:rPr lang="en-US" sz="3200" dirty="0">
                <a:solidFill>
                  <a:schemeClr val="bg1"/>
                </a:solidFill>
              </a:rPr>
              <a:t>); Firm spiritual decisions (</a:t>
            </a:r>
            <a:r>
              <a:rPr lang="en-US" sz="3200" dirty="0">
                <a:solidFill>
                  <a:srgbClr val="FFC000"/>
                </a:solidFill>
              </a:rPr>
              <a:t>Joshua 24:15</a:t>
            </a:r>
            <a:r>
              <a:rPr lang="en-US" sz="3200" dirty="0">
                <a:solidFill>
                  <a:schemeClr val="bg1"/>
                </a:solidFill>
              </a:rPr>
              <a:t>); Valuing submissive support (</a:t>
            </a:r>
            <a:r>
              <a:rPr lang="en-US" sz="3200" dirty="0">
                <a:solidFill>
                  <a:srgbClr val="FFC000"/>
                </a:solidFill>
              </a:rPr>
              <a:t>cf. Ephesians 1:22-23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53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Weaker Vessel, and the Honor Due Her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Emotionally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Exhortation to wife to overcome fear – </a:t>
            </a:r>
            <a:r>
              <a:rPr lang="en-US" sz="3200" dirty="0">
                <a:solidFill>
                  <a:srgbClr val="FFC000"/>
                </a:solidFill>
              </a:rPr>
              <a:t>1 Peter 3:5-6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Consider bravery – </a:t>
            </a:r>
            <a:r>
              <a:rPr lang="en-US" sz="3200" dirty="0">
                <a:solidFill>
                  <a:srgbClr val="FFC000"/>
                </a:solidFill>
              </a:rPr>
              <a:t>1 Corinthians 16:13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andrizomai</a:t>
            </a:r>
            <a:r>
              <a:rPr lang="en-US" sz="3200" dirty="0">
                <a:solidFill>
                  <a:schemeClr val="bg1"/>
                </a:solidFill>
              </a:rPr>
              <a:t> – (from </a:t>
            </a:r>
            <a:r>
              <a:rPr lang="en-US" sz="3200" i="1" dirty="0">
                <a:solidFill>
                  <a:schemeClr val="bg1"/>
                </a:solidFill>
              </a:rPr>
              <a:t>aner</a:t>
            </a:r>
            <a:r>
              <a:rPr lang="en-US" sz="3200" dirty="0">
                <a:solidFill>
                  <a:schemeClr val="bg1"/>
                </a:solidFill>
              </a:rPr>
              <a:t>, “a man”) “to play the man,” (VINE)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Consider her position of submission, especially in context of tribulation – </a:t>
            </a:r>
            <a:r>
              <a:rPr lang="en-US" sz="3200" dirty="0">
                <a:solidFill>
                  <a:srgbClr val="FFC000"/>
                </a:solidFill>
              </a:rPr>
              <a:t>1 Peter 1:6-7; 3:5-6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Giving honor – Reassurance, bolster faith, not using authority to strike fear, using authority to dispel fear      (</a:t>
            </a:r>
            <a:r>
              <a:rPr lang="en-US" sz="3200" dirty="0">
                <a:solidFill>
                  <a:srgbClr val="FFC000"/>
                </a:solidFill>
              </a:rPr>
              <a:t>cf. Hebrews 2:10, 14-15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8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CF627A32-AC0F-A943-9AE3-87C58590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756900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4827D5BE-73C0-E344-96AA-F3FBC19B2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8577943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B72C5-A565-0849-AB7F-5638F031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488" y="1418772"/>
            <a:ext cx="5457371" cy="3225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to the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Weaker Vessel </a:t>
            </a:r>
            <a:endParaRPr lang="en-US" dirty="0">
              <a:solidFill>
                <a:schemeClr val="bg1"/>
              </a:solidFill>
              <a:effectLst>
                <a:outerShdw blurRad="50800" dist="38100" dir="5400000" sx="103000" sy="103000" algn="t" rotWithShape="0">
                  <a:prstClr val="black"/>
                </a:outerShdw>
              </a:effectLst>
              <a:latin typeface="Mulan" panose="020005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50F06-3DF3-9246-9541-0135549E5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458" y="4679857"/>
            <a:ext cx="4499429" cy="8791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ulan" panose="02000500000000000000" pitchFamily="2" charset="77"/>
              </a:rPr>
              <a:t>1 Peter 3:7</a:t>
            </a:r>
          </a:p>
        </p:txBody>
      </p:sp>
    </p:spTree>
    <p:extLst>
      <p:ext uri="{BB962C8B-B14F-4D97-AF65-F5344CB8AC3E}">
        <p14:creationId xmlns:p14="http://schemas.microsoft.com/office/powerpoint/2010/main" val="37456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CF627A32-AC0F-A943-9AE3-87C58590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756900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4827D5BE-73C0-E344-96AA-F3FBC19B2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8577943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B72C5-A565-0849-AB7F-5638F031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488" y="1418772"/>
            <a:ext cx="5457371" cy="3225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to the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Weaker Vessel </a:t>
            </a:r>
            <a:endParaRPr lang="en-US" dirty="0">
              <a:solidFill>
                <a:schemeClr val="bg1"/>
              </a:solidFill>
              <a:effectLst>
                <a:outerShdw blurRad="50800" dist="38100" dir="5400000" sx="103000" sy="103000" algn="t" rotWithShape="0">
                  <a:prstClr val="black"/>
                </a:outerShdw>
              </a:effectLst>
              <a:latin typeface="Mulan" panose="020005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50F06-3DF3-9246-9541-0135549E5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458" y="4679857"/>
            <a:ext cx="4499429" cy="8791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ulan" panose="02000500000000000000" pitchFamily="2" charset="77"/>
              </a:rPr>
              <a:t>1 Peter 3:7</a:t>
            </a:r>
          </a:p>
        </p:txBody>
      </p:sp>
    </p:spTree>
    <p:extLst>
      <p:ext uri="{BB962C8B-B14F-4D97-AF65-F5344CB8AC3E}">
        <p14:creationId xmlns:p14="http://schemas.microsoft.com/office/powerpoint/2010/main" val="199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Trials of Suffering as a Christian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Hope – </a:t>
            </a:r>
            <a:r>
              <a:rPr lang="en-US" sz="3200" dirty="0">
                <a:solidFill>
                  <a:srgbClr val="FFC000"/>
                </a:solidFill>
              </a:rPr>
              <a:t>1 Peter 1:3-5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Faith tested – </a:t>
            </a:r>
            <a:r>
              <a:rPr lang="en-US" sz="3200" dirty="0">
                <a:solidFill>
                  <a:srgbClr val="FFC000"/>
                </a:solidFill>
              </a:rPr>
              <a:t>1 Peter 1:6-9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Suffering (</a:t>
            </a:r>
            <a:r>
              <a:rPr lang="en-US" sz="3200" i="1" dirty="0" err="1">
                <a:solidFill>
                  <a:schemeClr val="bg1"/>
                </a:solidFill>
              </a:rPr>
              <a:t>pascho</a:t>
            </a:r>
            <a:r>
              <a:rPr lang="en-US" sz="3200" dirty="0">
                <a:solidFill>
                  <a:schemeClr val="bg1"/>
                </a:solidFill>
              </a:rPr>
              <a:t>̄, 12x in 1 Peter) – </a:t>
            </a:r>
            <a:r>
              <a:rPr lang="en-US" sz="3200" dirty="0">
                <a:solidFill>
                  <a:srgbClr val="FFC000"/>
                </a:solidFill>
              </a:rPr>
              <a:t>2:19, 20, 21, 23; 3:14, 17, 18; 4:1ab, 15, 19; 5:10</a:t>
            </a:r>
            <a:r>
              <a:rPr lang="en-US" sz="3200" dirty="0">
                <a:solidFill>
                  <a:schemeClr val="bg1"/>
                </a:solidFill>
              </a:rPr>
              <a:t> – for doing good.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Call to faithfulness in suffering – </a:t>
            </a:r>
            <a:r>
              <a:rPr lang="en-US" sz="3200" dirty="0">
                <a:solidFill>
                  <a:srgbClr val="FFC000"/>
                </a:solidFill>
              </a:rPr>
              <a:t>1 Peter 1:14-16; 2:2, 4-5, 9, 11-12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Relationships and Obligations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Civil government – </a:t>
            </a:r>
            <a:r>
              <a:rPr lang="en-US" sz="3200" dirty="0">
                <a:solidFill>
                  <a:srgbClr val="FFC000"/>
                </a:solidFill>
              </a:rPr>
              <a:t>1 Peter 2:13-17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Servant to master – </a:t>
            </a:r>
            <a:r>
              <a:rPr lang="en-US" sz="3200" dirty="0">
                <a:solidFill>
                  <a:srgbClr val="FFC000"/>
                </a:solidFill>
              </a:rPr>
              <a:t>1 Peter 2:18-20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Wives to husbands – </a:t>
            </a:r>
            <a:r>
              <a:rPr lang="en-US" sz="3200" dirty="0">
                <a:solidFill>
                  <a:srgbClr val="FFC000"/>
                </a:solidFill>
              </a:rPr>
              <a:t>1 Peter 3:1-6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Husbands to wives – </a:t>
            </a:r>
            <a:r>
              <a:rPr lang="en-US" sz="3200" dirty="0">
                <a:solidFill>
                  <a:srgbClr val="FFC000"/>
                </a:solidFill>
              </a:rPr>
              <a:t>1 Peter 3:7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Conduct Befitting Submission to God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“that your prayers may not be hindered.”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How one dwells with his wife affects his standing with God.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Prayer (fellowship) – </a:t>
            </a:r>
            <a:r>
              <a:rPr lang="en-US" sz="3200" dirty="0">
                <a:solidFill>
                  <a:srgbClr val="FFC000"/>
                </a:solidFill>
              </a:rPr>
              <a:t>John 15:7; James 5:16; 1 John 3:22; 1 Thessalonians 5:17; 1 Peter 5:7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Hindered (through sin) – </a:t>
            </a:r>
            <a:r>
              <a:rPr lang="en-US" sz="3200" dirty="0">
                <a:solidFill>
                  <a:srgbClr val="FFC000"/>
                </a:solidFill>
              </a:rPr>
              <a:t>Isaiah 59:1-2; John 9:31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Treatment Knowledgeable of the Wife and the Word </a:t>
            </a:r>
            <a:r>
              <a:rPr lang="en-US" sz="3600" i="1" dirty="0">
                <a:solidFill>
                  <a:schemeClr val="bg1"/>
                </a:solidFill>
              </a:rPr>
              <a:t>– “Husbands, likewise, dwell with them with understanding”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“understanding”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gnōsis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“according to knowledge” </a:t>
            </a:r>
            <a:r>
              <a:rPr lang="en-US" sz="3200" dirty="0">
                <a:solidFill>
                  <a:schemeClr val="bg1"/>
                </a:solidFill>
              </a:rPr>
              <a:t>(ASV, KJV, YLT)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Creation – </a:t>
            </a:r>
            <a:r>
              <a:rPr lang="en-US" sz="3200" dirty="0">
                <a:solidFill>
                  <a:srgbClr val="FFC000"/>
                </a:solidFill>
              </a:rPr>
              <a:t>Genesis 2:18, 21-24;                                             1 Corinthians 11:8-9, 11-12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Obligation to her – </a:t>
            </a:r>
            <a:r>
              <a:rPr lang="en-US" sz="3200" dirty="0">
                <a:solidFill>
                  <a:srgbClr val="FFC000"/>
                </a:solidFill>
              </a:rPr>
              <a:t>Ephesians 5:23, 25, 28-29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Knowledge of her – </a:t>
            </a:r>
            <a:r>
              <a:rPr lang="en-US" sz="3200" i="1" dirty="0">
                <a:solidFill>
                  <a:schemeClr val="bg1"/>
                </a:solidFill>
              </a:rPr>
              <a:t>“one flesh” </a:t>
            </a:r>
            <a:r>
              <a:rPr lang="en-US" sz="3200" dirty="0">
                <a:solidFill>
                  <a:schemeClr val="bg1"/>
                </a:solidFill>
              </a:rPr>
              <a:t>– sharing life.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Fellow Heirship Deserving Honor </a:t>
            </a:r>
            <a:r>
              <a:rPr lang="en-US" sz="3600" i="1" dirty="0">
                <a:solidFill>
                  <a:schemeClr val="bg1"/>
                </a:solidFill>
              </a:rPr>
              <a:t>– “and as being heirs together of the grace of life”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Created in God’s image – </a:t>
            </a:r>
            <a:r>
              <a:rPr lang="en-US" sz="3200" dirty="0">
                <a:solidFill>
                  <a:srgbClr val="FFC000"/>
                </a:solidFill>
              </a:rPr>
              <a:t>Genesis 1:27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 gender distinction in Christ – </a:t>
            </a:r>
            <a:r>
              <a:rPr lang="en-US" sz="3200" dirty="0">
                <a:solidFill>
                  <a:srgbClr val="FFC000"/>
                </a:solidFill>
              </a:rPr>
              <a:t>Galatians 3:26-29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Marriage not in heaven – </a:t>
            </a:r>
            <a:r>
              <a:rPr lang="en-US" sz="3200" dirty="0">
                <a:solidFill>
                  <a:srgbClr val="FFC000"/>
                </a:solidFill>
              </a:rPr>
              <a:t>Matthew 22:30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Paul’s estimation of women – </a:t>
            </a:r>
            <a:r>
              <a:rPr lang="en-US" sz="3200" dirty="0">
                <a:solidFill>
                  <a:srgbClr val="FFC000"/>
                </a:solidFill>
              </a:rPr>
              <a:t>Romans 16:1-4, 6-7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NOTE: does not imply equality of earthly roles.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Weakness Understood as Deserving Honor </a:t>
            </a:r>
            <a:r>
              <a:rPr lang="en-US" sz="3600" i="1" dirty="0">
                <a:solidFill>
                  <a:schemeClr val="bg1"/>
                </a:solidFill>
              </a:rPr>
              <a:t>– “giving honor to the wife, as to the weaker vessel”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“giving” </a:t>
            </a:r>
            <a:r>
              <a:rPr lang="en-US" sz="3200" dirty="0">
                <a:solidFill>
                  <a:schemeClr val="bg1"/>
                </a:solidFill>
              </a:rPr>
              <a:t>– apportioning what is due, appropriate.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“honor” </a:t>
            </a:r>
            <a:r>
              <a:rPr lang="en-US" sz="3200" dirty="0">
                <a:solidFill>
                  <a:schemeClr val="bg1"/>
                </a:solidFill>
              </a:rPr>
              <a:t>– assigning value, esteem.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“as to” </a:t>
            </a:r>
            <a:r>
              <a:rPr lang="en-US" sz="3200" dirty="0">
                <a:solidFill>
                  <a:schemeClr val="bg1"/>
                </a:solidFill>
              </a:rPr>
              <a:t>– the perspective from which that honor is seen, and appropriately bestowed (</a:t>
            </a:r>
            <a:r>
              <a:rPr lang="en-US" sz="3200" i="1" dirty="0">
                <a:solidFill>
                  <a:schemeClr val="bg1"/>
                </a:solidFill>
              </a:rPr>
              <a:t>“weaker vessel”</a:t>
            </a:r>
            <a:r>
              <a:rPr lang="en-US" sz="3200" dirty="0">
                <a:solidFill>
                  <a:schemeClr val="bg1"/>
                </a:solidFill>
              </a:rPr>
              <a:t>)                    (</a:t>
            </a:r>
            <a:r>
              <a:rPr lang="en-US" sz="3200" dirty="0">
                <a:solidFill>
                  <a:srgbClr val="FFC000"/>
                </a:solidFill>
              </a:rPr>
              <a:t>cf. 2 Timothy 2:20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1CF3AF2D-E976-4041-8D3B-DA755214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5392" t="93" r="-59" b="-93"/>
          <a:stretch/>
        </p:blipFill>
        <p:spPr>
          <a:xfrm flipH="1">
            <a:off x="8073570" y="0"/>
            <a:ext cx="4118429" cy="6864389"/>
          </a:xfrm>
          <a:prstGeom prst="rect">
            <a:avLst/>
          </a:prstGeom>
        </p:spPr>
      </p:pic>
      <p:pic>
        <p:nvPicPr>
          <p:cNvPr id="7" name="Picture 6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225A7E4-D456-2B45-A264-F20566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38050"/>
          <a:stretch/>
        </p:blipFill>
        <p:spPr>
          <a:xfrm>
            <a:off x="-1" y="0"/>
            <a:ext cx="6663871" cy="6864389"/>
          </a:xfrm>
          <a:prstGeom prst="rect">
            <a:avLst/>
          </a:prstGeom>
        </p:spPr>
      </p:pic>
      <p:pic>
        <p:nvPicPr>
          <p:cNvPr id="8" name="Picture 7" descr="A vase with flowers&#10;&#10;Description automatically generated with medium confidence">
            <a:extLst>
              <a:ext uri="{FF2B5EF4-FFF2-40B4-BE49-F238E27FC236}">
                <a16:creationId xmlns:a16="http://schemas.microsoft.com/office/drawing/2014/main" id="{B6D83D1C-E41F-6440-8DD7-D967FC73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78446" r="-5"/>
          <a:stretch/>
        </p:blipFill>
        <p:spPr>
          <a:xfrm>
            <a:off x="4484914" y="0"/>
            <a:ext cx="3614057" cy="686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94A54-D47C-D846-B893-1921121C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150773"/>
            <a:ext cx="9931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The Text</a:t>
            </a:r>
            <a:b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</a:b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sx="103000" sy="103000" algn="t" rotWithShape="0">
                    <a:prstClr val="black"/>
                  </a:outerShdw>
                </a:effectLst>
                <a:latin typeface="Mulan" panose="02000500000000000000" pitchFamily="2" charset="77"/>
              </a:rPr>
              <a:t>Giving Honor to the Weaker Vessel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F5C-06E3-8F4E-BC53-7502AA01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627108"/>
            <a:ext cx="9931400" cy="497689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Weaker Vessel, and the Honor Due Her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Physically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“wife”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gynaikeios</a:t>
            </a:r>
            <a:r>
              <a:rPr lang="en-US" sz="3200" dirty="0">
                <a:solidFill>
                  <a:schemeClr val="bg1"/>
                </a:solidFill>
              </a:rPr>
              <a:t> (1x) (ADJ) – feminine (STRONG); womanly (VINE)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Cf. Genesis 2:18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“comparable” </a:t>
            </a:r>
            <a:r>
              <a:rPr lang="en-US" sz="3200" dirty="0">
                <a:solidFill>
                  <a:schemeClr val="bg1"/>
                </a:solidFill>
              </a:rPr>
              <a:t>does not mean same.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Giving honor – Providing (</a:t>
            </a:r>
            <a:r>
              <a:rPr lang="en-US" sz="3200" dirty="0">
                <a:solidFill>
                  <a:srgbClr val="FFC000"/>
                </a:solidFill>
              </a:rPr>
              <a:t>1 Timothy 5:8</a:t>
            </a:r>
            <a:r>
              <a:rPr lang="en-US" sz="3200" dirty="0">
                <a:solidFill>
                  <a:schemeClr val="bg1"/>
                </a:solidFill>
              </a:rPr>
              <a:t>); Protecting (</a:t>
            </a:r>
            <a:r>
              <a:rPr lang="en-US" sz="3200" dirty="0">
                <a:solidFill>
                  <a:srgbClr val="FFC000"/>
                </a:solidFill>
              </a:rPr>
              <a:t>Ephesians 5:25, 28-29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57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703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Wingdings</vt:lpstr>
      <vt:lpstr>Calibri Light</vt:lpstr>
      <vt:lpstr>Mulan</vt:lpstr>
      <vt:lpstr>Office Theme</vt:lpstr>
      <vt:lpstr>PowerPoint Presentation</vt:lpstr>
      <vt:lpstr>Giving Honor to the Weaker Vessel </vt:lpstr>
      <vt:lpstr>The Text in Context</vt:lpstr>
      <vt:lpstr>The Text in Context</vt:lpstr>
      <vt:lpstr>The Text Giving Honor to the Weaker Vessel</vt:lpstr>
      <vt:lpstr>The Text Giving Honor to the Weaker Vessel</vt:lpstr>
      <vt:lpstr>The Text Giving Honor to the Weaker Vessel</vt:lpstr>
      <vt:lpstr>The Text Giving Honor to the Weaker Vessel</vt:lpstr>
      <vt:lpstr>The Text Giving Honor to the Weaker Vessel</vt:lpstr>
      <vt:lpstr>The Text Giving Honor to the Weaker Vessel</vt:lpstr>
      <vt:lpstr>The Text Giving Honor to the Weaker Vessel</vt:lpstr>
      <vt:lpstr>Giving Honor to the Weaker Vessel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Honor to the Weaker Vessel </dc:title>
  <dc:creator>Jeremiah Cox</dc:creator>
  <cp:lastModifiedBy>Jeremiah Cox</cp:lastModifiedBy>
  <cp:revision>5</cp:revision>
  <dcterms:created xsi:type="dcterms:W3CDTF">2022-01-18T16:23:51Z</dcterms:created>
  <dcterms:modified xsi:type="dcterms:W3CDTF">2022-01-23T14:42:43Z</dcterms:modified>
</cp:coreProperties>
</file>