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98" r:id="rId1"/>
    <p:sldMasterId id="2147483699" r:id="rId2"/>
  </p:sldMasterIdLst>
  <p:sldIdLst>
    <p:sldId id="258" r:id="rId3"/>
    <p:sldId id="256" r:id="rId4"/>
    <p:sldId id="257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embeddedFontLst>
    <p:embeddedFont>
      <p:font typeface="Bembo" panose="02020502050201020203" pitchFamily="18" charset="0"/>
      <p:regular r:id="rId12"/>
      <p:bold r:id="rId13"/>
      <p:boldItalic r:id="rId14"/>
    </p:embeddedFont>
    <p:embeddedFont>
      <p:font typeface="Univers" panose="020B0503020202020204" pitchFamily="34" charset="0"/>
      <p:regular r:id="rId15"/>
      <p:bold r:id="rId1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9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49"/>
    <p:restoredTop sz="94077"/>
  </p:normalViewPr>
  <p:slideViewPr>
    <p:cSldViewPr snapToGrid="0" snapToObjects="1">
      <p:cViewPr varScale="1">
        <p:scale>
          <a:sx n="101" d="100"/>
          <a:sy n="101" d="100"/>
        </p:scale>
        <p:origin x="1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font" Target="fonts/font4.fntdata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3.fntdata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659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957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844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June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305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June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4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June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38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June 25,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5522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June 25,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2320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June 25,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0725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June 25,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990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June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54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13764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June 25,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9223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June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58717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June 25,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9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6/25/22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26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08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6/25/22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406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6/25/22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2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6/25/22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35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077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6/25/22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61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6/25/22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41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7" r:id="rId6"/>
    <p:sldLayoutId id="2147483692" r:id="rId7"/>
    <p:sldLayoutId id="2147483693" r:id="rId8"/>
    <p:sldLayoutId id="2147483694" r:id="rId9"/>
    <p:sldLayoutId id="2147483696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June 25,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954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9026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F672E71-4896-412C-9C70-888CBA0C2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FCEFA-8BF5-EBE8-82EA-DBB571ADE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004" y="3736429"/>
            <a:ext cx="4760939" cy="2397488"/>
          </a:xfrm>
        </p:spPr>
        <p:txBody>
          <a:bodyPr anchor="ctr">
            <a:normAutofit fontScale="90000"/>
          </a:bodyPr>
          <a:lstStyle/>
          <a:p>
            <a:r>
              <a:rPr lang="en-US" sz="57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 Gospel in earthen Vessels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B0591-C426-025D-483E-F82F12610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7849" y="3577935"/>
            <a:ext cx="4383061" cy="2714475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</a:rPr>
              <a:t>“we have this treasure in       earthen vessels”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(2 Corinthians 4:7)</a:t>
            </a:r>
          </a:p>
        </p:txBody>
      </p:sp>
      <p:pic>
        <p:nvPicPr>
          <p:cNvPr id="5" name="Picture 4" descr="A picture containing lined, close, sale&#10;&#10;Description automatically generated">
            <a:extLst>
              <a:ext uri="{FF2B5EF4-FFF2-40B4-BE49-F238E27FC236}">
                <a16:creationId xmlns:a16="http://schemas.microsoft.com/office/drawing/2014/main" id="{0300E36B-AFEC-ED04-8DB0-397A9E5234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70000"/>
          </a:blip>
          <a:srcRect t="12163" b="26058"/>
          <a:stretch/>
        </p:blipFill>
        <p:spPr>
          <a:xfrm>
            <a:off x="20" y="808139"/>
            <a:ext cx="9143979" cy="254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679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CC1A-42E3-5E0D-B317-4D5AE01C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80123" cy="1325563"/>
          </a:xfrm>
        </p:spPr>
        <p:txBody>
          <a:bodyPr/>
          <a:lstStyle/>
          <a:p>
            <a:r>
              <a:rPr lang="en-US" b="1" dirty="0">
                <a:solidFill>
                  <a:srgbClr val="7B96BE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We Have This Treasure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DA4DE-5D9F-54BA-253D-712C9F49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80123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The Gospel is a Treasure</a:t>
            </a:r>
          </a:p>
          <a:p>
            <a:r>
              <a:rPr lang="en-US" sz="3200" dirty="0"/>
              <a:t>The context is considering the gospel – </a:t>
            </a:r>
            <a:r>
              <a:rPr lang="en-US" sz="3200" dirty="0">
                <a:solidFill>
                  <a:srgbClr val="7B96BE"/>
                </a:solidFill>
              </a:rPr>
              <a:t>2 Corinthians 3:14, 17 </a:t>
            </a:r>
            <a:r>
              <a:rPr lang="en-US" sz="3200" dirty="0"/>
              <a:t>(knowledge, word), </a:t>
            </a:r>
            <a:r>
              <a:rPr lang="en-US" sz="3200" dirty="0">
                <a:solidFill>
                  <a:srgbClr val="7B96BE"/>
                </a:solidFill>
              </a:rPr>
              <a:t>3</a:t>
            </a:r>
            <a:r>
              <a:rPr lang="en-US" sz="3200" dirty="0"/>
              <a:t> (ministry by Spirit); </a:t>
            </a:r>
            <a:r>
              <a:rPr lang="en-US" sz="3200" dirty="0">
                <a:solidFill>
                  <a:srgbClr val="7B96BE"/>
                </a:solidFill>
              </a:rPr>
              <a:t>4:1-6 </a:t>
            </a:r>
            <a:r>
              <a:rPr lang="en-US" sz="3200" dirty="0"/>
              <a:t>(ministry of the gospel)</a:t>
            </a:r>
          </a:p>
          <a:p>
            <a:r>
              <a:rPr lang="en-US" sz="3200" dirty="0"/>
              <a:t>Not a treasure to many –                        </a:t>
            </a:r>
            <a:r>
              <a:rPr lang="en-US" sz="3200" dirty="0">
                <a:solidFill>
                  <a:srgbClr val="7B96BE"/>
                </a:solidFill>
              </a:rPr>
              <a:t>2 Cor. 2:15-16; 1 Corinthians 1:23</a:t>
            </a:r>
          </a:p>
        </p:txBody>
      </p:sp>
    </p:spTree>
    <p:extLst>
      <p:ext uri="{BB962C8B-B14F-4D97-AF65-F5344CB8AC3E}">
        <p14:creationId xmlns:p14="http://schemas.microsoft.com/office/powerpoint/2010/main" val="335874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CC1A-42E3-5E0D-B317-4D5AE01C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80123" cy="1325563"/>
          </a:xfrm>
        </p:spPr>
        <p:txBody>
          <a:bodyPr/>
          <a:lstStyle/>
          <a:p>
            <a:r>
              <a:rPr lang="en-US" b="1" dirty="0">
                <a:solidFill>
                  <a:srgbClr val="7B96BE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We Have This Treasure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DA4DE-5D9F-54BA-253D-712C9F49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80123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Do We Value It as Such?</a:t>
            </a:r>
          </a:p>
          <a:p>
            <a:r>
              <a:rPr lang="en-US" sz="3200" dirty="0"/>
              <a:t>Psalmist saw its value – </a:t>
            </a:r>
            <a:r>
              <a:rPr lang="en-US" sz="3200" dirty="0">
                <a:solidFill>
                  <a:srgbClr val="7B96BE"/>
                </a:solidFill>
              </a:rPr>
              <a:t>Psalm 19:10</a:t>
            </a:r>
          </a:p>
          <a:p>
            <a:r>
              <a:rPr lang="en-US" sz="3200" dirty="0"/>
              <a:t>Paul saw its value – </a:t>
            </a:r>
            <a:r>
              <a:rPr lang="en-US" sz="3200" dirty="0">
                <a:solidFill>
                  <a:srgbClr val="7B96BE"/>
                </a:solidFill>
              </a:rPr>
              <a:t>2 Cor. 4:7-15</a:t>
            </a:r>
            <a:r>
              <a:rPr lang="en-US" sz="3200" dirty="0"/>
              <a:t> – lived accordingly.</a:t>
            </a:r>
          </a:p>
          <a:p>
            <a:r>
              <a:rPr lang="en-US" sz="3200" dirty="0"/>
              <a:t>Conduct corresponding to value exhorted – </a:t>
            </a:r>
            <a:r>
              <a:rPr lang="en-US" sz="3200" dirty="0">
                <a:solidFill>
                  <a:srgbClr val="7B96BE"/>
                </a:solidFill>
              </a:rPr>
              <a:t>Matthew 13:44-46</a:t>
            </a:r>
          </a:p>
        </p:txBody>
      </p:sp>
    </p:spTree>
    <p:extLst>
      <p:ext uri="{BB962C8B-B14F-4D97-AF65-F5344CB8AC3E}">
        <p14:creationId xmlns:p14="http://schemas.microsoft.com/office/powerpoint/2010/main" val="168825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CC1A-42E3-5E0D-B317-4D5AE01C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80123" cy="1325563"/>
          </a:xfrm>
        </p:spPr>
        <p:txBody>
          <a:bodyPr/>
          <a:lstStyle/>
          <a:p>
            <a:r>
              <a:rPr lang="en-US" b="1" dirty="0">
                <a:solidFill>
                  <a:srgbClr val="7B96BE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In Earthen Vessels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DA4DE-5D9F-54BA-253D-712C9F49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80123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Earthen Vessel?</a:t>
            </a:r>
          </a:p>
          <a:p>
            <a:r>
              <a:rPr lang="en-US" sz="3200" dirty="0"/>
              <a:t>The Body – </a:t>
            </a:r>
            <a:r>
              <a:rPr lang="en-US" sz="3200" dirty="0">
                <a:solidFill>
                  <a:srgbClr val="7B96BE"/>
                </a:solidFill>
              </a:rPr>
              <a:t>1 Peter 3:7;                           1 Thessalonians 4:3-4</a:t>
            </a:r>
          </a:p>
          <a:p>
            <a:r>
              <a:rPr lang="en-US" sz="3200" dirty="0"/>
              <a:t>Paul – </a:t>
            </a:r>
            <a:r>
              <a:rPr lang="en-US" sz="3200" dirty="0">
                <a:solidFill>
                  <a:srgbClr val="7B96BE"/>
                </a:solidFill>
              </a:rPr>
              <a:t>Acts 9:10-16</a:t>
            </a:r>
          </a:p>
          <a:p>
            <a:r>
              <a:rPr lang="en-US" sz="3200" dirty="0"/>
              <a:t>God’s plan is for His glorious message to be carried forth in the earthen vessel of man.</a:t>
            </a:r>
          </a:p>
        </p:txBody>
      </p:sp>
    </p:spTree>
    <p:extLst>
      <p:ext uri="{BB962C8B-B14F-4D97-AF65-F5344CB8AC3E}">
        <p14:creationId xmlns:p14="http://schemas.microsoft.com/office/powerpoint/2010/main" val="349409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CC1A-42E3-5E0D-B317-4D5AE01C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80123" cy="1325563"/>
          </a:xfrm>
        </p:spPr>
        <p:txBody>
          <a:bodyPr/>
          <a:lstStyle/>
          <a:p>
            <a:r>
              <a:rPr lang="en-US" b="1" dirty="0">
                <a:solidFill>
                  <a:srgbClr val="7B96BE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In Earthen Vessels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DA4DE-5D9F-54BA-253D-712C9F49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80123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By God’s Choice</a:t>
            </a:r>
          </a:p>
          <a:p>
            <a:r>
              <a:rPr lang="en-US" sz="3200" dirty="0"/>
              <a:t>Scripture is sufficient in itself –               </a:t>
            </a:r>
            <a:r>
              <a:rPr lang="en-US" sz="3200" dirty="0">
                <a:solidFill>
                  <a:srgbClr val="7B96BE"/>
                </a:solidFill>
              </a:rPr>
              <a:t>2 Timothy 3:16-17</a:t>
            </a:r>
          </a:p>
          <a:p>
            <a:r>
              <a:rPr lang="en-US" sz="3200" dirty="0"/>
              <a:t>Message preached –                                </a:t>
            </a:r>
            <a:r>
              <a:rPr lang="en-US" sz="3200" dirty="0">
                <a:solidFill>
                  <a:srgbClr val="7B96BE"/>
                </a:solidFill>
              </a:rPr>
              <a:t>1 Corinthians 1:21; Romans 10:13-15</a:t>
            </a:r>
          </a:p>
          <a:p>
            <a:r>
              <a:rPr lang="en-US" sz="3200" dirty="0"/>
              <a:t>Not Jesus, but Ananias (</a:t>
            </a:r>
            <a:r>
              <a:rPr lang="en-US" sz="3200" dirty="0">
                <a:solidFill>
                  <a:srgbClr val="7B96BE"/>
                </a:solidFill>
              </a:rPr>
              <a:t>Acts 9:6; 22:16</a:t>
            </a:r>
            <a:r>
              <a:rPr lang="en-US" sz="3200" dirty="0"/>
              <a:t>); Not an angel, but Philip         (</a:t>
            </a:r>
            <a:r>
              <a:rPr lang="en-US" sz="3200" dirty="0">
                <a:solidFill>
                  <a:srgbClr val="7B96BE"/>
                </a:solidFill>
              </a:rPr>
              <a:t>Acts 8:26, 35</a:t>
            </a:r>
            <a:r>
              <a:rPr lang="en-US" sz="3200" dirty="0"/>
              <a:t>); Not an angel, but Peter (</a:t>
            </a:r>
            <a:r>
              <a:rPr lang="en-US" sz="3200" dirty="0">
                <a:solidFill>
                  <a:srgbClr val="7B96BE"/>
                </a:solidFill>
              </a:rPr>
              <a:t>Acts 10:3-6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985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CC1A-42E3-5E0D-B317-4D5AE01C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80123" cy="1325563"/>
          </a:xfrm>
        </p:spPr>
        <p:txBody>
          <a:bodyPr/>
          <a:lstStyle/>
          <a:p>
            <a:r>
              <a:rPr lang="en-US" b="1" dirty="0">
                <a:solidFill>
                  <a:srgbClr val="7B96BE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In Earthen Vessels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DA4DE-5D9F-54BA-253D-712C9F49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80123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Entrusted with a Stewardship</a:t>
            </a:r>
          </a:p>
          <a:p>
            <a:r>
              <a:rPr lang="en-US" sz="3200" dirty="0"/>
              <a:t>God’s communication before – </a:t>
            </a:r>
            <a:r>
              <a:rPr lang="en-US" sz="3200" dirty="0">
                <a:solidFill>
                  <a:srgbClr val="7B96BE"/>
                </a:solidFill>
              </a:rPr>
              <a:t>Hebrews 1:1</a:t>
            </a:r>
          </a:p>
          <a:p>
            <a:r>
              <a:rPr lang="en-US" sz="3200" dirty="0"/>
              <a:t>God’s communication now –       </a:t>
            </a:r>
            <a:r>
              <a:rPr lang="en-US" sz="3200" dirty="0">
                <a:solidFill>
                  <a:srgbClr val="7B96BE"/>
                </a:solidFill>
              </a:rPr>
              <a:t>Hebrews 1:2; John 9:5; 12:35-36;           2 Corinthians 5:16; 4:6; Matthew 5:14; 28:18-20</a:t>
            </a:r>
          </a:p>
        </p:txBody>
      </p:sp>
    </p:spTree>
    <p:extLst>
      <p:ext uri="{BB962C8B-B14F-4D97-AF65-F5344CB8AC3E}">
        <p14:creationId xmlns:p14="http://schemas.microsoft.com/office/powerpoint/2010/main" val="151391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4CC1A-42E3-5E0D-B317-4D5AE01C0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980123" cy="1325563"/>
          </a:xfrm>
        </p:spPr>
        <p:txBody>
          <a:bodyPr/>
          <a:lstStyle/>
          <a:p>
            <a:r>
              <a:rPr lang="en-US" b="1" dirty="0">
                <a:solidFill>
                  <a:srgbClr val="7B96BE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In Earthen Vessels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DA4DE-5D9F-54BA-253D-712C9F49C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980123" cy="466725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600" b="1" dirty="0"/>
              <a:t>“that the excellence of the power may be of God and not of us”</a:t>
            </a:r>
            <a:endParaRPr lang="en-US" sz="3600" dirty="0"/>
          </a:p>
          <a:p>
            <a:r>
              <a:rPr lang="en-US" dirty="0"/>
              <a:t>Not by craftiness or handling word with deceit </a:t>
            </a:r>
            <a:r>
              <a:rPr lang="en-US" dirty="0">
                <a:solidFill>
                  <a:srgbClr val="7B96BE"/>
                </a:solidFill>
              </a:rPr>
              <a:t>(2 Cor. 4:2).</a:t>
            </a:r>
            <a:endParaRPr lang="en-US" sz="3200" dirty="0">
              <a:solidFill>
                <a:srgbClr val="7B96BE"/>
              </a:solidFill>
            </a:endParaRPr>
          </a:p>
          <a:p>
            <a:r>
              <a:rPr lang="en-US" dirty="0"/>
              <a:t>Not preaching self, but Christ </a:t>
            </a:r>
            <a:r>
              <a:rPr lang="en-US" dirty="0">
                <a:solidFill>
                  <a:srgbClr val="7B96BE"/>
                </a:solidFill>
              </a:rPr>
              <a:t>(2 Cor. 4:5).</a:t>
            </a:r>
            <a:endParaRPr lang="en-US" sz="3200" dirty="0">
              <a:solidFill>
                <a:srgbClr val="7B96BE"/>
              </a:solidFill>
            </a:endParaRPr>
          </a:p>
          <a:p>
            <a:r>
              <a:rPr lang="en-US" dirty="0"/>
              <a:t>Manifestation of the truth </a:t>
            </a:r>
            <a:r>
              <a:rPr lang="en-US" dirty="0">
                <a:solidFill>
                  <a:srgbClr val="7B96BE"/>
                </a:solidFill>
              </a:rPr>
              <a:t>(2 Cor. 4:2).</a:t>
            </a:r>
            <a:endParaRPr lang="en-US" sz="3200" dirty="0">
              <a:solidFill>
                <a:srgbClr val="7B96BE"/>
              </a:solidFill>
            </a:endParaRPr>
          </a:p>
          <a:p>
            <a:r>
              <a:rPr lang="en-US" dirty="0"/>
              <a:t>Shining the light of the knowledge of the glory of God in the face of Jesus Christ         </a:t>
            </a:r>
            <a:r>
              <a:rPr lang="en-US" dirty="0">
                <a:solidFill>
                  <a:srgbClr val="7B96BE"/>
                </a:solidFill>
              </a:rPr>
              <a:t>(2 Cor. 4:4, 6).</a:t>
            </a:r>
            <a:endParaRPr lang="en-US" sz="3200" dirty="0">
              <a:solidFill>
                <a:srgbClr val="7B96B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920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F672E71-4896-412C-9C70-888CBA0C2F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FCEFA-8BF5-EBE8-82EA-DBB571ADEE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3004" y="3736429"/>
            <a:ext cx="4760939" cy="2397488"/>
          </a:xfrm>
        </p:spPr>
        <p:txBody>
          <a:bodyPr anchor="ctr">
            <a:normAutofit fontScale="90000"/>
          </a:bodyPr>
          <a:lstStyle/>
          <a:p>
            <a:r>
              <a:rPr lang="en-US" sz="5700" dirty="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The Gospel in earthen Vessels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B0591-C426-025D-483E-F82F126105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7849" y="3577935"/>
            <a:ext cx="4383061" cy="2714475"/>
          </a:xfrm>
        </p:spPr>
        <p:txBody>
          <a:bodyPr anchor="ctr">
            <a:normAutofit/>
          </a:bodyPr>
          <a:lstStyle/>
          <a:p>
            <a:pPr algn="ctr"/>
            <a:r>
              <a:rPr lang="en-US" sz="3200" i="1" dirty="0">
                <a:solidFill>
                  <a:schemeClr val="bg1"/>
                </a:solidFill>
              </a:rPr>
              <a:t>“we have this treasure in       earthen vessels”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</a:rPr>
              <a:t>(2 Corinthians 4:7)</a:t>
            </a:r>
          </a:p>
        </p:txBody>
      </p:sp>
      <p:pic>
        <p:nvPicPr>
          <p:cNvPr id="5" name="Picture 4" descr="A picture containing lined, close, sale&#10;&#10;Description automatically generated">
            <a:extLst>
              <a:ext uri="{FF2B5EF4-FFF2-40B4-BE49-F238E27FC236}">
                <a16:creationId xmlns:a16="http://schemas.microsoft.com/office/drawing/2014/main" id="{0300E36B-AFEC-ED04-8DB0-397A9E5234F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alphaModFix amt="70000"/>
          </a:blip>
          <a:srcRect t="12163" b="26058"/>
          <a:stretch/>
        </p:blipFill>
        <p:spPr>
          <a:xfrm>
            <a:off x="20" y="808139"/>
            <a:ext cx="9143979" cy="254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8023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GradientVTI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ArchiveVTI">
  <a:themeElements>
    <a:clrScheme name="Archive">
      <a:dk1>
        <a:sysClr val="windowText" lastClr="000000"/>
      </a:dk1>
      <a:lt1>
        <a:sysClr val="window" lastClr="FFFFFF"/>
      </a:lt1>
      <a:dk2>
        <a:srgbClr val="353B3D"/>
      </a:dk2>
      <a:lt2>
        <a:srgbClr val="EEECEA"/>
      </a:lt2>
      <a:accent1>
        <a:srgbClr val="A65E5E"/>
      </a:accent1>
      <a:accent2>
        <a:srgbClr val="9D6053"/>
      </a:accent2>
      <a:accent3>
        <a:srgbClr val="968274"/>
      </a:accent3>
      <a:accent4>
        <a:srgbClr val="878079"/>
      </a:accent4>
      <a:accent5>
        <a:srgbClr val="6C737A"/>
      </a:accent5>
      <a:accent6>
        <a:srgbClr val="697777"/>
      </a:accent6>
      <a:hlink>
        <a:srgbClr val="A25872"/>
      </a:hlink>
      <a:folHlink>
        <a:srgbClr val="667A7E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983</TotalTime>
  <Words>340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Bembo</vt:lpstr>
      <vt:lpstr>Univers</vt:lpstr>
      <vt:lpstr>Arial</vt:lpstr>
      <vt:lpstr>GradientVTI</vt:lpstr>
      <vt:lpstr>ArchiveVTI</vt:lpstr>
      <vt:lpstr>PowerPoint Presentation</vt:lpstr>
      <vt:lpstr>The Gospel in earthen Vessels</vt:lpstr>
      <vt:lpstr>We Have This Treasure</vt:lpstr>
      <vt:lpstr>We Have This Treasure</vt:lpstr>
      <vt:lpstr>In Earthen Vessels</vt:lpstr>
      <vt:lpstr>In Earthen Vessels</vt:lpstr>
      <vt:lpstr>In Earthen Vessels</vt:lpstr>
      <vt:lpstr>In Earthen Vessels</vt:lpstr>
      <vt:lpstr>The Gospel in earthen Vessels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in earthen Vessels</dc:title>
  <dc:creator>Jeremiah Cox</dc:creator>
  <cp:lastModifiedBy>Jeremiah Cox</cp:lastModifiedBy>
  <cp:revision>5</cp:revision>
  <dcterms:created xsi:type="dcterms:W3CDTF">2022-06-24T16:43:59Z</dcterms:created>
  <dcterms:modified xsi:type="dcterms:W3CDTF">2022-06-25T14:48:00Z</dcterms:modified>
</cp:coreProperties>
</file>