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15"/>
  </p:normalViewPr>
  <p:slideViewPr>
    <p:cSldViewPr snapToGrid="0" snapToObjects="1">
      <p:cViewPr varScale="1">
        <p:scale>
          <a:sx n="102" d="100"/>
          <a:sy n="102" d="100"/>
        </p:scale>
        <p:origin x="1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BC97-83A9-DD47-814D-B43EBE44F5A5}" type="datetimeFigureOut">
              <a:rPr lang="en-US" smtClean="0"/>
              <a:t>5/29/22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C9A2-325B-A742-A56B-FE945CFBB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94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BC97-83A9-DD47-814D-B43EBE44F5A5}" type="datetimeFigureOut">
              <a:rPr lang="en-US" smtClean="0"/>
              <a:t>5/29/22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C9A2-325B-A742-A56B-FE945CFBB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93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BC97-83A9-DD47-814D-B43EBE44F5A5}" type="datetimeFigureOut">
              <a:rPr lang="en-US" smtClean="0"/>
              <a:t>5/29/22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C9A2-325B-A742-A56B-FE945CFBB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BC97-83A9-DD47-814D-B43EBE44F5A5}" type="datetimeFigureOut">
              <a:rPr lang="en-US" smtClean="0"/>
              <a:t>5/29/22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C9A2-325B-A742-A56B-FE945CFBB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2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BC97-83A9-DD47-814D-B43EBE44F5A5}" type="datetimeFigureOut">
              <a:rPr lang="en-US" smtClean="0"/>
              <a:t>5/29/22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C9A2-325B-A742-A56B-FE945CFBB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5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BC97-83A9-DD47-814D-B43EBE44F5A5}" type="datetimeFigureOut">
              <a:rPr lang="en-US" smtClean="0"/>
              <a:t>5/29/22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C9A2-325B-A742-A56B-FE945CFBB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7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BC97-83A9-DD47-814D-B43EBE44F5A5}" type="datetimeFigureOut">
              <a:rPr lang="en-US" smtClean="0"/>
              <a:t>5/29/22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C9A2-325B-A742-A56B-FE945CFBB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5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BC97-83A9-DD47-814D-B43EBE44F5A5}" type="datetimeFigureOut">
              <a:rPr lang="en-US" smtClean="0"/>
              <a:t>5/29/22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C9A2-325B-A742-A56B-FE945CFBB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BC97-83A9-DD47-814D-B43EBE44F5A5}" type="datetimeFigureOut">
              <a:rPr lang="en-US" smtClean="0"/>
              <a:t>5/29/22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C9A2-325B-A742-A56B-FE945CFBB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4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BC97-83A9-DD47-814D-B43EBE44F5A5}" type="datetimeFigureOut">
              <a:rPr lang="en-US" smtClean="0"/>
              <a:t>5/29/22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C9A2-325B-A742-A56B-FE945CFBB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0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BC97-83A9-DD47-814D-B43EBE44F5A5}" type="datetimeFigureOut">
              <a:rPr lang="en-US" smtClean="0"/>
              <a:t>5/29/22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C9A2-325B-A742-A56B-FE945CFBB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2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2BC97-83A9-DD47-814D-B43EBE44F5A5}" type="datetimeFigureOut">
              <a:rPr lang="en-US" smtClean="0"/>
              <a:t>5/29/22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1C9A2-325B-A742-A56B-FE945CFBB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2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5F379-59C7-C718-4C64-F3CB0167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71913-4E62-401C-3756-10196E69E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5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46245D7-33A6-8431-5FE9-69D8F4D11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211"/>
            <a:ext cx="9144000" cy="532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50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46245D7-33A6-8431-5FE9-69D8F4D11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211"/>
            <a:ext cx="9144000" cy="532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4B1A30A-6F10-A0BB-755B-DF5B46825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05" y="31687"/>
            <a:ext cx="8699500" cy="1320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23188-4B81-31DE-AEB9-729889755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05" y="1352488"/>
            <a:ext cx="8705589" cy="5286306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Self-Deception </a:t>
            </a:r>
            <a:r>
              <a:rPr lang="en-US" sz="3200" dirty="0">
                <a:solidFill>
                  <a:schemeClr val="bg1"/>
                </a:solidFill>
              </a:rPr>
              <a:t>(3x in James 1)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Origin of temptation – </a:t>
            </a:r>
            <a:r>
              <a:rPr lang="en-US" sz="3200" dirty="0">
                <a:solidFill>
                  <a:srgbClr val="FFC000"/>
                </a:solidFill>
              </a:rPr>
              <a:t>(v. 16)</a:t>
            </a:r>
          </a:p>
          <a:p>
            <a:pPr lvl="1"/>
            <a:r>
              <a:rPr lang="en-US" sz="3200" dirty="0">
                <a:solidFill>
                  <a:srgbClr val="FFC000"/>
                </a:solidFill>
              </a:rPr>
              <a:t>(vv. 6-8, 13-15) </a:t>
            </a:r>
            <a:r>
              <a:rPr lang="en-US" sz="3200" dirty="0">
                <a:solidFill>
                  <a:schemeClr val="bg1"/>
                </a:solidFill>
              </a:rPr>
              <a:t>– divided between God’s wisdom and own, convincing self that your way is from God.</a:t>
            </a:r>
          </a:p>
          <a:p>
            <a:r>
              <a:rPr lang="en-US" sz="3200" dirty="0">
                <a:solidFill>
                  <a:schemeClr val="bg1"/>
                </a:solidFill>
              </a:rPr>
              <a:t>Hearing but not doing – </a:t>
            </a:r>
            <a:r>
              <a:rPr lang="en-US" sz="3200" dirty="0">
                <a:solidFill>
                  <a:srgbClr val="FFC000"/>
                </a:solidFill>
              </a:rPr>
              <a:t>(v. 22)</a:t>
            </a:r>
          </a:p>
          <a:p>
            <a:pPr lvl="1"/>
            <a:r>
              <a:rPr lang="en-US" sz="3200" dirty="0">
                <a:solidFill>
                  <a:srgbClr val="FFC000"/>
                </a:solidFill>
              </a:rPr>
              <a:t>(vv. 19-20, 21-25) </a:t>
            </a:r>
            <a:r>
              <a:rPr lang="en-US" sz="3200" dirty="0">
                <a:solidFill>
                  <a:schemeClr val="bg1"/>
                </a:solidFill>
              </a:rPr>
              <a:t>– heard God’s word, not accepting, not doing, but going own way.</a:t>
            </a:r>
          </a:p>
          <a:p>
            <a:r>
              <a:rPr lang="en-US" sz="3200" dirty="0">
                <a:solidFill>
                  <a:schemeClr val="bg1"/>
                </a:solidFill>
              </a:rPr>
              <a:t>Unbridled tongue – </a:t>
            </a:r>
            <a:r>
              <a:rPr lang="en-US" sz="3200" dirty="0">
                <a:solidFill>
                  <a:srgbClr val="FFC000"/>
                </a:solidFill>
              </a:rPr>
              <a:t>(v. 26)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7E2FC47-D347-ADD6-484C-A87C589BB6AF}"/>
              </a:ext>
            </a:extLst>
          </p:cNvPr>
          <p:cNvCxnSpPr>
            <a:cxnSpLocks/>
          </p:cNvCxnSpPr>
          <p:nvPr/>
        </p:nvCxnSpPr>
        <p:spPr>
          <a:xfrm>
            <a:off x="0" y="1112750"/>
            <a:ext cx="9144000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0000">
                  <a:schemeClr val="bg1"/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0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65020E7-374E-91FC-F610-D892EE1D2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05" y="31687"/>
            <a:ext cx="8699500" cy="1320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23188-4B81-31DE-AEB9-729889755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05" y="1352488"/>
            <a:ext cx="8705589" cy="52863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Unbridled Tongue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Contrast: religion (</a:t>
            </a:r>
            <a:r>
              <a:rPr lang="en-US" sz="3200" dirty="0">
                <a:solidFill>
                  <a:srgbClr val="FFC000"/>
                </a:solidFill>
              </a:rPr>
              <a:t>James 1:26</a:t>
            </a:r>
            <a:r>
              <a:rPr lang="en-US" sz="3200" dirty="0">
                <a:solidFill>
                  <a:schemeClr val="bg1"/>
                </a:solidFill>
              </a:rPr>
              <a:t>), self-imposed religion (</a:t>
            </a:r>
            <a:r>
              <a:rPr lang="en-US" sz="3200" dirty="0">
                <a:solidFill>
                  <a:srgbClr val="FFC000"/>
                </a:solidFill>
              </a:rPr>
              <a:t>Colossians 2:23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“self-imposed religion” – </a:t>
            </a:r>
            <a:r>
              <a:rPr lang="en-US" sz="3200" i="1" dirty="0" err="1">
                <a:solidFill>
                  <a:schemeClr val="bg1"/>
                </a:solidFill>
              </a:rPr>
              <a:t>ethelothrēskia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– self-made religion, do-it-yourself religion, idiosyncratic religion (BDAG)</a:t>
            </a:r>
          </a:p>
          <a:p>
            <a:r>
              <a:rPr lang="en-US" sz="3200" dirty="0">
                <a:solidFill>
                  <a:schemeClr val="bg1"/>
                </a:solidFill>
              </a:rPr>
              <a:t>Use of tongue in context:</a:t>
            </a:r>
          </a:p>
          <a:p>
            <a:pPr lvl="1"/>
            <a:r>
              <a:rPr lang="en-US" sz="3200" dirty="0">
                <a:solidFill>
                  <a:srgbClr val="FFC000"/>
                </a:solidFill>
              </a:rPr>
              <a:t>(vv. 13-15) </a:t>
            </a:r>
            <a:r>
              <a:rPr lang="en-US" sz="3200" dirty="0">
                <a:solidFill>
                  <a:schemeClr val="bg1"/>
                </a:solidFill>
              </a:rPr>
              <a:t>– charge God with way not from Him.</a:t>
            </a:r>
          </a:p>
          <a:p>
            <a:pPr lvl="1"/>
            <a:r>
              <a:rPr lang="en-US" sz="3200" dirty="0">
                <a:solidFill>
                  <a:srgbClr val="FFC000"/>
                </a:solidFill>
              </a:rPr>
              <a:t>(v. 19) </a:t>
            </a:r>
            <a:r>
              <a:rPr lang="en-US" sz="3200" dirty="0">
                <a:solidFill>
                  <a:schemeClr val="bg1"/>
                </a:solidFill>
              </a:rPr>
              <a:t>– reply against God with wrath.</a:t>
            </a:r>
          </a:p>
          <a:p>
            <a:pPr lvl="1"/>
            <a:r>
              <a:rPr lang="en-US" sz="3200" dirty="0">
                <a:solidFill>
                  <a:srgbClr val="FFC000"/>
                </a:solidFill>
              </a:rPr>
              <a:t>(v. 26)</a:t>
            </a:r>
            <a:r>
              <a:rPr lang="en-US" sz="3200" dirty="0">
                <a:solidFill>
                  <a:schemeClr val="bg1"/>
                </a:solidFill>
              </a:rPr>
              <a:t> – unbridled tongue.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7E2FC47-D347-ADD6-484C-A87C589BB6AF}"/>
              </a:ext>
            </a:extLst>
          </p:cNvPr>
          <p:cNvCxnSpPr>
            <a:cxnSpLocks/>
          </p:cNvCxnSpPr>
          <p:nvPr/>
        </p:nvCxnSpPr>
        <p:spPr>
          <a:xfrm>
            <a:off x="0" y="1112750"/>
            <a:ext cx="9144000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0000">
                  <a:schemeClr val="bg1"/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62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A362FC1-FFDF-934F-D02C-ED1A9BDA9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05" y="31687"/>
            <a:ext cx="8699500" cy="1320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23188-4B81-31DE-AEB9-729889755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05" y="1352488"/>
            <a:ext cx="8705589" cy="52863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Unbridled Tongue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Claim to appeal to God </a:t>
            </a:r>
            <a:r>
              <a:rPr lang="en-US" sz="3200" dirty="0">
                <a:solidFill>
                  <a:srgbClr val="FFC000"/>
                </a:solidFill>
              </a:rPr>
              <a:t>(v. 5)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  <a:p>
            <a:r>
              <a:rPr lang="en-US" sz="3200" dirty="0">
                <a:solidFill>
                  <a:schemeClr val="bg1"/>
                </a:solidFill>
              </a:rPr>
              <a:t>Reason self away from God’s word. Convince self that your way is God’s way </a:t>
            </a:r>
            <a:r>
              <a:rPr lang="en-US" sz="3200" dirty="0">
                <a:solidFill>
                  <a:srgbClr val="FFC000"/>
                </a:solidFill>
              </a:rPr>
              <a:t>(vv. 6-8, 13-15)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  <a:p>
            <a:r>
              <a:rPr lang="en-US" sz="3200" dirty="0">
                <a:solidFill>
                  <a:schemeClr val="bg1"/>
                </a:solidFill>
              </a:rPr>
              <a:t>Unbridled tongue – Not subjecting thoughts, words, actions to God’s will </a:t>
            </a:r>
            <a:r>
              <a:rPr lang="en-US" sz="3200" dirty="0">
                <a:solidFill>
                  <a:srgbClr val="FFC000"/>
                </a:solidFill>
              </a:rPr>
              <a:t>(v. 26)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7E2FC47-D347-ADD6-484C-A87C589BB6AF}"/>
              </a:ext>
            </a:extLst>
          </p:cNvPr>
          <p:cNvCxnSpPr>
            <a:cxnSpLocks/>
          </p:cNvCxnSpPr>
          <p:nvPr/>
        </p:nvCxnSpPr>
        <p:spPr>
          <a:xfrm>
            <a:off x="0" y="1112750"/>
            <a:ext cx="9144000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0000">
                  <a:schemeClr val="bg1"/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22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08B66061-7C16-00F2-6D10-4E6545AF1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9" y="-72522"/>
            <a:ext cx="8801100" cy="16129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23188-4B81-31DE-AEB9-729889755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05" y="1352488"/>
            <a:ext cx="8705589" cy="52863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Significance of the Tongue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Though small, it is very significant, boasts great things – </a:t>
            </a:r>
            <a:r>
              <a:rPr lang="en-US" sz="3200" dirty="0">
                <a:solidFill>
                  <a:srgbClr val="FFC000"/>
                </a:solidFill>
              </a:rPr>
              <a:t>James 3:1-5a</a:t>
            </a:r>
          </a:p>
          <a:p>
            <a:r>
              <a:rPr lang="en-US" sz="3200" dirty="0">
                <a:solidFill>
                  <a:schemeClr val="bg1"/>
                </a:solidFill>
              </a:rPr>
              <a:t>What is not said: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The tongue is inherently evil.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The tongue cannot be bridled or controlled.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7E2FC47-D347-ADD6-484C-A87C589BB6AF}"/>
              </a:ext>
            </a:extLst>
          </p:cNvPr>
          <p:cNvCxnSpPr>
            <a:cxnSpLocks/>
          </p:cNvCxnSpPr>
          <p:nvPr/>
        </p:nvCxnSpPr>
        <p:spPr>
          <a:xfrm>
            <a:off x="0" y="1313166"/>
            <a:ext cx="9144000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0000">
                  <a:schemeClr val="bg1"/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12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82D2C6A4-E636-5E9B-8BFC-91E835A3A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9" y="-72522"/>
            <a:ext cx="8801100" cy="16129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23188-4B81-31DE-AEB9-729889755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05" y="1352488"/>
            <a:ext cx="8705589" cy="52863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Heart as the Bridle of the Tongue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The tongue is the messenger of the heart – </a:t>
            </a:r>
            <a:r>
              <a:rPr lang="en-US" sz="3200" dirty="0">
                <a:solidFill>
                  <a:srgbClr val="FFC000"/>
                </a:solidFill>
              </a:rPr>
              <a:t>Matthew 12:33-37; 15:18-19</a:t>
            </a:r>
          </a:p>
          <a:p>
            <a:pPr marL="0" indent="0" algn="just">
              <a:buNone/>
            </a:pPr>
            <a:endParaRPr lang="en-US" sz="1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sz="3600" dirty="0">
                <a:solidFill>
                  <a:schemeClr val="bg1"/>
                </a:solidFill>
              </a:rPr>
              <a:t>“But if you have bitter envy and self-seeking in your hearts, do not boast and lie against the truth. </a:t>
            </a:r>
            <a:r>
              <a:rPr lang="en-US" sz="3600" baseline="30000" dirty="0">
                <a:solidFill>
                  <a:schemeClr val="bg1"/>
                </a:solidFill>
              </a:rPr>
              <a:t>15 </a:t>
            </a:r>
            <a:r>
              <a:rPr lang="en-US" sz="3600" dirty="0">
                <a:solidFill>
                  <a:schemeClr val="bg1"/>
                </a:solidFill>
              </a:rPr>
              <a:t>This wisdom does not descend from above, but is earthly, sensual, demonic. </a:t>
            </a:r>
            <a:r>
              <a:rPr lang="en-US" sz="3600" baseline="30000" dirty="0">
                <a:solidFill>
                  <a:schemeClr val="bg1"/>
                </a:solidFill>
              </a:rPr>
              <a:t>16 </a:t>
            </a:r>
            <a:r>
              <a:rPr lang="en-US" sz="3600" dirty="0">
                <a:solidFill>
                  <a:schemeClr val="bg1"/>
                </a:solidFill>
              </a:rPr>
              <a:t>For where envy and self-seeking exist, confusion and every evil thing are there.” (</a:t>
            </a:r>
            <a:r>
              <a:rPr lang="en-US" sz="3600" dirty="0">
                <a:solidFill>
                  <a:srgbClr val="FFC000"/>
                </a:solidFill>
              </a:rPr>
              <a:t>James 3:14-16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7E2FC47-D347-ADD6-484C-A87C589BB6AF}"/>
              </a:ext>
            </a:extLst>
          </p:cNvPr>
          <p:cNvCxnSpPr>
            <a:cxnSpLocks/>
          </p:cNvCxnSpPr>
          <p:nvPr/>
        </p:nvCxnSpPr>
        <p:spPr>
          <a:xfrm>
            <a:off x="0" y="1313166"/>
            <a:ext cx="9144000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0000">
                  <a:schemeClr val="bg1"/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E5E7EA35-FED4-FF3C-3896-6A3B1FBBC6E8}"/>
              </a:ext>
            </a:extLst>
          </p:cNvPr>
          <p:cNvSpPr/>
          <p:nvPr/>
        </p:nvSpPr>
        <p:spPr>
          <a:xfrm>
            <a:off x="751561" y="5131475"/>
            <a:ext cx="8054236" cy="43841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6BD796-64B4-84D6-BD38-DA01448952FC}"/>
              </a:ext>
            </a:extLst>
          </p:cNvPr>
          <p:cNvGrpSpPr/>
          <p:nvPr/>
        </p:nvGrpSpPr>
        <p:grpSpPr>
          <a:xfrm>
            <a:off x="313151" y="5649344"/>
            <a:ext cx="8430018" cy="438410"/>
            <a:chOff x="313151" y="5649344"/>
            <a:chExt cx="8430018" cy="43841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0B0030D-468A-F4F3-2E7A-CEDC9F5B8815}"/>
                </a:ext>
              </a:extLst>
            </p:cNvPr>
            <p:cNvCxnSpPr>
              <a:cxnSpLocks/>
            </p:cNvCxnSpPr>
            <p:nvPr/>
          </p:nvCxnSpPr>
          <p:spPr>
            <a:xfrm>
              <a:off x="313151" y="6083590"/>
              <a:ext cx="7146099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BDEAAF6-BA32-B1F4-3C25-D634512D4CCF}"/>
                </a:ext>
              </a:extLst>
            </p:cNvPr>
            <p:cNvSpPr/>
            <p:nvPr/>
          </p:nvSpPr>
          <p:spPr>
            <a:xfrm>
              <a:off x="7459250" y="5649344"/>
              <a:ext cx="1283919" cy="438410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42BF1F1-4167-1330-21B2-0DA36AA22871}"/>
              </a:ext>
            </a:extLst>
          </p:cNvPr>
          <p:cNvGrpSpPr/>
          <p:nvPr/>
        </p:nvGrpSpPr>
        <p:grpSpPr>
          <a:xfrm>
            <a:off x="219205" y="3669542"/>
            <a:ext cx="8629389" cy="438411"/>
            <a:chOff x="219205" y="3669542"/>
            <a:chExt cx="8629389" cy="43841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3A4C1FC-3B02-412D-9C7B-707A6B562336}"/>
                </a:ext>
              </a:extLst>
            </p:cNvPr>
            <p:cNvSpPr/>
            <p:nvPr/>
          </p:nvSpPr>
          <p:spPr>
            <a:xfrm>
              <a:off x="219205" y="3669542"/>
              <a:ext cx="2968495" cy="438411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F6A92C1-DF1C-6702-728B-00F84EC2F500}"/>
                </a:ext>
              </a:extLst>
            </p:cNvPr>
            <p:cNvCxnSpPr>
              <a:cxnSpLocks/>
            </p:cNvCxnSpPr>
            <p:nvPr/>
          </p:nvCxnSpPr>
          <p:spPr>
            <a:xfrm>
              <a:off x="3187700" y="3669542"/>
              <a:ext cx="5660894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7F65FFD-F07A-2057-A1C2-1AF404BE5B97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2540000" y="4183247"/>
            <a:ext cx="2238679" cy="94822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DA76EB2-7DEB-ADE3-B4C1-17AB51475BCA}"/>
              </a:ext>
            </a:extLst>
          </p:cNvPr>
          <p:cNvCxnSpPr>
            <a:cxnSpLocks/>
          </p:cNvCxnSpPr>
          <p:nvPr/>
        </p:nvCxnSpPr>
        <p:spPr>
          <a:xfrm flipH="1" flipV="1">
            <a:off x="3187700" y="4103789"/>
            <a:ext cx="4662465" cy="1545555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92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EC1DB38B-EF61-DE85-5F7A-B843EB80A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9" y="-72522"/>
            <a:ext cx="8801100" cy="16129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23188-4B81-31DE-AEB9-729889755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05" y="1352488"/>
            <a:ext cx="8705589" cy="52863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Heart as the Bridle of the Tongue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The tongue is the messenger of the heart – </a:t>
            </a:r>
            <a:r>
              <a:rPr lang="en-US" sz="3200" dirty="0">
                <a:solidFill>
                  <a:srgbClr val="FFC000"/>
                </a:solidFill>
              </a:rPr>
              <a:t>Matthew 12:33-37; 15:18-19</a:t>
            </a:r>
          </a:p>
          <a:p>
            <a:r>
              <a:rPr lang="en-US" sz="3200" dirty="0">
                <a:solidFill>
                  <a:schemeClr val="bg1"/>
                </a:solidFill>
              </a:rPr>
              <a:t>Control heart </a:t>
            </a:r>
            <a:r>
              <a:rPr lang="en-US" sz="3200" dirty="0">
                <a:solidFill>
                  <a:schemeClr val="bg1"/>
                </a:solidFill>
                <a:sym typeface="Wingdings" pitchFamily="2" charset="2"/>
              </a:rPr>
              <a:t> c</a:t>
            </a:r>
            <a:r>
              <a:rPr lang="en-US" sz="3200" dirty="0">
                <a:solidFill>
                  <a:schemeClr val="bg1"/>
                </a:solidFill>
              </a:rPr>
              <a:t>ontrol tongue </a:t>
            </a:r>
            <a:r>
              <a:rPr lang="en-US" sz="3200" dirty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3200" dirty="0">
                <a:solidFill>
                  <a:schemeClr val="bg1"/>
                </a:solidFill>
              </a:rPr>
              <a:t> control body.</a:t>
            </a:r>
          </a:p>
          <a:p>
            <a:r>
              <a:rPr lang="en-US" sz="3200" dirty="0">
                <a:solidFill>
                  <a:schemeClr val="bg1"/>
                </a:solidFill>
              </a:rPr>
              <a:t>Heart trained in God’s word </a:t>
            </a:r>
            <a:r>
              <a:rPr lang="en-US" sz="3200" dirty="0">
                <a:solidFill>
                  <a:schemeClr val="bg1"/>
                </a:solidFill>
                <a:sym typeface="Wingdings" pitchFamily="2" charset="2"/>
              </a:rPr>
              <a:t> speech reflecting God’s word  conduct befitting God’s word – </a:t>
            </a:r>
            <a:r>
              <a:rPr lang="en-US" sz="3200" dirty="0">
                <a:solidFill>
                  <a:srgbClr val="FFC000"/>
                </a:solidFill>
                <a:sym typeface="Wingdings" pitchFamily="2" charset="2"/>
              </a:rPr>
              <a:t>Joshua 1:8; Psalm 119:9-16; James 1:19-22</a:t>
            </a:r>
            <a:endParaRPr lang="en-US" sz="3200" dirty="0">
              <a:solidFill>
                <a:srgbClr val="FFC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7E2FC47-D347-ADD6-484C-A87C589BB6AF}"/>
              </a:ext>
            </a:extLst>
          </p:cNvPr>
          <p:cNvCxnSpPr>
            <a:cxnSpLocks/>
          </p:cNvCxnSpPr>
          <p:nvPr/>
        </p:nvCxnSpPr>
        <p:spPr>
          <a:xfrm>
            <a:off x="0" y="1313166"/>
            <a:ext cx="9144000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0000">
                  <a:schemeClr val="bg1"/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07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60FF65C-E49E-D346-7951-0A596F4BD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01708"/>
            <a:ext cx="9150863" cy="53309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23188-4B81-31DE-AEB9-729889755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05" y="2141950"/>
            <a:ext cx="8705589" cy="44968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Doubting Religion </a:t>
            </a:r>
            <a:r>
              <a:rPr lang="en-US" sz="4400" dirty="0">
                <a:solidFill>
                  <a:srgbClr val="FFC000"/>
                </a:solidFill>
              </a:rPr>
              <a:t>(1:5-8)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Emotional Religion </a:t>
            </a:r>
            <a:r>
              <a:rPr lang="en-US" sz="4400" dirty="0">
                <a:solidFill>
                  <a:srgbClr val="FFC000"/>
                </a:solidFill>
              </a:rPr>
              <a:t>(2:19-20)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Dualistic Religion </a:t>
            </a:r>
            <a:r>
              <a:rPr lang="en-US" sz="4400" dirty="0">
                <a:solidFill>
                  <a:srgbClr val="FFC000"/>
                </a:solidFill>
              </a:rPr>
              <a:t>(4:4-5)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Legislative Religion </a:t>
            </a:r>
            <a:r>
              <a:rPr lang="en-US" sz="4400" dirty="0">
                <a:solidFill>
                  <a:srgbClr val="FFC000"/>
                </a:solidFill>
              </a:rPr>
              <a:t>(4:11-12)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</TotalTime>
  <Words>404</Words>
  <Application>Microsoft Macintosh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useless</dc:title>
  <dc:creator>Jeremiah Cox</dc:creator>
  <cp:lastModifiedBy>Jeremiah Cox</cp:lastModifiedBy>
  <cp:revision>16</cp:revision>
  <dcterms:created xsi:type="dcterms:W3CDTF">2022-05-25T15:12:08Z</dcterms:created>
  <dcterms:modified xsi:type="dcterms:W3CDTF">2022-05-29T12:33:37Z</dcterms:modified>
</cp:coreProperties>
</file>