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24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Bembo" panose="02020502050201020203" pitchFamily="18" charset="0"/>
      <p:regular r:id="rId11"/>
      <p:bold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15"/>
  </p:normalViewPr>
  <p:slideViewPr>
    <p:cSldViewPr snapToGrid="0" snapToObjects="1">
      <p:cViewPr varScale="1">
        <p:scale>
          <a:sx n="102" d="100"/>
          <a:sy n="102" d="100"/>
        </p:scale>
        <p:origin x="1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97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4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25,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25,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29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25,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20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25,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1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25,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2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25,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7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13" r:id="rId7"/>
    <p:sldLayoutId id="2147483714" r:id="rId8"/>
    <p:sldLayoutId id="2147483715" r:id="rId9"/>
    <p:sldLayoutId id="2147483716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2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D7957-A14A-0CE1-AA26-A0DE381A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9143980" cy="6858002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61308AD-F95B-4430-886C-40173A45B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403" y="470850"/>
            <a:ext cx="7246961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63500" dist="127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8C0BEF-1AD9-4002-9C03-EBFDBBE57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403" y="475884"/>
            <a:ext cx="7246961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E10D0-DAA0-FABA-DEE2-951A7B28F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84" y="503656"/>
            <a:ext cx="7246980" cy="116230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“To Which They Also Were Appointed”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A9B8E-CBF7-8B1D-9F5D-C74698F4D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268" y="1516610"/>
            <a:ext cx="5343099" cy="5459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 Peter 2:8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2411" y="256355"/>
            <a:ext cx="1280814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139B6-9BE4-7591-C25E-787AFF3B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46138"/>
            <a:ext cx="6338170" cy="1216024"/>
          </a:xfrm>
        </p:spPr>
        <p:txBody>
          <a:bodyPr>
            <a:normAutofit/>
          </a:bodyPr>
          <a:lstStyle/>
          <a:p>
            <a:r>
              <a:rPr lang="en-US" sz="3200" dirty="0"/>
              <a:t>To what were      they appointed?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33CA-7AD3-6A36-BD66-33ED975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1508298"/>
            <a:ext cx="6062598" cy="5067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“for they </a:t>
            </a:r>
            <a:r>
              <a:rPr lang="en-US" sz="2800" dirty="0">
                <a:solidFill>
                  <a:srgbClr val="C00000"/>
                </a:solidFill>
              </a:rPr>
              <a:t>stumble at the word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being disobedient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C00000"/>
                </a:solidFill>
              </a:rPr>
              <a:t>whereunto also they were appointed</a:t>
            </a:r>
            <a:r>
              <a:rPr lang="en-US" sz="2800" dirty="0"/>
              <a:t>.” (ASV)</a:t>
            </a:r>
          </a:p>
          <a:p>
            <a:pPr marL="0" indent="0">
              <a:buNone/>
            </a:pPr>
            <a:r>
              <a:rPr lang="en-US" sz="2800" dirty="0"/>
              <a:t>“for </a:t>
            </a:r>
            <a:r>
              <a:rPr lang="en-US" sz="2800" dirty="0">
                <a:solidFill>
                  <a:srgbClr val="C00000"/>
                </a:solidFill>
              </a:rPr>
              <a:t>they stumble </a:t>
            </a:r>
            <a:r>
              <a:rPr lang="en-US" sz="2800" dirty="0">
                <a:solidFill>
                  <a:srgbClr val="0070C0"/>
                </a:solidFill>
              </a:rPr>
              <a:t>because they are disobedient to the word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and to this [doom] they were also appointed</a:t>
            </a:r>
            <a:r>
              <a:rPr lang="en-US" sz="2800" dirty="0"/>
              <a:t>.” (NASB)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Appointed</a:t>
            </a:r>
            <a:r>
              <a:rPr lang="en-US" sz="2800" dirty="0"/>
              <a:t> – stumbling/doom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Cause</a:t>
            </a:r>
            <a:r>
              <a:rPr lang="en-US" sz="2800" dirty="0"/>
              <a:t> – Disobedience</a:t>
            </a:r>
          </a:p>
          <a:p>
            <a:r>
              <a:rPr lang="en-US" sz="2800" dirty="0"/>
              <a:t>The consequence of disobedience is appointed, not the disobedience itself.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02B68-E8E5-A7A6-D1FA-72B7712C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3" t="118" r="11014" b="-116"/>
          <a:stretch/>
        </p:blipFill>
        <p:spPr>
          <a:xfrm>
            <a:off x="6275540" y="2"/>
            <a:ext cx="2868460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33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139B6-9BE4-7591-C25E-787AFF3B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46138"/>
            <a:ext cx="6338170" cy="1216024"/>
          </a:xfrm>
        </p:spPr>
        <p:txBody>
          <a:bodyPr>
            <a:normAutofit/>
          </a:bodyPr>
          <a:lstStyle/>
          <a:p>
            <a:r>
              <a:rPr lang="en-US" sz="3200" dirty="0"/>
              <a:t>To what were      they appointed?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33CA-7AD3-6A36-BD66-33ED975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1508298"/>
            <a:ext cx="6062598" cy="5067866"/>
          </a:xfrm>
        </p:spPr>
        <p:txBody>
          <a:bodyPr>
            <a:normAutofit/>
          </a:bodyPr>
          <a:lstStyle/>
          <a:p>
            <a:r>
              <a:rPr lang="en-US" sz="2800" dirty="0"/>
              <a:t>The blessedness of accepting/believing/obeying –             </a:t>
            </a:r>
            <a:r>
              <a:rPr lang="en-US" sz="2800" dirty="0">
                <a:solidFill>
                  <a:srgbClr val="C00000"/>
                </a:solidFill>
              </a:rPr>
              <a:t>1 Peter 2:6-7a</a:t>
            </a:r>
          </a:p>
          <a:p>
            <a:r>
              <a:rPr lang="en-US" sz="2800" dirty="0"/>
              <a:t>The doom of rejecting/disbelieving/disobeying –    </a:t>
            </a:r>
            <a:r>
              <a:rPr lang="en-US" sz="2800" dirty="0">
                <a:solidFill>
                  <a:srgbClr val="C00000"/>
                </a:solidFill>
              </a:rPr>
              <a:t>1 Peter 2:7b-8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Not mild discomfort, but a lethal encounter.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consequence of the choice could not be changed, but the choice could be avoided.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02B68-E8E5-A7A6-D1FA-72B7712C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3" t="118" r="11014" b="-116"/>
          <a:stretch/>
        </p:blipFill>
        <p:spPr>
          <a:xfrm>
            <a:off x="6275540" y="2"/>
            <a:ext cx="2868460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38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139B6-9BE4-7591-C25E-787AFF3B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46138"/>
            <a:ext cx="6338170" cy="1216024"/>
          </a:xfrm>
        </p:spPr>
        <p:txBody>
          <a:bodyPr>
            <a:normAutofit/>
          </a:bodyPr>
          <a:lstStyle/>
          <a:p>
            <a:r>
              <a:rPr lang="en-US" sz="3200" dirty="0"/>
              <a:t>To what were      they appointed?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33CA-7AD3-6A36-BD66-33ED975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1508298"/>
            <a:ext cx="6062598" cy="506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Cause </a:t>
            </a:r>
            <a:r>
              <a:rPr lang="en-US" sz="2800" dirty="0"/>
              <a:t>– not unchangeable design, but free-will.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 Peter 2:6-7 </a:t>
            </a:r>
            <a:r>
              <a:rPr lang="en-US" sz="2800" dirty="0"/>
              <a:t>– stone = unchangeably chosen; acceptance/rejection = free-will.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Ezekiel 18:19-20, 25-29 </a:t>
            </a:r>
            <a:r>
              <a:rPr lang="en-US" sz="2800" dirty="0"/>
              <a:t>– consequences are set, action is by free-will.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Deuteronomy 30:15-18 </a:t>
            </a:r>
            <a:r>
              <a:rPr lang="en-US" sz="2800" dirty="0"/>
              <a:t>– different choices, no alternate consequences.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02B68-E8E5-A7A6-D1FA-72B7712C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3" t="118" r="11014" b="-116"/>
          <a:stretch/>
        </p:blipFill>
        <p:spPr>
          <a:xfrm>
            <a:off x="6275540" y="2"/>
            <a:ext cx="2868460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139B6-9BE4-7591-C25E-787AFF3B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46138"/>
            <a:ext cx="6338170" cy="1216024"/>
          </a:xfrm>
        </p:spPr>
        <p:txBody>
          <a:bodyPr>
            <a:normAutofit/>
          </a:bodyPr>
          <a:lstStyle/>
          <a:p>
            <a:r>
              <a:rPr lang="en-US" sz="3200" dirty="0"/>
              <a:t>To what were      they appointed?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33CA-7AD3-6A36-BD66-33ED975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1508298"/>
            <a:ext cx="6062598" cy="506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Cause </a:t>
            </a:r>
            <a:r>
              <a:rPr lang="en-US" sz="2800" dirty="0"/>
              <a:t>– not unchangeable design, but free-will.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Galatians 6:7-8 </a:t>
            </a:r>
            <a:r>
              <a:rPr lang="en-US" sz="2800" dirty="0">
                <a:solidFill>
                  <a:schemeClr val="tx1"/>
                </a:solidFill>
              </a:rPr>
              <a:t>– can choose what to sow, but not what such yields (this is fixed).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 Peter 2:8 </a:t>
            </a:r>
            <a:r>
              <a:rPr lang="en-US" sz="2800" dirty="0">
                <a:solidFill>
                  <a:schemeClr val="tx1"/>
                </a:solidFill>
              </a:rPr>
              <a:t>– they were appointed to stumble because they chose disobedience by free-will. To the obedient is appointed blessing.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02B68-E8E5-A7A6-D1FA-72B7712C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3" t="118" r="11014" b="-116"/>
          <a:stretch/>
        </p:blipFill>
        <p:spPr>
          <a:xfrm>
            <a:off x="6275540" y="2"/>
            <a:ext cx="2868460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56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139B6-9BE4-7591-C25E-787AFF3B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46138"/>
            <a:ext cx="6338170" cy="1216024"/>
          </a:xfrm>
        </p:spPr>
        <p:txBody>
          <a:bodyPr>
            <a:normAutofit/>
          </a:bodyPr>
          <a:lstStyle/>
          <a:p>
            <a:r>
              <a:rPr lang="en-US" sz="3200" dirty="0"/>
              <a:t>Why were they appointed to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33CA-7AD3-6A36-BD66-33ED975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1508298"/>
            <a:ext cx="6062598" cy="5067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The Scripture Cannot be Broken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John 10:30-36 </a:t>
            </a:r>
            <a:r>
              <a:rPr lang="en-US" sz="2800" dirty="0">
                <a:solidFill>
                  <a:schemeClr val="tx1"/>
                </a:solidFill>
              </a:rPr>
              <a:t>– Jesus counters charge of blasphemy using scripture            </a:t>
            </a:r>
            <a:r>
              <a:rPr lang="en-US" sz="2800" dirty="0">
                <a:solidFill>
                  <a:srgbClr val="C00000"/>
                </a:solidFill>
              </a:rPr>
              <a:t>(cf. Psalm 82:6)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(v. 35) </a:t>
            </a:r>
            <a:r>
              <a:rPr lang="en-US" sz="2800" dirty="0">
                <a:solidFill>
                  <a:schemeClr val="tx1"/>
                </a:solidFill>
              </a:rPr>
              <a:t>– His argument is based on the authoritative and unchangeable nature of God’s word.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Isaiah 55:10-11 </a:t>
            </a:r>
            <a:r>
              <a:rPr lang="en-US" sz="2800" dirty="0">
                <a:solidFill>
                  <a:schemeClr val="tx1"/>
                </a:solidFill>
              </a:rPr>
              <a:t>– God’s word accomplishes what it is set out to do.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Psalm 119:89 </a:t>
            </a:r>
            <a:r>
              <a:rPr lang="en-US" sz="2800" dirty="0">
                <a:solidFill>
                  <a:schemeClr val="tx1"/>
                </a:solidFill>
              </a:rPr>
              <a:t>– God’s word is settled.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02B68-E8E5-A7A6-D1FA-72B7712C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3" t="118" r="11014" b="-116"/>
          <a:stretch/>
        </p:blipFill>
        <p:spPr>
          <a:xfrm>
            <a:off x="6275540" y="2"/>
            <a:ext cx="2868460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99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139B6-9BE4-7591-C25E-787AFF3B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46138"/>
            <a:ext cx="6338170" cy="1216024"/>
          </a:xfrm>
        </p:spPr>
        <p:txBody>
          <a:bodyPr>
            <a:normAutofit/>
          </a:bodyPr>
          <a:lstStyle/>
          <a:p>
            <a:r>
              <a:rPr lang="en-US" sz="3200" dirty="0"/>
              <a:t>Why were they appointed to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33CA-7AD3-6A36-BD66-33ED975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1508298"/>
            <a:ext cx="6062598" cy="506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Opposing God’s Will is Always Fatal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Count cost of unbelief/disobedience – </a:t>
            </a:r>
            <a:r>
              <a:rPr lang="en-US" sz="2800" dirty="0">
                <a:solidFill>
                  <a:srgbClr val="C00000"/>
                </a:solidFill>
              </a:rPr>
              <a:t>Luke 14:31-33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Parable of wicked vinedressers – </a:t>
            </a:r>
            <a:r>
              <a:rPr lang="en-US" sz="2800" dirty="0">
                <a:solidFill>
                  <a:srgbClr val="C00000"/>
                </a:solidFill>
              </a:rPr>
              <a:t>Matthew 21:33-44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Jesus’ application – </a:t>
            </a:r>
            <a:r>
              <a:rPr lang="en-US" sz="2800" dirty="0">
                <a:solidFill>
                  <a:srgbClr val="C00000"/>
                </a:solidFill>
              </a:rPr>
              <a:t>(vv. 42-44).  (Psalm 118:22-23; 1 Peter 2:7-8).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 come down on God’s word in disobedience is to be appointed to destruction.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02B68-E8E5-A7A6-D1FA-72B7712C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3" t="118" r="11014" b="-116"/>
          <a:stretch/>
        </p:blipFill>
        <p:spPr>
          <a:xfrm>
            <a:off x="6275540" y="2"/>
            <a:ext cx="2868460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9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D7957-A14A-0CE1-AA26-A0DE381A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9143980" cy="6858002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61308AD-F95B-4430-886C-40173A45B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403" y="470850"/>
            <a:ext cx="7246961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63500" dist="127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8C0BEF-1AD9-4002-9C03-EBFDBBE57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403" y="475884"/>
            <a:ext cx="7246961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E10D0-DAA0-FABA-DEE2-951A7B28F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84" y="503656"/>
            <a:ext cx="7246980" cy="116230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“To Which They Also Were Appointed”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A9B8E-CBF7-8B1D-9F5D-C74698F4D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268" y="1516610"/>
            <a:ext cx="5343099" cy="5459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 Peter 2:8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2411" y="256355"/>
            <a:ext cx="1280814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394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Bembo</vt:lpstr>
      <vt:lpstr>Arial</vt:lpstr>
      <vt:lpstr>ArchiveVTI</vt:lpstr>
      <vt:lpstr>PowerPoint Presentation</vt:lpstr>
      <vt:lpstr>“To Which They Also Were Appointed”</vt:lpstr>
      <vt:lpstr>To what were      they appointed?</vt:lpstr>
      <vt:lpstr>To what were      they appointed?</vt:lpstr>
      <vt:lpstr>To what were      they appointed?</vt:lpstr>
      <vt:lpstr>To what were      they appointed?</vt:lpstr>
      <vt:lpstr>Why were they appointed to it?</vt:lpstr>
      <vt:lpstr>Why were they appointed to it?</vt:lpstr>
      <vt:lpstr>“To Which They Also Were Appointed”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2022-06-20T16:20:22Z</dcterms:created>
  <dcterms:modified xsi:type="dcterms:W3CDTF">2022-06-25T14:15:53Z</dcterms:modified>
</cp:coreProperties>
</file>