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2000"/>
                <a:lumOff val="48000"/>
              </a:schemeClr>
            </a:gs>
            <a:gs pos="46000">
              <a:schemeClr val="accent3">
                <a:lumMod val="97587"/>
              </a:schemeClr>
            </a:gs>
            <a:gs pos="100000">
              <a:schemeClr val="accent3">
                <a:lumMod val="2223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9C2C-9227-9F4A-B608-14D0B58E343A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DC57-C777-174E-9390-7C0C55BE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DAB3-2BEA-CE18-78A2-363E996D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AFA6-3632-667C-47A9-A2B26BE0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C6144B1-2A69-33F1-B02B-4BDA40A6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50" y="200417"/>
            <a:ext cx="7577771" cy="76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5D805FA-EB97-065D-60AC-1A8B1B72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09" y="142451"/>
            <a:ext cx="4940300" cy="116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174CEF-CDE1-BCDE-E62F-37230184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3986" y="786147"/>
            <a:ext cx="6281560" cy="63731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E205-539A-2F15-8C91-FA4947C9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766" y="948986"/>
            <a:ext cx="4737187" cy="5543887"/>
          </a:xfrm>
          <a:solidFill>
            <a:schemeClr val="tx1">
              <a:alpha val="40000"/>
            </a:schemeClr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en-US" sz="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Christ known through gospel truth – </a:t>
            </a:r>
            <a:r>
              <a:rPr lang="en-US" sz="3500" dirty="0">
                <a:solidFill>
                  <a:srgbClr val="FFC000"/>
                </a:solidFill>
              </a:rPr>
              <a:t>Galatians 1:11-12, 15-16; 3:1; 4:13, 16, 19; 5:1-5; 6:2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Peter’s lapse in       Christ-awareness – </a:t>
            </a:r>
            <a:r>
              <a:rPr lang="en-US" sz="3500" dirty="0">
                <a:solidFill>
                  <a:srgbClr val="FFC000"/>
                </a:solidFill>
              </a:rPr>
              <a:t>Galatians 2:11-17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Christ-awareness – </a:t>
            </a:r>
            <a:r>
              <a:rPr lang="en-US" sz="3500" dirty="0">
                <a:solidFill>
                  <a:srgbClr val="FFC000"/>
                </a:solidFill>
              </a:rPr>
              <a:t>Colossians 3:16-17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Relationships, apparel, entertainment, company, activities, time, etc.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9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0709AB5-AF0D-E7D0-74B4-414916C6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66" y="136187"/>
            <a:ext cx="4737100" cy="116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174CEF-CDE1-BCDE-E62F-37230184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3986" y="786147"/>
            <a:ext cx="6281560" cy="63731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E205-539A-2F15-8C91-FA4947C9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766" y="948986"/>
            <a:ext cx="4737187" cy="5543887"/>
          </a:xfrm>
          <a:solidFill>
            <a:schemeClr val="tx1">
              <a:alpha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Paul’s argumentation showed the need for   self-awareness – </a:t>
            </a:r>
            <a:r>
              <a:rPr lang="en-US" sz="3200" dirty="0">
                <a:solidFill>
                  <a:srgbClr val="FFC000"/>
                </a:solidFill>
              </a:rPr>
              <a:t>Galatians 2:18-21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David – </a:t>
            </a:r>
            <a:r>
              <a:rPr lang="en-US" sz="3200" dirty="0">
                <a:solidFill>
                  <a:srgbClr val="FFC000"/>
                </a:solidFill>
              </a:rPr>
              <a:t>2 Samuel 12:5-7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Jews – </a:t>
            </a:r>
            <a:r>
              <a:rPr lang="en-US" sz="3200" dirty="0">
                <a:solidFill>
                  <a:srgbClr val="FFC000"/>
                </a:solidFill>
              </a:rPr>
              <a:t>Romans 2:21-24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Self-examination –           </a:t>
            </a:r>
            <a:r>
              <a:rPr lang="en-US" sz="3200" dirty="0">
                <a:solidFill>
                  <a:srgbClr val="FFC000"/>
                </a:solidFill>
              </a:rPr>
              <a:t>2 Corinthians 13:5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 blatant sin, but fully living to gospel standard?</a:t>
            </a:r>
          </a:p>
        </p:txBody>
      </p:sp>
    </p:spTree>
    <p:extLst>
      <p:ext uri="{BB962C8B-B14F-4D97-AF65-F5344CB8AC3E}">
        <p14:creationId xmlns:p14="http://schemas.microsoft.com/office/powerpoint/2010/main" val="26768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C6D4CB-1C8D-96E5-7888-77716844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66" y="145582"/>
            <a:ext cx="4737100" cy="116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174CEF-CDE1-BCDE-E62F-37230184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3986" y="786147"/>
            <a:ext cx="6281560" cy="63731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E205-539A-2F15-8C91-FA4947C9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766" y="948986"/>
            <a:ext cx="4737187" cy="5543887"/>
          </a:xfrm>
          <a:solidFill>
            <a:schemeClr val="tx1">
              <a:alpha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1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Paul’s language considers full surrender of self to the Lord’s will –    </a:t>
            </a:r>
            <a:r>
              <a:rPr lang="en-US" sz="3200" dirty="0">
                <a:solidFill>
                  <a:srgbClr val="FFC000"/>
                </a:solidFill>
              </a:rPr>
              <a:t>Galatians 2:20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Rich young ruler –    </a:t>
            </a:r>
            <a:r>
              <a:rPr lang="en-US" sz="3200" dirty="0">
                <a:solidFill>
                  <a:srgbClr val="FFC000"/>
                </a:solidFill>
              </a:rPr>
              <a:t>Mark 10:17-22</a:t>
            </a:r>
            <a:r>
              <a:rPr lang="en-US" sz="3200" dirty="0">
                <a:solidFill>
                  <a:schemeClr val="bg1"/>
                </a:solidFill>
              </a:rPr>
              <a:t> – spiritually minded/active, but fully surrendered?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Truly following Him? – </a:t>
            </a:r>
            <a:r>
              <a:rPr lang="en-US" sz="3200" dirty="0">
                <a:solidFill>
                  <a:srgbClr val="FFC000"/>
                </a:solidFill>
              </a:rPr>
              <a:t>Luke 14:25-27, 33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With Him? – </a:t>
            </a:r>
            <a:r>
              <a:rPr lang="en-US" sz="3200" dirty="0">
                <a:solidFill>
                  <a:srgbClr val="FFC000"/>
                </a:solidFill>
              </a:rPr>
              <a:t>Matt. 12:30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C6144B1-2A69-33F1-B02B-4BDA40A6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50" y="200417"/>
            <a:ext cx="7577771" cy="76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128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11</cp:revision>
  <dcterms:created xsi:type="dcterms:W3CDTF">2022-07-14T16:33:49Z</dcterms:created>
  <dcterms:modified xsi:type="dcterms:W3CDTF">2022-07-17T01:19:13Z</dcterms:modified>
</cp:coreProperties>
</file>