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71" r:id="rId1"/>
    <p:sldMasterId id="2147483872" r:id="rId2"/>
  </p:sldMasterIdLst>
  <p:sldIdLst>
    <p:sldId id="258" r:id="rId3"/>
    <p:sldId id="256" r:id="rId4"/>
    <p:sldId id="257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Neue Haas Grotesk Text Pro" panose="020B0504020202020204" pitchFamily="34" charset="77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5"/>
  </p:normalViewPr>
  <p:slideViewPr>
    <p:cSldViewPr snapToGrid="0">
      <p:cViewPr varScale="1">
        <p:scale>
          <a:sx n="102" d="100"/>
          <a:sy n="102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8/28/22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1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8/28/22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8/28/22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21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8/28/22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8/28/22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30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8/28/22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44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8/28/22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63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8/28/22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52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8/28/22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7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8/28/22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64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8/28/22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2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8/28/22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17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8/28/22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52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8/28/22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34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8/28/22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7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8/28/22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3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8/28/22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5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8/28/22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8/28/22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5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8/28/22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7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8/28/22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1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8/28/22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0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8/28/22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66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70" r:id="rId6"/>
    <p:sldLayoutId id="2147483865" r:id="rId7"/>
    <p:sldLayoutId id="2147483866" r:id="rId8"/>
    <p:sldLayoutId id="2147483867" r:id="rId9"/>
    <p:sldLayoutId id="2147483869" r:id="rId10"/>
    <p:sldLayoutId id="214748386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68569-778C-6849-AD69-E43D9AB61873}" type="datetimeFigureOut">
              <a:rPr lang="en-US" smtClean="0"/>
              <a:t>8/28/22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8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02FD9-C5A4-DA4C-A46B-3553EFBEC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BEABE-B598-F745-AD52-50896C50C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2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tarry night sky over a mountain range&#10;&#10;Description automatically generated with low confidence">
            <a:extLst>
              <a:ext uri="{FF2B5EF4-FFF2-40B4-BE49-F238E27FC236}">
                <a16:creationId xmlns:a16="http://schemas.microsoft.com/office/drawing/2014/main" id="{E24F126E-DC82-83AC-FB51-2345573A5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88" t="-1" r="19787" b="-1"/>
          <a:stretch/>
        </p:blipFill>
        <p:spPr>
          <a:xfrm>
            <a:off x="3560358" y="10"/>
            <a:ext cx="5581356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21C8291-E3D5-4240-8FF4-E5213CBC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1467" y="1375492"/>
            <a:ext cx="2078024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B44AFE-C181-7047-8CC9-CA00BD385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1467" y="-3"/>
            <a:ext cx="1030175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6FC6D-E5CD-5D83-1C6B-4FD72FE0B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776" y="5186949"/>
            <a:ext cx="3243025" cy="126898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i="1" dirty="0"/>
              <a:t>The Balance of Humility &amp; Conviction in Faith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7961C069-1A02-881C-58C1-CA7C32013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10" y="190468"/>
            <a:ext cx="31242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8613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7DFE5A-556D-FB30-5883-D45122DCA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84" y="50150"/>
            <a:ext cx="8176587" cy="17410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17B70-1866-3DA8-72F4-A57C04718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086" y="1903956"/>
            <a:ext cx="7719128" cy="4722312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Christ Sanctified as Lord in the Heart</a:t>
            </a:r>
          </a:p>
          <a:p>
            <a:r>
              <a:rPr lang="en-US" sz="2800" dirty="0"/>
              <a:t>Context – faith in suffering; relationship with God affects relationship with others.</a:t>
            </a:r>
          </a:p>
          <a:p>
            <a:r>
              <a:rPr lang="en-US" sz="2800" dirty="0"/>
              <a:t>Suffering for doing good – </a:t>
            </a:r>
            <a:r>
              <a:rPr lang="en-US" sz="2800" dirty="0">
                <a:solidFill>
                  <a:srgbClr val="FFC000"/>
                </a:solidFill>
              </a:rPr>
              <a:t>1 Peter 3:13-14</a:t>
            </a:r>
          </a:p>
          <a:p>
            <a:r>
              <a:rPr lang="en-US" sz="2800" dirty="0"/>
              <a:t>In face of opposition, fear and obey God, not man – </a:t>
            </a:r>
            <a:r>
              <a:rPr lang="en-US" sz="2800" dirty="0">
                <a:solidFill>
                  <a:srgbClr val="FFC000"/>
                </a:solidFill>
              </a:rPr>
              <a:t>1 Peter 3:15-17</a:t>
            </a:r>
          </a:p>
          <a:p>
            <a:pPr lvl="1"/>
            <a:r>
              <a:rPr lang="en-US" sz="2800" dirty="0"/>
              <a:t>“but sanctify Christ as Lord in your hearts” (NASB) </a:t>
            </a:r>
          </a:p>
        </p:txBody>
      </p:sp>
    </p:spTree>
    <p:extLst>
      <p:ext uri="{BB962C8B-B14F-4D97-AF65-F5344CB8AC3E}">
        <p14:creationId xmlns:p14="http://schemas.microsoft.com/office/powerpoint/2010/main" val="324353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17B70-1866-3DA8-72F4-A57C04718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086" y="1903956"/>
            <a:ext cx="7719128" cy="47223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500" b="1" dirty="0"/>
              <a:t>Defense Given w/ Meekness and Fear</a:t>
            </a:r>
          </a:p>
          <a:p>
            <a:pPr lvl="1"/>
            <a:r>
              <a:rPr lang="en-US" sz="3000" b="1" dirty="0"/>
              <a:t>Fear</a:t>
            </a:r>
            <a:r>
              <a:rPr lang="en-US" sz="3000" dirty="0"/>
              <a:t> – </a:t>
            </a:r>
            <a:r>
              <a:rPr lang="en-US" sz="3000" dirty="0">
                <a:solidFill>
                  <a:srgbClr val="FFC000"/>
                </a:solidFill>
              </a:rPr>
              <a:t>1 Peter 1:17 </a:t>
            </a:r>
            <a:r>
              <a:rPr lang="en-US" sz="3000" dirty="0"/>
              <a:t>– of God.</a:t>
            </a:r>
            <a:endParaRPr lang="en-US" sz="3000" b="1" dirty="0"/>
          </a:p>
          <a:p>
            <a:pPr lvl="1"/>
            <a:r>
              <a:rPr lang="en-US" sz="3000" b="1" dirty="0"/>
              <a:t>Meekness</a:t>
            </a:r>
            <a:r>
              <a:rPr lang="en-US" sz="3000" dirty="0"/>
              <a:t> – </a:t>
            </a:r>
            <a:r>
              <a:rPr lang="en-US" sz="3000" i="1" dirty="0" err="1"/>
              <a:t>prautēs</a:t>
            </a:r>
            <a:r>
              <a:rPr lang="en-US" sz="3000" dirty="0"/>
              <a:t>; mildness, i.e. (by implication) humility (STRONG) </a:t>
            </a:r>
          </a:p>
          <a:p>
            <a:pPr lvl="2"/>
            <a:r>
              <a:rPr lang="en-US" sz="3000" dirty="0"/>
              <a:t>“It is a grace in advance of </a:t>
            </a:r>
            <a:r>
              <a:rPr lang="en-US" sz="3000" i="1" dirty="0" err="1"/>
              <a:t>tapeinophrosyne</a:t>
            </a:r>
            <a:r>
              <a:rPr lang="en-US" sz="3000" i="1" dirty="0"/>
              <a:t>̄ </a:t>
            </a:r>
            <a:r>
              <a:rPr lang="en-US" sz="3000" dirty="0"/>
              <a:t>(humility), not as more precious than it, but as presupposing it, and as being unable to exist without it.” </a:t>
            </a:r>
            <a:r>
              <a:rPr lang="en-US" sz="2600" dirty="0"/>
              <a:t>(R. C. Trench, Synonyms of the New Testament) </a:t>
            </a:r>
            <a:endParaRPr lang="en-US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ADE60-1604-B502-4900-5E2A795EA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84" y="50150"/>
            <a:ext cx="8176587" cy="174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7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63EA5F-E10F-10F7-3A29-6C313724E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532" y="25052"/>
            <a:ext cx="8283275" cy="17786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17B70-1866-3DA8-72F4-A57C04718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086" y="1189973"/>
            <a:ext cx="7719128" cy="5436295"/>
          </a:xfrm>
        </p:spPr>
        <p:txBody>
          <a:bodyPr>
            <a:noAutofit/>
          </a:bodyPr>
          <a:lstStyle/>
          <a:p>
            <a:pPr marL="11113" lvl="2" indent="0" algn="just">
              <a:buNone/>
            </a:pPr>
            <a:r>
              <a:rPr lang="en-US" sz="2300" dirty="0"/>
              <a:t>“The Scriptural </a:t>
            </a:r>
            <a:r>
              <a:rPr lang="en-US" sz="2300" i="1" dirty="0" err="1"/>
              <a:t>pra‚otēs</a:t>
            </a:r>
            <a:r>
              <a:rPr lang="en-US" sz="2300" i="1" dirty="0"/>
              <a:t> </a:t>
            </a:r>
            <a:r>
              <a:rPr lang="en-US" sz="2300" dirty="0"/>
              <a:t>(meekness) is not in a man’s outward </a:t>
            </a:r>
            <a:r>
              <a:rPr lang="en-US" sz="2300" dirty="0" err="1"/>
              <a:t>behaviour</a:t>
            </a:r>
            <a:r>
              <a:rPr lang="en-US" sz="2300" dirty="0"/>
              <a:t> only; nor yet in his relations to his fellow-men; as little in his mere natural disposition. Rather is it an inwrought grace of the soul; and the exercises of it are first and chiefly towards God (Matt. 11:29; Jam. 1:21). It is that temper of spirit in which we accept his dealings with us as good, and therefore without disputing or resisting; and it is closely linked with the </a:t>
            </a:r>
            <a:r>
              <a:rPr lang="en-US" sz="2300" i="1" dirty="0" err="1"/>
              <a:t>tapeinophrosyne</a:t>
            </a:r>
            <a:r>
              <a:rPr lang="en-US" sz="2300" dirty="0"/>
              <a:t>̄ (humility), and follows directly upon it (Ephes. 4:2; Col. 3:12; cf. Zeph. 3:12); because it is only the humble heart which is also the meek; and which, as such, does not fight against God, and more or less struggle and contend with Him.”</a:t>
            </a:r>
          </a:p>
          <a:p>
            <a:pPr marL="11113" lvl="2" indent="0" algn="r">
              <a:buNone/>
            </a:pPr>
            <a:r>
              <a:rPr lang="en-US" sz="2000" dirty="0"/>
              <a:t>(R. C. Trench, Synonyms of the New Testament)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84611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17B70-1866-3DA8-72F4-A57C04718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086" y="1189973"/>
            <a:ext cx="7719128" cy="5436295"/>
          </a:xfrm>
        </p:spPr>
        <p:txBody>
          <a:bodyPr>
            <a:normAutofit/>
          </a:bodyPr>
          <a:lstStyle/>
          <a:p>
            <a:pPr marL="11113" lvl="3" indent="0" algn="just">
              <a:buNone/>
            </a:pPr>
            <a:r>
              <a:rPr lang="en-US" sz="2600" dirty="0"/>
              <a:t>“The Christian quality, in its manifestation, reveals all that was best in the heathen virtue – mildness, gentleness, equanimity – but these manifestations toward men are emphasized as outgrowths of a spiritual relation to God.”  </a:t>
            </a:r>
            <a:r>
              <a:rPr lang="en-US" sz="2000" dirty="0"/>
              <a:t>(Vincent’s Word Studies, praus, “Meek”)</a:t>
            </a:r>
            <a:endParaRPr lang="en-US" sz="2600" dirty="0"/>
          </a:p>
          <a:p>
            <a:pPr marL="0" indent="0" algn="just">
              <a:buNone/>
            </a:pPr>
            <a:r>
              <a:rPr lang="en-US" sz="2600" dirty="0"/>
              <a:t>“The meekness of the Christian springs from a sense of the inferiority of the creature to the Creator, and especially of the sinful creature to the holy God.” </a:t>
            </a:r>
            <a:r>
              <a:rPr lang="en-US" sz="2000" dirty="0"/>
              <a:t>(ibid.)</a:t>
            </a:r>
            <a:endParaRPr lang="en-US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3B211C-9EB9-7BDE-FE1F-E3050BC93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532" y="25052"/>
            <a:ext cx="8283275" cy="17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3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F292B1-11D3-5F89-111F-4C1581CDA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533" y="25052"/>
            <a:ext cx="8166610" cy="17536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17B70-1866-3DA8-72F4-A57C04718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086" y="1139868"/>
            <a:ext cx="7719128" cy="5486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What does the balance of humility and conviction in faith of one who has sanctified Christ as Lord in their heart look like?</a:t>
            </a:r>
          </a:p>
          <a:p>
            <a:r>
              <a:rPr lang="en-US" sz="3600" b="1" dirty="0"/>
              <a:t>Isaiah</a:t>
            </a:r>
            <a:r>
              <a:rPr lang="en-US" sz="3600" dirty="0"/>
              <a:t> – </a:t>
            </a:r>
            <a:r>
              <a:rPr lang="en-US" sz="3600" dirty="0">
                <a:solidFill>
                  <a:srgbClr val="FFC000"/>
                </a:solidFill>
              </a:rPr>
              <a:t>1 Peter 3:14; Isaiah 8:11-18</a:t>
            </a:r>
          </a:p>
          <a:p>
            <a:r>
              <a:rPr lang="en-US" sz="3600" b="1" dirty="0"/>
              <a:t>Amos </a:t>
            </a:r>
            <a:r>
              <a:rPr lang="en-US" sz="3600" dirty="0"/>
              <a:t>– </a:t>
            </a:r>
            <a:r>
              <a:rPr lang="en-US" sz="3600" dirty="0">
                <a:solidFill>
                  <a:srgbClr val="FFC000"/>
                </a:solidFill>
              </a:rPr>
              <a:t>Amos 7:7-17</a:t>
            </a:r>
          </a:p>
          <a:p>
            <a:r>
              <a:rPr lang="en-US" sz="3600" b="1" dirty="0"/>
              <a:t>Jesus</a:t>
            </a:r>
            <a:r>
              <a:rPr lang="en-US" sz="3600" dirty="0"/>
              <a:t> – </a:t>
            </a:r>
            <a:r>
              <a:rPr lang="en-US" sz="3600" dirty="0">
                <a:solidFill>
                  <a:srgbClr val="FFC000"/>
                </a:solidFill>
              </a:rPr>
              <a:t>John 7:12-24</a:t>
            </a:r>
          </a:p>
        </p:txBody>
      </p:sp>
    </p:spTree>
    <p:extLst>
      <p:ext uri="{BB962C8B-B14F-4D97-AF65-F5344CB8AC3E}">
        <p14:creationId xmlns:p14="http://schemas.microsoft.com/office/powerpoint/2010/main" val="205576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C665EE-0783-9BCA-0AAF-E29136D86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533" y="0"/>
            <a:ext cx="8314500" cy="25803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17B70-1866-3DA8-72F4-A57C04718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086" y="2167002"/>
            <a:ext cx="7719128" cy="4459265"/>
          </a:xfrm>
        </p:spPr>
        <p:txBody>
          <a:bodyPr>
            <a:normAutofit/>
          </a:bodyPr>
          <a:lstStyle/>
          <a:p>
            <a:r>
              <a:rPr lang="en-US" sz="2800" dirty="0"/>
              <a:t>We love truth – </a:t>
            </a:r>
            <a:r>
              <a:rPr lang="en-US" sz="2800" dirty="0">
                <a:solidFill>
                  <a:srgbClr val="FFC000"/>
                </a:solidFill>
              </a:rPr>
              <a:t>Acts 17:11</a:t>
            </a:r>
          </a:p>
          <a:p>
            <a:r>
              <a:rPr lang="en-US" sz="2800" dirty="0"/>
              <a:t>We embrace the simplicity of the pattern –  </a:t>
            </a:r>
            <a:r>
              <a:rPr lang="en-US" sz="2800" dirty="0">
                <a:solidFill>
                  <a:srgbClr val="FFC000"/>
                </a:solidFill>
              </a:rPr>
              <a:t>2 Timothy 1:13</a:t>
            </a:r>
          </a:p>
          <a:p>
            <a:r>
              <a:rPr lang="en-US" sz="2800" dirty="0"/>
              <a:t>We bring thoughts into captivity to the obedience of Christ – </a:t>
            </a:r>
            <a:r>
              <a:rPr lang="en-US" sz="2800" dirty="0">
                <a:solidFill>
                  <a:srgbClr val="FFC000"/>
                </a:solidFill>
              </a:rPr>
              <a:t>2 Corinthians 10:3-6</a:t>
            </a:r>
          </a:p>
          <a:p>
            <a:r>
              <a:rPr lang="en-US" sz="2800" dirty="0"/>
              <a:t>We maintain a good conscience and avoid appeasing men – </a:t>
            </a:r>
            <a:r>
              <a:rPr lang="en-US" sz="2800" dirty="0">
                <a:solidFill>
                  <a:srgbClr val="FFC000"/>
                </a:solidFill>
              </a:rPr>
              <a:t>1 Peter 3:15-17; Gal. 1:10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5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tarry night sky over a mountain range&#10;&#10;Description automatically generated with low confidence">
            <a:extLst>
              <a:ext uri="{FF2B5EF4-FFF2-40B4-BE49-F238E27FC236}">
                <a16:creationId xmlns:a16="http://schemas.microsoft.com/office/drawing/2014/main" id="{E24F126E-DC82-83AC-FB51-2345573A5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88" t="-1" r="19787" b="-1"/>
          <a:stretch/>
        </p:blipFill>
        <p:spPr>
          <a:xfrm>
            <a:off x="3560358" y="10"/>
            <a:ext cx="5581356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21C8291-E3D5-4240-8FF4-E5213CBC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1467" y="1375492"/>
            <a:ext cx="2078024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B44AFE-C181-7047-8CC9-CA00BD385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1467" y="-3"/>
            <a:ext cx="1030175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6FC6D-E5CD-5D83-1C6B-4FD72FE0B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776" y="5186949"/>
            <a:ext cx="3243025" cy="126898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i="1" dirty="0"/>
              <a:t>The Balance of Humility &amp; Conviction in Faith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7961C069-1A02-881C-58C1-CA7C32013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10" y="190468"/>
            <a:ext cx="31242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7747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InterweaveVT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weaveVTI" id="{2A5AE21D-FC75-4AD0-BC12-FA563BC24905}" vid="{9A4A41B8-EB69-44BB-8E15-B517E25CF8C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</TotalTime>
  <Words>501</Words>
  <Application>Microsoft Macintosh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 Light</vt:lpstr>
      <vt:lpstr>Neue Haas Grotesk Text Pro</vt:lpstr>
      <vt:lpstr>Calibri</vt:lpstr>
      <vt:lpstr>Arial</vt:lpstr>
      <vt:lpstr>InterweaveVTI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15</cp:revision>
  <dcterms:created xsi:type="dcterms:W3CDTF">2022-08-24T21:31:04Z</dcterms:created>
  <dcterms:modified xsi:type="dcterms:W3CDTF">2022-08-28T12:20:06Z</dcterms:modified>
</cp:coreProperties>
</file>