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Engravers MT" panose="02090707080505020304" pitchFamily="18" charset="77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F85"/>
    <a:srgbClr val="F7E1B1"/>
    <a:srgbClr val="FF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4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8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F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A6DB-115B-6240-9E5F-4A6F9BBB86F3}" type="datetimeFigureOut">
              <a:rPr lang="en-US" smtClean="0"/>
              <a:t>8/13/22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0B67-0DEE-3241-BAFC-B379AE27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62FB-7C96-3977-A46E-C31449DB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1DDC-F5FA-BAA5-4ABD-37C055006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5A346A1F-2D6D-FB06-FA49-30653B08A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1" r="14778" b="-1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A44567F-6B1D-F83C-B195-643FEFAF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4845920"/>
            <a:ext cx="868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5A346A1F-2D6D-FB06-FA49-30653B08A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1" r="14778" b="-1"/>
          <a:stretch/>
        </p:blipFill>
        <p:spPr>
          <a:xfrm>
            <a:off x="20" y="1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A44567F-6B1D-F83C-B195-643FEFAF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4845920"/>
            <a:ext cx="868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88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1825624"/>
            <a:ext cx="8515349" cy="4800643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Isaiah 19:25 </a:t>
            </a:r>
            <a:r>
              <a:rPr lang="en-US" sz="2800" dirty="0">
                <a:solidFill>
                  <a:schemeClr val="bg1"/>
                </a:solidFill>
              </a:rPr>
              <a:t>– “‘Blessed is Egypt My people, and Assyria the work of My hands, and </a:t>
            </a:r>
            <a:r>
              <a:rPr lang="en-US" sz="2800" dirty="0">
                <a:solidFill>
                  <a:srgbClr val="FFC000"/>
                </a:solidFill>
              </a:rPr>
              <a:t>Israel My inheritance</a:t>
            </a:r>
            <a:r>
              <a:rPr lang="en-US" sz="2800" dirty="0">
                <a:solidFill>
                  <a:schemeClr val="bg1"/>
                </a:solidFill>
              </a:rPr>
              <a:t>.’"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Isaiah 47:6 </a:t>
            </a:r>
            <a:r>
              <a:rPr lang="en-US" sz="2800" dirty="0">
                <a:solidFill>
                  <a:schemeClr val="bg1"/>
                </a:solidFill>
              </a:rPr>
              <a:t>– “I was angry with </a:t>
            </a:r>
            <a:r>
              <a:rPr lang="en-US" sz="2800" dirty="0">
                <a:solidFill>
                  <a:srgbClr val="FFC000"/>
                </a:solidFill>
              </a:rPr>
              <a:t>My people</a:t>
            </a:r>
            <a:r>
              <a:rPr lang="en-US" sz="2800" dirty="0">
                <a:solidFill>
                  <a:schemeClr val="bg1"/>
                </a:solidFill>
              </a:rPr>
              <a:t>; I have profaned </a:t>
            </a:r>
            <a:r>
              <a:rPr lang="en-US" sz="2800" dirty="0">
                <a:solidFill>
                  <a:srgbClr val="FFC000"/>
                </a:solidFill>
              </a:rPr>
              <a:t>My inheritance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Isaiah 63:17 </a:t>
            </a:r>
            <a:r>
              <a:rPr lang="en-US" sz="2800" dirty="0">
                <a:solidFill>
                  <a:schemeClr val="bg1"/>
                </a:solidFill>
              </a:rPr>
              <a:t>– “Return for Your servants' sake, </a:t>
            </a:r>
            <a:r>
              <a:rPr lang="en-US" sz="2800" dirty="0">
                <a:solidFill>
                  <a:srgbClr val="FFC000"/>
                </a:solidFill>
              </a:rPr>
              <a:t>The tribes of Your inheritance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Deuteronomy 9:29 </a:t>
            </a:r>
            <a:r>
              <a:rPr lang="en-US" sz="2800" dirty="0">
                <a:solidFill>
                  <a:schemeClr val="bg1"/>
                </a:solidFill>
              </a:rPr>
              <a:t>– “Yet they are </a:t>
            </a:r>
            <a:r>
              <a:rPr lang="en-US" sz="2800" dirty="0">
                <a:solidFill>
                  <a:srgbClr val="FFC000"/>
                </a:solidFill>
              </a:rPr>
              <a:t>Your people and Your inheritance</a:t>
            </a:r>
            <a:r>
              <a:rPr lang="en-US" sz="2800" dirty="0">
                <a:solidFill>
                  <a:schemeClr val="bg1"/>
                </a:solidFill>
              </a:rPr>
              <a:t>, whom You brought out by Your mighty power and by Your outstretched arm.”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Deuteronomy 32:9 </a:t>
            </a:r>
            <a:r>
              <a:rPr lang="en-US" sz="2800" dirty="0">
                <a:solidFill>
                  <a:schemeClr val="bg1"/>
                </a:solidFill>
              </a:rPr>
              <a:t>– “For the </a:t>
            </a:r>
            <a:r>
              <a:rPr lang="en-US" sz="2800" dirty="0">
                <a:solidFill>
                  <a:srgbClr val="FFC000"/>
                </a:solidFill>
              </a:rPr>
              <a:t>LORD's portion </a:t>
            </a:r>
            <a:r>
              <a:rPr lang="en-US" sz="2800" dirty="0">
                <a:solidFill>
                  <a:schemeClr val="bg1"/>
                </a:solidFill>
              </a:rPr>
              <a:t>is His people; Jacob is the place of </a:t>
            </a:r>
            <a:r>
              <a:rPr lang="en-US" sz="2800" dirty="0">
                <a:solidFill>
                  <a:srgbClr val="FFC000"/>
                </a:solidFill>
              </a:rPr>
              <a:t>His inheritance</a:t>
            </a:r>
            <a:r>
              <a:rPr lang="en-US" sz="2800" dirty="0">
                <a:solidFill>
                  <a:schemeClr val="bg1"/>
                </a:solidFill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03049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1825624"/>
            <a:ext cx="8515349" cy="480064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Exodus 15:16 </a:t>
            </a:r>
            <a:r>
              <a:rPr lang="en-US" sz="2800" dirty="0">
                <a:solidFill>
                  <a:schemeClr val="bg1"/>
                </a:solidFill>
              </a:rPr>
              <a:t>– “Fear and dread will fall on them; By the greatness of Your arm They will be as still as a stone, Till </a:t>
            </a:r>
            <a:r>
              <a:rPr lang="en-US" sz="2800" dirty="0">
                <a:solidFill>
                  <a:srgbClr val="FFC000"/>
                </a:solidFill>
              </a:rPr>
              <a:t>Your people</a:t>
            </a:r>
            <a:r>
              <a:rPr lang="en-US" sz="2800" dirty="0">
                <a:solidFill>
                  <a:schemeClr val="bg1"/>
                </a:solidFill>
              </a:rPr>
              <a:t> pass over, O LORD, Till the people pass over </a:t>
            </a:r>
            <a:r>
              <a:rPr lang="en-US" sz="2800" dirty="0">
                <a:solidFill>
                  <a:srgbClr val="FFC000"/>
                </a:solidFill>
              </a:rPr>
              <a:t>Whom You have purchased</a:t>
            </a:r>
            <a:r>
              <a:rPr lang="en-US" sz="2800" dirty="0">
                <a:solidFill>
                  <a:schemeClr val="bg1"/>
                </a:solidFill>
              </a:rPr>
              <a:t>.”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Exodus 19:5 </a:t>
            </a:r>
            <a:r>
              <a:rPr lang="en-US" sz="2800" dirty="0">
                <a:solidFill>
                  <a:schemeClr val="bg1"/>
                </a:solidFill>
              </a:rPr>
              <a:t>– “Now therefore, if you will indeed obey My voice and keep My covenant, then you shall be a </a:t>
            </a:r>
            <a:r>
              <a:rPr lang="en-US" sz="2800" dirty="0">
                <a:solidFill>
                  <a:srgbClr val="FFC000"/>
                </a:solidFill>
              </a:rPr>
              <a:t>special treasure to Me above all people</a:t>
            </a:r>
            <a:r>
              <a:rPr lang="en-US" sz="2800" dirty="0">
                <a:solidFill>
                  <a:schemeClr val="bg1"/>
                </a:solidFill>
              </a:rPr>
              <a:t>; for all the earth is Mine.”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1825624"/>
            <a:ext cx="8515349" cy="480064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Acts 20:28 </a:t>
            </a:r>
            <a:r>
              <a:rPr lang="en-US" sz="2800" dirty="0">
                <a:solidFill>
                  <a:schemeClr val="bg1"/>
                </a:solidFill>
              </a:rPr>
              <a:t>– “the church of God </a:t>
            </a:r>
            <a:r>
              <a:rPr lang="en-US" sz="2800" dirty="0">
                <a:solidFill>
                  <a:srgbClr val="FFC000"/>
                </a:solidFill>
              </a:rPr>
              <a:t>which He purchased </a:t>
            </a:r>
            <a:r>
              <a:rPr lang="en-US" sz="2800" dirty="0">
                <a:solidFill>
                  <a:schemeClr val="bg1"/>
                </a:solidFill>
              </a:rPr>
              <a:t>with His own blood.”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Titus 2:14 </a:t>
            </a:r>
            <a:r>
              <a:rPr lang="en-US" sz="2800" dirty="0">
                <a:solidFill>
                  <a:schemeClr val="bg1"/>
                </a:solidFill>
              </a:rPr>
              <a:t>(NASB) – “who gave Himself for us to redeem us from every lawless deed, and to purify for Himself </a:t>
            </a:r>
            <a:r>
              <a:rPr lang="en-US" sz="2800" dirty="0">
                <a:solidFill>
                  <a:srgbClr val="FFC000"/>
                </a:solidFill>
              </a:rPr>
              <a:t>a people for His own possession</a:t>
            </a:r>
            <a:r>
              <a:rPr lang="en-US" sz="2800" dirty="0">
                <a:solidFill>
                  <a:schemeClr val="bg1"/>
                </a:solidFill>
              </a:rPr>
              <a:t>, zealous for good deeds.”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1 Peter 2:9 </a:t>
            </a:r>
            <a:r>
              <a:rPr lang="en-US" sz="2800" dirty="0">
                <a:solidFill>
                  <a:schemeClr val="bg1"/>
                </a:solidFill>
              </a:rPr>
              <a:t>(NASB) – “But you are A CHOSEN RACE, A royal PRIESTHOOD, A HOLY NATION, </a:t>
            </a:r>
            <a:r>
              <a:rPr lang="en-US" sz="2800" dirty="0">
                <a:solidFill>
                  <a:srgbClr val="FFC000"/>
                </a:solidFill>
              </a:rPr>
              <a:t>A PEOPLE FOR God’s OWN POSSESSION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solidFill>
                  <a:srgbClr val="FFC000"/>
                </a:solidFill>
              </a:rPr>
              <a:t>Ephesians 1:14 </a:t>
            </a:r>
            <a:r>
              <a:rPr lang="en-US" sz="2800" dirty="0">
                <a:solidFill>
                  <a:schemeClr val="bg1"/>
                </a:solidFill>
              </a:rPr>
              <a:t>(NASB) – “who is given as a pledge of our inheritance, with a view to the redemption of </a:t>
            </a:r>
            <a:r>
              <a:rPr lang="en-US" sz="2800" dirty="0">
                <a:solidFill>
                  <a:srgbClr val="FFC000"/>
                </a:solidFill>
              </a:rPr>
              <a:t>God’s own possession</a:t>
            </a:r>
            <a:r>
              <a:rPr lang="en-US" sz="2800" dirty="0">
                <a:solidFill>
                  <a:schemeClr val="bg1"/>
                </a:solidFill>
              </a:rPr>
              <a:t>, to the praise of His glory.”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FE9DDE-68AD-43B1-E6CC-D35ABC42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81" y="7008312"/>
            <a:ext cx="8515350" cy="1325563"/>
          </a:xfrm>
        </p:spPr>
        <p:txBody>
          <a:bodyPr/>
          <a:lstStyle/>
          <a:p>
            <a:endParaRPr lang="en-US" dirty="0">
              <a:solidFill>
                <a:srgbClr val="FFF8D7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Engravers MT" panose="02090707080505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1825624"/>
            <a:ext cx="8515349" cy="480064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The Meaning and Significance of God’s Inheritance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Ownership – </a:t>
            </a:r>
            <a:r>
              <a:rPr lang="en-US" sz="3200" dirty="0">
                <a:solidFill>
                  <a:srgbClr val="FFC000"/>
                </a:solidFill>
              </a:rPr>
              <a:t>1 Peter 2:9; Ephesians 1:14;     Psalm 100:3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Relationship – </a:t>
            </a:r>
            <a:r>
              <a:rPr lang="en-US" sz="3200" dirty="0">
                <a:solidFill>
                  <a:srgbClr val="FFC000"/>
                </a:solidFill>
              </a:rPr>
              <a:t>Psalm 4:3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Kinship – </a:t>
            </a:r>
            <a:r>
              <a:rPr lang="en-US" sz="3200" dirty="0">
                <a:solidFill>
                  <a:srgbClr val="FFC000"/>
                </a:solidFill>
              </a:rPr>
              <a:t>Deuteronomy 9:29; Hosea 11:1;   Exodus 19:4; Isaiah 46:3-4; Psalm 28:8-9</a:t>
            </a:r>
          </a:p>
        </p:txBody>
      </p:sp>
    </p:spTree>
    <p:extLst>
      <p:ext uri="{BB962C8B-B14F-4D97-AF65-F5344CB8AC3E}">
        <p14:creationId xmlns:p14="http://schemas.microsoft.com/office/powerpoint/2010/main" val="26748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6C094-1329-EFCA-ACFD-25E7CD72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88" y="1193974"/>
            <a:ext cx="8534400" cy="132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2179529"/>
            <a:ext cx="8515349" cy="44467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God’s Inheritance Includes Only Those He Has Set Apart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rgbClr val="FFC000"/>
                </a:solidFill>
              </a:rPr>
              <a:t>Deuteronomy 7:6-11 </a:t>
            </a:r>
            <a:r>
              <a:rPr lang="en-US" sz="3200" dirty="0">
                <a:solidFill>
                  <a:schemeClr val="bg1"/>
                </a:solidFill>
              </a:rPr>
              <a:t>– Israel only His because He chose, sanctified, and directed them.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Not those who despise Him – </a:t>
            </a:r>
            <a:r>
              <a:rPr lang="en-US" sz="3200" dirty="0">
                <a:solidFill>
                  <a:srgbClr val="FFC000"/>
                </a:solidFill>
              </a:rPr>
              <a:t>Isaiah 47:6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God’s plan was to bring back His true portion to Him through the Messiah – </a:t>
            </a:r>
            <a:r>
              <a:rPr lang="en-US" sz="3200" dirty="0">
                <a:solidFill>
                  <a:srgbClr val="FFC000"/>
                </a:solidFill>
              </a:rPr>
              <a:t>Isaiah 49:5-6;    Psalm 2:7-9; Ephesians 3:6</a:t>
            </a:r>
          </a:p>
        </p:txBody>
      </p:sp>
    </p:spTree>
    <p:extLst>
      <p:ext uri="{BB962C8B-B14F-4D97-AF65-F5344CB8AC3E}">
        <p14:creationId xmlns:p14="http://schemas.microsoft.com/office/powerpoint/2010/main" val="26030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2179529"/>
            <a:ext cx="8515349" cy="44467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We Can Know Whether We are God’s Possession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Sealed with the Holy Spirit of promise – </a:t>
            </a:r>
            <a:r>
              <a:rPr lang="en-US" sz="3200" dirty="0">
                <a:solidFill>
                  <a:srgbClr val="FFC000"/>
                </a:solidFill>
              </a:rPr>
              <a:t>Ephesians 1:13-14</a:t>
            </a:r>
          </a:p>
          <a:p>
            <a:pPr marL="693738" lvl="2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Seal – </a:t>
            </a:r>
            <a:r>
              <a:rPr lang="en-US" sz="3200" i="1" dirty="0" err="1">
                <a:solidFill>
                  <a:schemeClr val="bg1"/>
                </a:solidFill>
              </a:rPr>
              <a:t>sphragizo</a:t>
            </a:r>
            <a:r>
              <a:rPr lang="en-US" sz="3200" dirty="0">
                <a:solidFill>
                  <a:schemeClr val="bg1"/>
                </a:solidFill>
              </a:rPr>
              <a:t>̄ – “to mark with a seal as a means of identification” (BDAG)</a:t>
            </a:r>
          </a:p>
          <a:p>
            <a:pPr marL="693738" lvl="2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Spirit’s instrument – </a:t>
            </a:r>
            <a:r>
              <a:rPr lang="en-US" sz="3200" dirty="0">
                <a:solidFill>
                  <a:srgbClr val="FFC000"/>
                </a:solidFill>
              </a:rPr>
              <a:t>Ephesians 6:17</a:t>
            </a:r>
          </a:p>
          <a:p>
            <a:pPr marL="693738" lvl="2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Illustrated – </a:t>
            </a:r>
            <a:r>
              <a:rPr lang="en-US" sz="3200" dirty="0">
                <a:solidFill>
                  <a:srgbClr val="FFC000"/>
                </a:solidFill>
              </a:rPr>
              <a:t>Ephesians 4:30-32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60E9D-798F-FE97-E5A7-684745C0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88" y="1193974"/>
            <a:ext cx="85344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DDE762-7A0E-3C02-6085-1A23A25567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le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915C99AC-B0E9-3944-684C-2CAB85528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931" r="14778" b="-1"/>
          <a:stretch/>
        </p:blipFill>
        <p:spPr>
          <a:xfrm>
            <a:off x="0" y="-3532330"/>
            <a:ext cx="9143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FDF12CC-8035-5655-230D-4351EEA5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1" y="-164480"/>
            <a:ext cx="8686800" cy="25273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A4A20EA-E26B-093A-6ED3-032EAF37C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92" y="1193974"/>
            <a:ext cx="8534400" cy="132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C5F-E28B-1AFF-52D7-16EA771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3" y="2179529"/>
            <a:ext cx="8515349" cy="444673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Israel was God’s inheritance to bring Him glory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Isaiah 46:12-13</a:t>
            </a:r>
          </a:p>
          <a:p>
            <a:pPr marL="236538" lvl="1" indent="-236538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God profaned by them – </a:t>
            </a:r>
            <a:r>
              <a:rPr lang="en-US" sz="3200" dirty="0">
                <a:solidFill>
                  <a:srgbClr val="FFC000"/>
                </a:solidFill>
              </a:rPr>
              <a:t>Ezekiel 36:21-27</a:t>
            </a:r>
            <a:r>
              <a:rPr lang="en-US" sz="3200" dirty="0">
                <a:solidFill>
                  <a:schemeClr val="bg1"/>
                </a:solidFill>
              </a:rPr>
              <a:t> – to restore them for His glory.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We are God’s inheritance to bring Him glory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C000"/>
                </a:solidFill>
              </a:rPr>
              <a:t>Ephesians 1:6, 12, 14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489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Engravers MT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12</cp:revision>
  <dcterms:created xsi:type="dcterms:W3CDTF">2022-08-09T19:47:12Z</dcterms:created>
  <dcterms:modified xsi:type="dcterms:W3CDTF">2022-08-13T18:18:18Z</dcterms:modified>
</cp:coreProperties>
</file>