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3" r:id="rId8"/>
    <p:sldId id="262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2"/>
  </p:normalViewPr>
  <p:slideViewPr>
    <p:cSldViewPr snapToGrid="0">
      <p:cViewPr varScale="1">
        <p:scale>
          <a:sx n="102" d="100"/>
          <a:sy n="102" d="100"/>
        </p:scale>
        <p:origin x="1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17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3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8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4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63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22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51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8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5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8BBC4-8FF4-9046-B728-AC9B995AAE76}" type="datetimeFigureOut">
              <a:rPr lang="en-US" smtClean="0"/>
              <a:t>8/3/22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91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8BBC4-8FF4-9046-B728-AC9B995AAE76}" type="datetimeFigureOut">
              <a:rPr lang="en-US" smtClean="0"/>
              <a:t>8/3/22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96093-A353-E248-ABBF-3BF626AC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3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91F6E-E67C-7035-3D79-6CEB1D14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B60A6-2395-042F-250E-5482FAC2A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59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00C84CB-DAA9-AC36-02AC-EFC7958F1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448039"/>
            <a:ext cx="87757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6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B38C64-61BE-E288-4333-87629E47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-844219"/>
            <a:ext cx="8775700" cy="387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07D2-4A8B-A27B-C057-86C8DC7C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1888254"/>
            <a:ext cx="8775700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 Text in Context</a:t>
            </a:r>
          </a:p>
          <a:p>
            <a:r>
              <a:rPr lang="en-US" sz="3200" dirty="0">
                <a:solidFill>
                  <a:schemeClr val="bg1"/>
                </a:solidFill>
              </a:rPr>
              <a:t>Faithful Brethren Sowing to the Spirit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“you who are spiritual” (</a:t>
            </a:r>
            <a:r>
              <a:rPr lang="en-US" sz="3200" dirty="0">
                <a:solidFill>
                  <a:srgbClr val="FFC000"/>
                </a:solidFill>
              </a:rPr>
              <a:t>6:1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Righteousness by faith, not perfect keeping of law – </a:t>
            </a:r>
            <a:r>
              <a:rPr lang="en-US" sz="3200" dirty="0">
                <a:solidFill>
                  <a:srgbClr val="FFC000"/>
                </a:solidFill>
              </a:rPr>
              <a:t>5:1-6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Liberty, not licentiousness – </a:t>
            </a:r>
            <a:r>
              <a:rPr lang="en-US" sz="3200" dirty="0">
                <a:solidFill>
                  <a:srgbClr val="FFC000"/>
                </a:solidFill>
              </a:rPr>
              <a:t>5:13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Spirit, not flesh – </a:t>
            </a:r>
            <a:r>
              <a:rPr lang="en-US" sz="3200" dirty="0">
                <a:solidFill>
                  <a:srgbClr val="FFC000"/>
                </a:solidFill>
              </a:rPr>
              <a:t>5:16-26 </a:t>
            </a:r>
          </a:p>
        </p:txBody>
      </p:sp>
    </p:spTree>
    <p:extLst>
      <p:ext uri="{BB962C8B-B14F-4D97-AF65-F5344CB8AC3E}">
        <p14:creationId xmlns:p14="http://schemas.microsoft.com/office/powerpoint/2010/main" val="33779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B38C64-61BE-E288-4333-87629E47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-844219"/>
            <a:ext cx="8775700" cy="387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07D2-4A8B-A27B-C057-86C8DC7C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1888254"/>
            <a:ext cx="8775700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 Text in Context</a:t>
            </a:r>
          </a:p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Faithful Brethren Sowing to the Spirit</a:t>
            </a:r>
          </a:p>
          <a:p>
            <a:r>
              <a:rPr lang="en-US" sz="3200" dirty="0">
                <a:solidFill>
                  <a:schemeClr val="bg1"/>
                </a:solidFill>
              </a:rPr>
              <a:t>Faithful Brethren Calling Others to Faithfulness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“Bear one another’s burdens” (</a:t>
            </a:r>
            <a:r>
              <a:rPr lang="en-US" sz="3200" dirty="0">
                <a:solidFill>
                  <a:srgbClr val="FFC000"/>
                </a:solidFill>
              </a:rPr>
              <a:t>6:2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Faithful restoring the erring – </a:t>
            </a:r>
            <a:r>
              <a:rPr lang="en-US" sz="3200" dirty="0">
                <a:solidFill>
                  <a:srgbClr val="FFC000"/>
                </a:solidFill>
              </a:rPr>
              <a:t>6:1-5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Call to participate in things of the Spirit – </a:t>
            </a:r>
            <a:r>
              <a:rPr lang="en-US" sz="3200" dirty="0">
                <a:solidFill>
                  <a:srgbClr val="FFC000"/>
                </a:solidFill>
              </a:rPr>
              <a:t>6:6-8</a:t>
            </a:r>
            <a:r>
              <a:rPr lang="en-US" sz="3200" dirty="0">
                <a:solidFill>
                  <a:schemeClr val="bg1"/>
                </a:solidFill>
              </a:rPr>
              <a:t> (“share,” </a:t>
            </a:r>
            <a:r>
              <a:rPr lang="en-US" sz="3200" i="1" dirty="0" err="1">
                <a:solidFill>
                  <a:schemeClr val="bg1"/>
                </a:solidFill>
              </a:rPr>
              <a:t>koinōneo</a:t>
            </a:r>
            <a:r>
              <a:rPr lang="en-US" sz="3200" dirty="0">
                <a:solidFill>
                  <a:schemeClr val="bg1"/>
                </a:solidFill>
              </a:rPr>
              <a:t>̄)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9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B38C64-61BE-E288-4333-87629E47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-844219"/>
            <a:ext cx="8775700" cy="387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07D2-4A8B-A27B-C057-86C8DC7C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1888254"/>
            <a:ext cx="8775700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 Text in Context</a:t>
            </a:r>
          </a:p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Faithful Brethren Sowing to the Spirit</a:t>
            </a:r>
          </a:p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Faithful Brethren Calling Others to Faithfulness</a:t>
            </a:r>
          </a:p>
          <a:p>
            <a:r>
              <a:rPr lang="en-US" sz="3200" dirty="0">
                <a:solidFill>
                  <a:schemeClr val="bg1"/>
                </a:solidFill>
              </a:rPr>
              <a:t>Faithful Brethren Who are Enduring the Burdens of Faithfulness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“For each man shall bear his own burden” (</a:t>
            </a:r>
            <a:r>
              <a:rPr lang="en-US" sz="3200" dirty="0">
                <a:solidFill>
                  <a:srgbClr val="FFC000"/>
                </a:solidFill>
              </a:rPr>
              <a:t>6:5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Call to not grow weary in doing good – </a:t>
            </a:r>
            <a:r>
              <a:rPr lang="en-US" sz="3200" dirty="0">
                <a:solidFill>
                  <a:srgbClr val="FFC000"/>
                </a:solidFill>
              </a:rPr>
              <a:t>6:9-10</a:t>
            </a:r>
          </a:p>
          <a:p>
            <a:pPr lvl="1"/>
            <a:r>
              <a:rPr lang="en-US" sz="3200" dirty="0">
                <a:solidFill>
                  <a:schemeClr val="bg1"/>
                </a:solidFill>
              </a:rPr>
              <a:t>The faithful have counted the cost, but this does not minimize the cost.</a:t>
            </a:r>
            <a:endParaRPr 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1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B38C64-61BE-E288-4333-87629E47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-844219"/>
            <a:ext cx="8775700" cy="387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07D2-4A8B-A27B-C057-86C8DC7C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1888254"/>
            <a:ext cx="8775700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Do not grow weary with…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The Weight of the World</a:t>
            </a:r>
            <a:r>
              <a:rPr lang="en-US" sz="3600" dirty="0">
                <a:solidFill>
                  <a:schemeClr val="bg1"/>
                </a:solidFill>
              </a:rPr>
              <a:t>                                    </a:t>
            </a:r>
            <a:r>
              <a:rPr lang="en-US" sz="3600" dirty="0">
                <a:solidFill>
                  <a:srgbClr val="FFC000"/>
                </a:solidFill>
              </a:rPr>
              <a:t>2 Peter 2:7-8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The Weight of Truth</a:t>
            </a:r>
            <a:r>
              <a:rPr lang="en-US" sz="3600" dirty="0">
                <a:solidFill>
                  <a:schemeClr val="bg1"/>
                </a:solidFill>
              </a:rPr>
              <a:t>                                             </a:t>
            </a:r>
            <a:r>
              <a:rPr lang="en-US" sz="3600" dirty="0">
                <a:solidFill>
                  <a:srgbClr val="FFC000"/>
                </a:solidFill>
              </a:rPr>
              <a:t>2 Timothy 4:1-8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The Weight of the Unfaithful</a:t>
            </a:r>
            <a:r>
              <a:rPr lang="en-US" sz="3600" dirty="0">
                <a:solidFill>
                  <a:schemeClr val="bg1"/>
                </a:solidFill>
              </a:rPr>
              <a:t>                              </a:t>
            </a:r>
            <a:r>
              <a:rPr lang="en-US" sz="3600" dirty="0">
                <a:solidFill>
                  <a:srgbClr val="FFC000"/>
                </a:solidFill>
              </a:rPr>
              <a:t>2 Thessalonians 3:6-15</a:t>
            </a:r>
          </a:p>
        </p:txBody>
      </p:sp>
    </p:spTree>
    <p:extLst>
      <p:ext uri="{BB962C8B-B14F-4D97-AF65-F5344CB8AC3E}">
        <p14:creationId xmlns:p14="http://schemas.microsoft.com/office/powerpoint/2010/main" val="6750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AAD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AAD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B38C64-61BE-E288-4333-87629E47E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-844219"/>
            <a:ext cx="8775700" cy="387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07D2-4A8B-A27B-C057-86C8DC7CB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1888254"/>
            <a:ext cx="8775700" cy="48006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chemeClr val="bg1"/>
                </a:solidFill>
              </a:rPr>
              <a:t>Overcome weariness by…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Exhorting One Another   </a:t>
            </a:r>
            <a:r>
              <a:rPr lang="en-US" sz="3600" dirty="0">
                <a:solidFill>
                  <a:schemeClr val="bg1"/>
                </a:solidFill>
              </a:rPr>
              <a:t>                                    </a:t>
            </a:r>
            <a:r>
              <a:rPr lang="en-US" sz="3600" dirty="0">
                <a:solidFill>
                  <a:srgbClr val="FFC000"/>
                </a:solidFill>
              </a:rPr>
              <a:t>Hebrews 3:13; 10:24-25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Rejoicing in the Lord</a:t>
            </a:r>
            <a:r>
              <a:rPr lang="en-US" sz="3600" dirty="0">
                <a:solidFill>
                  <a:schemeClr val="bg1"/>
                </a:solidFill>
              </a:rPr>
              <a:t>                                             </a:t>
            </a:r>
            <a:r>
              <a:rPr lang="en-US" sz="3600" dirty="0">
                <a:solidFill>
                  <a:srgbClr val="FFC000"/>
                </a:solidFill>
              </a:rPr>
              <a:t>Philippians 4:4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Rejoicing in Hope                    </a:t>
            </a:r>
            <a:r>
              <a:rPr lang="en-US" sz="3600" dirty="0">
                <a:solidFill>
                  <a:schemeClr val="bg1"/>
                </a:solidFill>
              </a:rPr>
              <a:t>                              </a:t>
            </a:r>
            <a:r>
              <a:rPr lang="en-US" sz="3600" dirty="0">
                <a:solidFill>
                  <a:srgbClr val="FFC000"/>
                </a:solidFill>
              </a:rPr>
              <a:t>Romans 12:12</a:t>
            </a:r>
          </a:p>
        </p:txBody>
      </p:sp>
    </p:spTree>
    <p:extLst>
      <p:ext uri="{BB962C8B-B14F-4D97-AF65-F5344CB8AC3E}">
        <p14:creationId xmlns:p14="http://schemas.microsoft.com/office/powerpoint/2010/main" val="50305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AAD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EAAD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00C84CB-DAA9-AC36-02AC-EFC7958F1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448039"/>
            <a:ext cx="87757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58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</TotalTime>
  <Words>205</Words>
  <Application>Microsoft Macintosh PowerPoint</Application>
  <PresentationFormat>On-screen Show (4:3)</PresentationFormat>
  <Paragraphs>31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 us not grow weary</dc:title>
  <dc:creator>Jeremiah Cox</dc:creator>
  <cp:lastModifiedBy>Jeremiah Cox</cp:lastModifiedBy>
  <cp:revision>9</cp:revision>
  <dcterms:created xsi:type="dcterms:W3CDTF">2022-07-30T16:45:41Z</dcterms:created>
  <dcterms:modified xsi:type="dcterms:W3CDTF">2022-08-03T21:05:22Z</dcterms:modified>
</cp:coreProperties>
</file>