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A0E"/>
    <a:srgbClr val="8A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2197-E900-3040-84C9-27BAC491D101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FE9F-668D-C54E-9F24-2F5CDB13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FE9F-668D-C54E-9F24-2F5CDB130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9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FE9F-668D-C54E-9F24-2F5CDB130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9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FE9F-668D-C54E-9F24-2F5CDB130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FE9F-668D-C54E-9F24-2F5CDB130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3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FE9F-668D-C54E-9F24-2F5CDB130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0709-50A7-1148-8CF3-DA85457502DD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ACC53-88C0-6A45-AA04-AD2772C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A4AF-5916-054C-9990-38BD4B8A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FD5B-1285-9D4D-931A-618E0E8B6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5B7CA6-83DE-19FF-14C1-5F935E16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8" y="1095923"/>
            <a:ext cx="8709828" cy="490301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9CB5BA-C633-8244-9C64-547016816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82" y="5998940"/>
            <a:ext cx="4783009" cy="9154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Romans 5:5-11</a:t>
            </a:r>
          </a:p>
        </p:txBody>
      </p:sp>
    </p:spTree>
    <p:extLst>
      <p:ext uri="{BB962C8B-B14F-4D97-AF65-F5344CB8AC3E}">
        <p14:creationId xmlns:p14="http://schemas.microsoft.com/office/powerpoint/2010/main" val="5261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BC86-8FC4-8246-93E3-7CF4B392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Romans 5:1-5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D3FE-63B8-F34D-981C-D06B277B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44" y="1690689"/>
            <a:ext cx="8425113" cy="4802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Joy of Hope </a:t>
            </a:r>
            <a:r>
              <a:rPr lang="en-US" sz="3600" i="1" dirty="0">
                <a:solidFill>
                  <a:schemeClr val="bg1"/>
                </a:solidFill>
              </a:rPr>
              <a:t>(vv. 1-4)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Obtained Through Faith </a:t>
            </a:r>
            <a:r>
              <a:rPr lang="en-US" sz="3200" i="1" dirty="0">
                <a:solidFill>
                  <a:schemeClr val="bg1"/>
                </a:solidFill>
              </a:rPr>
              <a:t>(vv. 1-2)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Strengthened Through Tribulation </a:t>
            </a:r>
            <a:r>
              <a:rPr lang="en-US" sz="3200" i="1" dirty="0">
                <a:solidFill>
                  <a:schemeClr val="bg1"/>
                </a:solidFill>
              </a:rPr>
              <a:t>(vv. 3-4)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Confidence of Hope </a:t>
            </a:r>
            <a:r>
              <a:rPr lang="en-US" sz="3600" i="1" dirty="0">
                <a:solidFill>
                  <a:schemeClr val="bg1"/>
                </a:solidFill>
              </a:rPr>
              <a:t>(v. 5)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“Now hope does not disappoint”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“because the love of God has been poured out in our hearts”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“by the Holy Spirit who was given to us.”</a:t>
            </a:r>
          </a:p>
        </p:txBody>
      </p:sp>
    </p:spTree>
    <p:extLst>
      <p:ext uri="{BB962C8B-B14F-4D97-AF65-F5344CB8AC3E}">
        <p14:creationId xmlns:p14="http://schemas.microsoft.com/office/powerpoint/2010/main" val="31529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5B7CA6-83DE-19FF-14C1-5F935E16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8" y="1095923"/>
            <a:ext cx="8709828" cy="490301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9CB5BA-C633-8244-9C64-547016816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82" y="5998940"/>
            <a:ext cx="4783009" cy="9154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Romans 5:5-11</a:t>
            </a:r>
          </a:p>
        </p:txBody>
      </p:sp>
    </p:spTree>
    <p:extLst>
      <p:ext uri="{BB962C8B-B14F-4D97-AF65-F5344CB8AC3E}">
        <p14:creationId xmlns:p14="http://schemas.microsoft.com/office/powerpoint/2010/main" val="16143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D4590-F007-18CA-8C41-6D1A5144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60386"/>
            <a:ext cx="8534400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760586"/>
            <a:ext cx="8452184" cy="406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Plan – </a:t>
            </a:r>
            <a:r>
              <a:rPr lang="en-US" sz="3600" b="1" i="1" dirty="0">
                <a:solidFill>
                  <a:schemeClr val="bg1"/>
                </a:solidFill>
              </a:rPr>
              <a:t>“in due time” </a:t>
            </a:r>
            <a:r>
              <a:rPr lang="en-US" sz="3600" i="1" dirty="0">
                <a:solidFill>
                  <a:schemeClr val="bg1"/>
                </a:solidFill>
              </a:rPr>
              <a:t>(v. 6)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Devised before time – </a:t>
            </a:r>
            <a:r>
              <a:rPr lang="en-US" sz="3200" i="1" dirty="0">
                <a:solidFill>
                  <a:schemeClr val="bg1"/>
                </a:solidFill>
              </a:rPr>
              <a:t>2 Timothy 1:9 </a:t>
            </a:r>
            <a:r>
              <a:rPr lang="en-US" sz="3200" dirty="0">
                <a:solidFill>
                  <a:schemeClr val="bg1"/>
                </a:solidFill>
              </a:rPr>
              <a:t>– shows consideration.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Executed with perfect timing – </a:t>
            </a:r>
            <a:r>
              <a:rPr lang="en-US" sz="3200" i="1" dirty="0">
                <a:solidFill>
                  <a:schemeClr val="bg1"/>
                </a:solidFill>
              </a:rPr>
              <a:t>Galatians 4:4-5 </a:t>
            </a:r>
            <a:r>
              <a:rPr lang="en-US" sz="3200" dirty="0">
                <a:solidFill>
                  <a:schemeClr val="bg1"/>
                </a:solidFill>
              </a:rPr>
              <a:t>– shows care, and deliberation.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7FF7E-B709-BC4A-B62E-94A67FD7D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760586"/>
            <a:ext cx="8452184" cy="406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Plan – </a:t>
            </a: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“in due time” </a:t>
            </a:r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(v. 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For who? </a:t>
            </a:r>
            <a:r>
              <a:rPr lang="en-US" sz="3600" i="1" dirty="0">
                <a:solidFill>
                  <a:schemeClr val="bg1"/>
                </a:solidFill>
              </a:rPr>
              <a:t>(vv. 6-10)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 contrast – </a:t>
            </a:r>
            <a:r>
              <a:rPr lang="en-US" sz="3200" i="1" dirty="0">
                <a:solidFill>
                  <a:schemeClr val="bg1"/>
                </a:solidFill>
              </a:rPr>
              <a:t>(v. 7)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Ungodly </a:t>
            </a:r>
            <a:r>
              <a:rPr lang="en-US" sz="3200" i="1" dirty="0">
                <a:solidFill>
                  <a:schemeClr val="bg1"/>
                </a:solidFill>
              </a:rPr>
              <a:t>(v. 6)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cf. Romans 1:18-21; 2:23-24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Still sinners </a:t>
            </a:r>
            <a:r>
              <a:rPr lang="en-US" sz="3200" i="1" dirty="0">
                <a:solidFill>
                  <a:schemeClr val="bg1"/>
                </a:solidFill>
              </a:rPr>
              <a:t>(v. 8) – cf. Luke 23:39-42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Enemies </a:t>
            </a:r>
            <a:r>
              <a:rPr lang="en-US" sz="3200" i="1" dirty="0">
                <a:solidFill>
                  <a:schemeClr val="bg1"/>
                </a:solidFill>
              </a:rPr>
              <a:t>(v. 10) – cf. Matthew 12:30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DDC4E-563F-E7D0-61C2-41D724EE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60386"/>
            <a:ext cx="85344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2EF5-A77B-C609-9E9B-48295814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760586"/>
            <a:ext cx="8452184" cy="406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Plan – </a:t>
            </a: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“in due time” </a:t>
            </a:r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(v. 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who? </a:t>
            </a:r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(vv. 6-10)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Efficacy of His Death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(vv. 9-10)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Isaiah 53:4-6; 2 Corinthians 5:21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Justified – </a:t>
            </a:r>
            <a:r>
              <a:rPr lang="en-US" sz="3200" i="1" dirty="0">
                <a:solidFill>
                  <a:schemeClr val="bg1"/>
                </a:solidFill>
              </a:rPr>
              <a:t>(v. 9)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Reconciled – </a:t>
            </a:r>
            <a:r>
              <a:rPr lang="en-US" sz="3200" i="1" dirty="0">
                <a:solidFill>
                  <a:schemeClr val="bg1"/>
                </a:solidFill>
              </a:rPr>
              <a:t>(v. 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E316C-BF58-9A05-DB28-A8AE520D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60386"/>
            <a:ext cx="85344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A2F5C-1B5F-0EC1-AA6B-AC5E62A7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57AAFCE-83CC-64E5-AB1C-E7464C9B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165906"/>
            <a:ext cx="8559800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565753"/>
            <a:ext cx="8452184" cy="4263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“much more” </a:t>
            </a:r>
            <a:r>
              <a:rPr lang="en-US" sz="3600" i="1" dirty="0">
                <a:solidFill>
                  <a:schemeClr val="bg1"/>
                </a:solidFill>
              </a:rPr>
              <a:t>(vv. 9-10) </a:t>
            </a:r>
            <a:r>
              <a:rPr lang="en-US" sz="3600" b="1" dirty="0">
                <a:solidFill>
                  <a:schemeClr val="bg1"/>
                </a:solidFill>
              </a:rPr>
              <a:t>– His life in comparison to His death.</a:t>
            </a:r>
            <a:endParaRPr lang="en-US" sz="3600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weak appearance of His death –                   </a:t>
            </a:r>
            <a:r>
              <a:rPr lang="en-US" sz="3200" i="1" dirty="0">
                <a:solidFill>
                  <a:schemeClr val="bg1"/>
                </a:solidFill>
              </a:rPr>
              <a:t>2 Corinthians 13:4a; Philippians 2:8;                     1 Corinthians 1:23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power of His resurrected life –                       </a:t>
            </a:r>
            <a:r>
              <a:rPr lang="en-US" sz="3200" i="1" dirty="0">
                <a:solidFill>
                  <a:schemeClr val="bg1"/>
                </a:solidFill>
              </a:rPr>
              <a:t>2 Corinthians 13:4b; Romans 1:4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 relation to us – </a:t>
            </a:r>
            <a:r>
              <a:rPr lang="en-US" sz="3200" i="1" dirty="0">
                <a:solidFill>
                  <a:schemeClr val="bg1"/>
                </a:solidFill>
              </a:rPr>
              <a:t>Romans 8:11;                                             2 Corinthians 4:10-11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5AEA7E-FDBF-A559-7A08-0B3D7D903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5C1B4C0-DB17-3B81-750E-A6592719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165906"/>
            <a:ext cx="8559800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578279"/>
            <a:ext cx="8452184" cy="425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“much more” </a:t>
            </a:r>
            <a:r>
              <a:rPr lang="en-US" sz="3600" i="1" dirty="0">
                <a:solidFill>
                  <a:schemeClr val="bg1"/>
                </a:solidFill>
              </a:rPr>
              <a:t>(vv. 9-10) </a:t>
            </a:r>
            <a:r>
              <a:rPr lang="en-US" sz="3600" b="1" dirty="0">
                <a:solidFill>
                  <a:schemeClr val="bg1"/>
                </a:solidFill>
              </a:rPr>
              <a:t>– His life in comparison to His death.</a:t>
            </a:r>
            <a:endParaRPr lang="en-US" sz="3600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His Resurrection – </a:t>
            </a:r>
            <a:r>
              <a:rPr lang="en-US" sz="3200" i="1" dirty="0">
                <a:solidFill>
                  <a:schemeClr val="bg1"/>
                </a:solidFill>
              </a:rPr>
              <a:t>Ephesians 1:19-20; 2:4-5, 10;                                      1 Corinthians 15:56-58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His Kingly Rule – </a:t>
            </a:r>
            <a:r>
              <a:rPr lang="en-US" sz="3200" i="1" dirty="0">
                <a:solidFill>
                  <a:schemeClr val="bg1"/>
                </a:solidFill>
              </a:rPr>
              <a:t>Acts 2:36; 4:18-20; 5:29-32;    1 Peter 3:13-15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His High Priesthood – </a:t>
            </a:r>
            <a:r>
              <a:rPr lang="en-US" sz="3200" i="1" dirty="0">
                <a:solidFill>
                  <a:schemeClr val="bg1"/>
                </a:solidFill>
              </a:rPr>
              <a:t>Hebrews 7:23-25;         4:14-16; 1 John 1:9; 2:1-2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1966A-CADB-6ADF-AB76-F8567635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ABC1-B11E-7A4A-A3BB-0335F9B2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8" y="1515649"/>
            <a:ext cx="8452184" cy="4313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“much more…we shall be saved from wrath through Him…we shall be saved by His life” </a:t>
            </a:r>
            <a:r>
              <a:rPr lang="en-US" sz="3600" i="1" dirty="0">
                <a:solidFill>
                  <a:schemeClr val="bg1"/>
                </a:solidFill>
              </a:rPr>
              <a:t>(vv. 9-10)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“able to save to the uttermost” – Hebrews 7:25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“able to keep you from stumbling” – Jude 24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“sanctify you completely…whole spirit, soul, and body be preserved blameless” –                        1 Thessalonians 5:23-24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“perfect, establish, strengthen,                                              and settle you” – 1 Peter 5:10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A7BFFB-0805-6EB7-5FBE-650B6768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165906"/>
            <a:ext cx="85598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F24EA-4FDB-872A-A9E0-F6847993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46" y="4923987"/>
            <a:ext cx="3216662" cy="18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432</Words>
  <Application>Microsoft Macintosh PowerPoint</Application>
  <PresentationFormat>On-screen Show (4:3)</PresentationFormat>
  <Paragraphs>43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Wingdings</vt:lpstr>
      <vt:lpstr>Calibri Light</vt:lpstr>
      <vt:lpstr>Office Theme</vt:lpstr>
      <vt:lpstr>PowerPoint Presentation</vt:lpstr>
      <vt:lpstr>Romans 5:1-5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Jeremiah Cox</dc:creator>
  <cp:lastModifiedBy>Jeremiah Cox</cp:lastModifiedBy>
  <cp:revision>22</cp:revision>
  <dcterms:created xsi:type="dcterms:W3CDTF">2019-08-06T20:22:43Z</dcterms:created>
  <dcterms:modified xsi:type="dcterms:W3CDTF">2022-07-23T17:26:23Z</dcterms:modified>
</cp:coreProperties>
</file>