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120"/>
    <a:srgbClr val="460302"/>
    <a:srgbClr val="BD3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077"/>
  </p:normalViewPr>
  <p:slideViewPr>
    <p:cSldViewPr snapToGrid="0">
      <p:cViewPr varScale="1">
        <p:scale>
          <a:sx n="101" d="100"/>
          <a:sy n="101" d="100"/>
        </p:scale>
        <p:origin x="18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0E5-6CEC-BE43-854C-1E7F1070A49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801-5141-4148-B875-0334AE626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3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0E5-6CEC-BE43-854C-1E7F1070A49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801-5141-4148-B875-0334AE626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3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0E5-6CEC-BE43-854C-1E7F1070A49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801-5141-4148-B875-0334AE626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4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0E5-6CEC-BE43-854C-1E7F1070A49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801-5141-4148-B875-0334AE626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1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0E5-6CEC-BE43-854C-1E7F1070A49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801-5141-4148-B875-0334AE626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5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0E5-6CEC-BE43-854C-1E7F1070A49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801-5141-4148-B875-0334AE626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5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0E5-6CEC-BE43-854C-1E7F1070A49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801-5141-4148-B875-0334AE626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6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0E5-6CEC-BE43-854C-1E7F1070A49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801-5141-4148-B875-0334AE626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1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0E5-6CEC-BE43-854C-1E7F1070A49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801-5141-4148-B875-0334AE626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3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0E5-6CEC-BE43-854C-1E7F1070A49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801-5141-4148-B875-0334AE626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7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0E5-6CEC-BE43-854C-1E7F1070A49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801-5141-4148-B875-0334AE626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9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60302"/>
            </a:gs>
            <a:gs pos="37000">
              <a:srgbClr val="A52120"/>
            </a:gs>
            <a:gs pos="100000">
              <a:srgbClr val="BD374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100E5-6CEC-BE43-854C-1E7F1070A49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3C801-5141-4148-B875-0334AE626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2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44C3-DA28-D171-9A1C-833687020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BA2AC-BB1A-1D73-B8D0-13747130C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2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9A3FF66-E419-F5AB-DB4F-9A389700D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554608"/>
            <a:ext cx="7772400" cy="3403600"/>
          </a:xfrm>
          <a:prstGeom prst="rect">
            <a:avLst/>
          </a:prstGeom>
        </p:spPr>
      </p:pic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40074B2A-4CDD-2116-442E-6CF3483EAC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333" b="9541"/>
          <a:stretch/>
        </p:blipFill>
        <p:spPr>
          <a:xfrm>
            <a:off x="0" y="836112"/>
            <a:ext cx="9144000" cy="25928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3E6042-FD98-848E-06A9-125B762F3D7B}"/>
              </a:ext>
            </a:extLst>
          </p:cNvPr>
          <p:cNvSpPr/>
          <p:nvPr/>
        </p:nvSpPr>
        <p:spPr>
          <a:xfrm>
            <a:off x="0" y="836112"/>
            <a:ext cx="9144000" cy="2592888"/>
          </a:xfrm>
          <a:prstGeom prst="rect">
            <a:avLst/>
          </a:prstGeom>
          <a:solidFill>
            <a:srgbClr val="A5212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3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B3F423-8167-265B-A59B-CED7D3B7ED22}"/>
              </a:ext>
            </a:extLst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50000">
                <a:schemeClr val="tx1">
                  <a:alpha val="5997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1429968A-9522-8308-5080-2706DC706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522" y="-181187"/>
            <a:ext cx="9316215" cy="15654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5C767-DC77-7D9D-23CD-68BB73792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63" y="1202499"/>
            <a:ext cx="8765871" cy="54237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b="1" dirty="0">
                <a:solidFill>
                  <a:schemeClr val="bg1"/>
                </a:solidFill>
              </a:rPr>
              <a:t>A Divine Person</a:t>
            </a:r>
          </a:p>
          <a:p>
            <a:r>
              <a:rPr lang="en-US" sz="3500" dirty="0">
                <a:solidFill>
                  <a:srgbClr val="FFC000"/>
                </a:solidFill>
              </a:rPr>
              <a:t>John 14:15-18 </a:t>
            </a:r>
            <a:r>
              <a:rPr lang="en-US" sz="3500" dirty="0">
                <a:solidFill>
                  <a:schemeClr val="bg1"/>
                </a:solidFill>
              </a:rPr>
              <a:t>– “another” – of the same nature as Christ.</a:t>
            </a:r>
          </a:p>
          <a:p>
            <a:r>
              <a:rPr lang="en-US" sz="3500" dirty="0">
                <a:solidFill>
                  <a:schemeClr val="bg1"/>
                </a:solidFill>
              </a:rPr>
              <a:t>One of the three members of the divine nature – </a:t>
            </a:r>
            <a:r>
              <a:rPr lang="en-US" sz="3500" dirty="0">
                <a:solidFill>
                  <a:srgbClr val="FFC000"/>
                </a:solidFill>
              </a:rPr>
              <a:t>Romans 15:30; 2 Corinthians 13:14</a:t>
            </a:r>
          </a:p>
          <a:p>
            <a:pPr marL="0" indent="0">
              <a:buNone/>
            </a:pPr>
            <a:r>
              <a:rPr lang="en-US" sz="3900" b="1" dirty="0">
                <a:solidFill>
                  <a:schemeClr val="bg1"/>
                </a:solidFill>
              </a:rPr>
              <a:t>Intelligent</a:t>
            </a:r>
          </a:p>
          <a:p>
            <a:r>
              <a:rPr lang="en-US" sz="3500" dirty="0">
                <a:solidFill>
                  <a:srgbClr val="FFC000"/>
                </a:solidFill>
              </a:rPr>
              <a:t>1 Corinthians 2:11-13 </a:t>
            </a:r>
            <a:r>
              <a:rPr lang="en-US" sz="3500" dirty="0">
                <a:solidFill>
                  <a:schemeClr val="bg1"/>
                </a:solidFill>
              </a:rPr>
              <a:t>– knows and teaches.</a:t>
            </a:r>
          </a:p>
          <a:p>
            <a:r>
              <a:rPr lang="en-US" sz="3500" dirty="0">
                <a:solidFill>
                  <a:srgbClr val="FFC000"/>
                </a:solidFill>
              </a:rPr>
              <a:t>1 Corinthians 12:11 </a:t>
            </a:r>
            <a:r>
              <a:rPr lang="en-US" sz="3500" dirty="0">
                <a:solidFill>
                  <a:schemeClr val="bg1"/>
                </a:solidFill>
              </a:rPr>
              <a:t>– works, distributes, wills.</a:t>
            </a:r>
          </a:p>
          <a:p>
            <a:r>
              <a:rPr lang="en-US" sz="3500" dirty="0">
                <a:solidFill>
                  <a:srgbClr val="FFC000"/>
                </a:solidFill>
              </a:rPr>
              <a:t>1 Timothy 4:1 </a:t>
            </a:r>
            <a:r>
              <a:rPr lang="en-US" sz="3500" dirty="0">
                <a:solidFill>
                  <a:schemeClr val="bg1"/>
                </a:solidFill>
              </a:rPr>
              <a:t>– speaks expressly.</a:t>
            </a:r>
          </a:p>
          <a:p>
            <a:r>
              <a:rPr lang="en-US" sz="3500" dirty="0">
                <a:solidFill>
                  <a:srgbClr val="FFC000"/>
                </a:solidFill>
              </a:rPr>
              <a:t>John 15:26 </a:t>
            </a:r>
            <a:r>
              <a:rPr lang="en-US" sz="3500" dirty="0">
                <a:solidFill>
                  <a:schemeClr val="bg1"/>
                </a:solidFill>
              </a:rPr>
              <a:t>– testifies.</a:t>
            </a:r>
          </a:p>
          <a:p>
            <a:r>
              <a:rPr lang="en-US" sz="3500" dirty="0">
                <a:solidFill>
                  <a:srgbClr val="FFC000"/>
                </a:solidFill>
              </a:rPr>
              <a:t>Acts 16:6 </a:t>
            </a:r>
            <a:r>
              <a:rPr lang="en-US" sz="3500" dirty="0">
                <a:solidFill>
                  <a:schemeClr val="bg1"/>
                </a:solidFill>
              </a:rPr>
              <a:t>– forbids.</a:t>
            </a:r>
          </a:p>
        </p:txBody>
      </p:sp>
    </p:spTree>
    <p:extLst>
      <p:ext uri="{BB962C8B-B14F-4D97-AF65-F5344CB8AC3E}">
        <p14:creationId xmlns:p14="http://schemas.microsoft.com/office/powerpoint/2010/main" val="73077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B3F423-8167-265B-A59B-CED7D3B7ED22}"/>
              </a:ext>
            </a:extLst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50000">
                <a:schemeClr val="tx1">
                  <a:alpha val="5997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834B33F-62B8-9F70-9A8B-30011FC68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26" y="-232265"/>
            <a:ext cx="8794408" cy="15654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5C767-DC77-7D9D-23CD-68BB73792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63" y="1202499"/>
            <a:ext cx="8765871" cy="54237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b="1" dirty="0">
                <a:solidFill>
                  <a:schemeClr val="bg1"/>
                </a:solidFill>
              </a:rPr>
              <a:t>Revelation of the Word</a:t>
            </a:r>
          </a:p>
          <a:p>
            <a:r>
              <a:rPr lang="en-US" sz="3500" dirty="0">
                <a:solidFill>
                  <a:srgbClr val="FFC000"/>
                </a:solidFill>
              </a:rPr>
              <a:t>Ephesians 3:3-5 </a:t>
            </a:r>
            <a:r>
              <a:rPr lang="en-US" sz="3500" dirty="0">
                <a:solidFill>
                  <a:schemeClr val="bg1"/>
                </a:solidFill>
              </a:rPr>
              <a:t>– revealed by the Spirit.</a:t>
            </a:r>
          </a:p>
          <a:p>
            <a:r>
              <a:rPr lang="en-US" sz="3500" dirty="0">
                <a:solidFill>
                  <a:srgbClr val="FFC000"/>
                </a:solidFill>
              </a:rPr>
              <a:t>2 Peter 1:20-21 </a:t>
            </a:r>
            <a:r>
              <a:rPr lang="en-US" sz="3500" dirty="0">
                <a:solidFill>
                  <a:schemeClr val="bg1"/>
                </a:solidFill>
              </a:rPr>
              <a:t>– men moved by Holy Spirit.</a:t>
            </a:r>
            <a:endParaRPr lang="en-US" sz="35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3900" b="1" dirty="0">
                <a:solidFill>
                  <a:schemeClr val="bg1"/>
                </a:solidFill>
              </a:rPr>
              <a:t>Works Through the Word</a:t>
            </a:r>
          </a:p>
          <a:p>
            <a:r>
              <a:rPr lang="en-US" sz="3500" dirty="0">
                <a:solidFill>
                  <a:schemeClr val="bg1"/>
                </a:solidFill>
              </a:rPr>
              <a:t>Spirit’s instrument – </a:t>
            </a:r>
            <a:r>
              <a:rPr lang="en-US" sz="3500" dirty="0">
                <a:solidFill>
                  <a:srgbClr val="FFC000"/>
                </a:solidFill>
              </a:rPr>
              <a:t>Ephesians 6:17 </a:t>
            </a:r>
            <a:r>
              <a:rPr lang="en-US" sz="3500" dirty="0">
                <a:solidFill>
                  <a:schemeClr val="bg1"/>
                </a:solidFill>
              </a:rPr>
              <a:t>(cf. </a:t>
            </a:r>
            <a:r>
              <a:rPr lang="en-US" sz="3500" dirty="0">
                <a:solidFill>
                  <a:srgbClr val="FFC000"/>
                </a:solidFill>
              </a:rPr>
              <a:t>5:18-19; Colossians 3:16</a:t>
            </a:r>
            <a:r>
              <a:rPr lang="en-US" sz="3500" dirty="0">
                <a:solidFill>
                  <a:schemeClr val="bg1"/>
                </a:solidFill>
              </a:rPr>
              <a:t>)</a:t>
            </a:r>
          </a:p>
          <a:p>
            <a:r>
              <a:rPr lang="en-US" sz="3500" dirty="0">
                <a:solidFill>
                  <a:schemeClr val="bg1"/>
                </a:solidFill>
              </a:rPr>
              <a:t>Conviction – </a:t>
            </a:r>
            <a:r>
              <a:rPr lang="en-US" sz="3500" dirty="0">
                <a:solidFill>
                  <a:srgbClr val="FFC000"/>
                </a:solidFill>
              </a:rPr>
              <a:t>John 16:8; Titus 1:9</a:t>
            </a:r>
          </a:p>
          <a:p>
            <a:r>
              <a:rPr lang="en-US" sz="3500" dirty="0">
                <a:solidFill>
                  <a:schemeClr val="bg1"/>
                </a:solidFill>
              </a:rPr>
              <a:t>Witnesses – </a:t>
            </a:r>
            <a:r>
              <a:rPr lang="en-US" sz="3500" dirty="0">
                <a:solidFill>
                  <a:srgbClr val="FFC000"/>
                </a:solidFill>
              </a:rPr>
              <a:t>Hebrews 10:15-17</a:t>
            </a:r>
          </a:p>
          <a:p>
            <a:r>
              <a:rPr lang="en-US" sz="3500" dirty="0">
                <a:solidFill>
                  <a:schemeClr val="bg1"/>
                </a:solidFill>
              </a:rPr>
              <a:t>New Birth – </a:t>
            </a:r>
            <a:r>
              <a:rPr lang="en-US" sz="3500" dirty="0">
                <a:solidFill>
                  <a:srgbClr val="FFC000"/>
                </a:solidFill>
              </a:rPr>
              <a:t>John 3:5; 1 Peter 1:23</a:t>
            </a:r>
          </a:p>
          <a:p>
            <a:r>
              <a:rPr lang="en-US" sz="3500" dirty="0">
                <a:solidFill>
                  <a:schemeClr val="bg1"/>
                </a:solidFill>
              </a:rPr>
              <a:t>Sanctification – </a:t>
            </a:r>
            <a:r>
              <a:rPr lang="en-US" sz="3500" dirty="0">
                <a:solidFill>
                  <a:srgbClr val="FFC000"/>
                </a:solidFill>
              </a:rPr>
              <a:t>1 Peter 1:2; John 17:17;                  2 Thessalonians 2:13</a:t>
            </a:r>
          </a:p>
        </p:txBody>
      </p:sp>
    </p:spTree>
    <p:extLst>
      <p:ext uri="{BB962C8B-B14F-4D97-AF65-F5344CB8AC3E}">
        <p14:creationId xmlns:p14="http://schemas.microsoft.com/office/powerpoint/2010/main" val="132807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B3F423-8167-265B-A59B-CED7D3B7ED22}"/>
              </a:ext>
            </a:extLst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50000">
                <a:schemeClr val="tx1">
                  <a:alpha val="5997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A914BC90-1D0B-C6EE-09E4-84C65F847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28" y="-232265"/>
            <a:ext cx="8794406" cy="15654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5C767-DC77-7D9D-23CD-68BB73792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63" y="1202499"/>
            <a:ext cx="8765871" cy="5423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Seal</a:t>
            </a:r>
          </a:p>
          <a:p>
            <a:r>
              <a:rPr lang="en-US" sz="3200" dirty="0" err="1">
                <a:solidFill>
                  <a:schemeClr val="bg1"/>
                </a:solidFill>
              </a:rPr>
              <a:t>sphragis</a:t>
            </a:r>
            <a:r>
              <a:rPr lang="en-US" sz="3200" dirty="0">
                <a:solidFill>
                  <a:schemeClr val="bg1"/>
                </a:solidFill>
              </a:rPr>
              <a:t> (noun) – that which confirms or authenticates, attestation, confirmation, certification (BDAG)</a:t>
            </a:r>
          </a:p>
          <a:p>
            <a:pPr lvl="1"/>
            <a:r>
              <a:rPr lang="en-US" sz="3200" dirty="0">
                <a:solidFill>
                  <a:srgbClr val="FFC000"/>
                </a:solidFill>
              </a:rPr>
              <a:t>Romans 4:11; 1 Corinthians 9:2; 2 Timothy 2:19</a:t>
            </a:r>
          </a:p>
          <a:p>
            <a:r>
              <a:rPr lang="en-US" sz="3200" dirty="0" err="1">
                <a:solidFill>
                  <a:schemeClr val="bg1"/>
                </a:solidFill>
              </a:rPr>
              <a:t>sphragizo</a:t>
            </a:r>
            <a:r>
              <a:rPr lang="en-US" sz="3200" dirty="0">
                <a:solidFill>
                  <a:schemeClr val="bg1"/>
                </a:solidFill>
              </a:rPr>
              <a:t>̄ (verb) – to certify that </a:t>
            </a:r>
            <a:r>
              <a:rPr lang="en-US" sz="3200" dirty="0" err="1">
                <a:solidFill>
                  <a:schemeClr val="bg1"/>
                </a:solidFill>
              </a:rPr>
              <a:t>someth</a:t>
            </a:r>
            <a:r>
              <a:rPr lang="en-US" sz="3200" dirty="0">
                <a:solidFill>
                  <a:schemeClr val="bg1"/>
                </a:solidFill>
              </a:rPr>
              <a:t>. is so, attest, certify, acknowledge (BDAG) </a:t>
            </a:r>
          </a:p>
          <a:p>
            <a:pPr lvl="1"/>
            <a:r>
              <a:rPr lang="en-US" sz="3200" dirty="0">
                <a:solidFill>
                  <a:srgbClr val="FFC000"/>
                </a:solidFill>
              </a:rPr>
              <a:t>John 3:31-33; 6:27</a:t>
            </a:r>
          </a:p>
        </p:txBody>
      </p:sp>
    </p:spTree>
    <p:extLst>
      <p:ext uri="{BB962C8B-B14F-4D97-AF65-F5344CB8AC3E}">
        <p14:creationId xmlns:p14="http://schemas.microsoft.com/office/powerpoint/2010/main" val="156588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B3F423-8167-265B-A59B-CED7D3B7ED22}"/>
              </a:ext>
            </a:extLst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50000">
                <a:schemeClr val="tx1">
                  <a:alpha val="5997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5C767-DC77-7D9D-23CD-68BB73792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63" y="1202499"/>
            <a:ext cx="8765871" cy="5423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Identified and Authenticated as God’s Sons</a:t>
            </a:r>
          </a:p>
          <a:p>
            <a:r>
              <a:rPr lang="en-US" sz="3200" dirty="0">
                <a:solidFill>
                  <a:schemeClr val="bg1"/>
                </a:solidFill>
              </a:rPr>
              <a:t>Identified/authenticated as God’s heritage by the Holy Spirit – </a:t>
            </a:r>
            <a:r>
              <a:rPr lang="en-US" sz="3200" dirty="0">
                <a:solidFill>
                  <a:srgbClr val="FFC000"/>
                </a:solidFill>
              </a:rPr>
              <a:t>Ephesians 1:11-13</a:t>
            </a:r>
          </a:p>
          <a:p>
            <a:r>
              <a:rPr lang="en-US" sz="3200" dirty="0">
                <a:solidFill>
                  <a:schemeClr val="bg1"/>
                </a:solidFill>
              </a:rPr>
              <a:t>Spirit bears witness with our spirit – </a:t>
            </a:r>
            <a:r>
              <a:rPr lang="en-US" sz="3200" dirty="0">
                <a:solidFill>
                  <a:srgbClr val="FFC000"/>
                </a:solidFill>
              </a:rPr>
              <a:t>Romans 8:16</a:t>
            </a:r>
          </a:p>
          <a:p>
            <a:r>
              <a:rPr lang="en-US" sz="3200" dirty="0">
                <a:solidFill>
                  <a:schemeClr val="bg1"/>
                </a:solidFill>
              </a:rPr>
              <a:t>Suffering with Christ – </a:t>
            </a:r>
            <a:r>
              <a:rPr lang="en-US" sz="3200" dirty="0">
                <a:solidFill>
                  <a:srgbClr val="FFC000"/>
                </a:solidFill>
              </a:rPr>
              <a:t>Romans 8:17; 1 Peter 4:14</a:t>
            </a:r>
          </a:p>
          <a:p>
            <a:r>
              <a:rPr lang="en-US" sz="3200" dirty="0">
                <a:solidFill>
                  <a:schemeClr val="bg1"/>
                </a:solidFill>
              </a:rPr>
              <a:t>Renewing of Holy Spirit – </a:t>
            </a:r>
            <a:r>
              <a:rPr lang="en-US" sz="3200" dirty="0">
                <a:solidFill>
                  <a:srgbClr val="FFC000"/>
                </a:solidFill>
              </a:rPr>
              <a:t>Titus 3:5; Eph. 4:23, 30</a:t>
            </a:r>
          </a:p>
          <a:p>
            <a:r>
              <a:rPr lang="en-US" sz="3200" dirty="0">
                <a:solidFill>
                  <a:schemeClr val="bg1"/>
                </a:solidFill>
              </a:rPr>
              <a:t>Fruit of the Spirit – </a:t>
            </a:r>
            <a:r>
              <a:rPr lang="en-US" sz="3200" dirty="0">
                <a:solidFill>
                  <a:srgbClr val="FFC000"/>
                </a:solidFill>
              </a:rPr>
              <a:t>Galatians 5:22-25</a:t>
            </a:r>
          </a:p>
          <a:p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7" name="Picture 6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263E24B1-D1DA-3C91-5563-D0BD689B6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28" y="-232265"/>
            <a:ext cx="8794406" cy="156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8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B3F423-8167-265B-A59B-CED7D3B7ED22}"/>
              </a:ext>
            </a:extLst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50000">
                <a:schemeClr val="tx1">
                  <a:alpha val="5997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F537D8A-223A-53FE-CF9F-98B909043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8" y="-165100"/>
            <a:ext cx="11153964" cy="2057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5C767-DC77-7D9D-23CD-68BB73792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63" y="1568560"/>
            <a:ext cx="8765871" cy="505770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Guarantee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dirty="0">
                <a:solidFill>
                  <a:srgbClr val="FFC000"/>
                </a:solidFill>
              </a:rPr>
              <a:t>Ephesians 1:14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 err="1">
                <a:solidFill>
                  <a:schemeClr val="bg1"/>
                </a:solidFill>
              </a:rPr>
              <a:t>arrhabōn</a:t>
            </a:r>
            <a:r>
              <a:rPr lang="en-US" sz="3200" dirty="0">
                <a:solidFill>
                  <a:schemeClr val="bg1"/>
                </a:solidFill>
              </a:rPr>
              <a:t> – a pledge, i.e. part of the purchase-money or property given in advance as security for the rest (STRONG)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Holy Spirit of Promise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Ephesians 1:13; Titus 1:2; Hebrews 6:13-18</a:t>
            </a:r>
            <a:r>
              <a:rPr lang="en-US" sz="3200" dirty="0">
                <a:solidFill>
                  <a:schemeClr val="bg1"/>
                </a:solidFill>
              </a:rPr>
              <a:t> – His promises are certain.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0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B3F423-8167-265B-A59B-CED7D3B7ED22}"/>
              </a:ext>
            </a:extLst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50000">
                <a:schemeClr val="tx1">
                  <a:alpha val="5997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5C767-DC77-7D9D-23CD-68BB73792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63" y="1568560"/>
            <a:ext cx="8765871" cy="50577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dirty="0">
                <a:solidFill>
                  <a:schemeClr val="bg1"/>
                </a:solidFill>
              </a:rPr>
              <a:t>Transformation</a:t>
            </a:r>
          </a:p>
          <a:p>
            <a:r>
              <a:rPr lang="en-US" sz="3500" dirty="0">
                <a:solidFill>
                  <a:schemeClr val="bg1"/>
                </a:solidFill>
              </a:rPr>
              <a:t>Partakers of the divine nature through promises – </a:t>
            </a:r>
            <a:r>
              <a:rPr lang="en-US" sz="3500" dirty="0">
                <a:solidFill>
                  <a:srgbClr val="FFC000"/>
                </a:solidFill>
              </a:rPr>
              <a:t>2 Peter 1:4</a:t>
            </a:r>
          </a:p>
          <a:p>
            <a:r>
              <a:rPr lang="en-US" sz="3500" dirty="0">
                <a:solidFill>
                  <a:srgbClr val="FFC000"/>
                </a:solidFill>
              </a:rPr>
              <a:t>2 Corinthians 1:21-22 – </a:t>
            </a:r>
            <a:r>
              <a:rPr lang="en-US" sz="3500" dirty="0">
                <a:solidFill>
                  <a:schemeClr val="bg1"/>
                </a:solidFill>
              </a:rPr>
              <a:t>Spirit as a guarantee.</a:t>
            </a:r>
          </a:p>
          <a:p>
            <a:pPr lvl="1"/>
            <a:r>
              <a:rPr lang="en-US" sz="3500" dirty="0">
                <a:solidFill>
                  <a:srgbClr val="FFC000"/>
                </a:solidFill>
              </a:rPr>
              <a:t>3:18</a:t>
            </a:r>
            <a:r>
              <a:rPr lang="en-US" sz="3500" dirty="0">
                <a:solidFill>
                  <a:schemeClr val="bg1"/>
                </a:solidFill>
              </a:rPr>
              <a:t> – transformed to glory by Spirit.</a:t>
            </a:r>
          </a:p>
          <a:p>
            <a:pPr lvl="1"/>
            <a:r>
              <a:rPr lang="en-US" sz="3500" dirty="0">
                <a:solidFill>
                  <a:srgbClr val="FFC000"/>
                </a:solidFill>
              </a:rPr>
              <a:t>4:4, 6, 12, 14 – </a:t>
            </a:r>
            <a:r>
              <a:rPr lang="en-US" sz="3500" dirty="0">
                <a:solidFill>
                  <a:schemeClr val="bg1"/>
                </a:solidFill>
              </a:rPr>
              <a:t>glory of Christ, light of gospel, working life, confidence of resurrection.</a:t>
            </a:r>
          </a:p>
          <a:p>
            <a:pPr lvl="1"/>
            <a:r>
              <a:rPr lang="en-US" sz="3500" dirty="0">
                <a:solidFill>
                  <a:srgbClr val="FFC000"/>
                </a:solidFill>
              </a:rPr>
              <a:t>4:16-18</a:t>
            </a:r>
            <a:r>
              <a:rPr lang="en-US" sz="3500" dirty="0">
                <a:solidFill>
                  <a:schemeClr val="bg1"/>
                </a:solidFill>
              </a:rPr>
              <a:t> – inward renewal, looking to unseen.</a:t>
            </a:r>
          </a:p>
          <a:p>
            <a:pPr lvl="1"/>
            <a:r>
              <a:rPr lang="en-US" sz="3500" dirty="0">
                <a:solidFill>
                  <a:srgbClr val="FFC000"/>
                </a:solidFill>
              </a:rPr>
              <a:t>5:1-5</a:t>
            </a:r>
            <a:r>
              <a:rPr lang="en-US" sz="3500" dirty="0">
                <a:solidFill>
                  <a:schemeClr val="bg1"/>
                </a:solidFill>
              </a:rPr>
              <a:t> – eager for immortality, Spirit guarantee.</a:t>
            </a:r>
          </a:p>
          <a:p>
            <a:pPr marL="238125" lvl="1" indent="-227013"/>
            <a:r>
              <a:rPr lang="en-US" sz="3500" dirty="0">
                <a:solidFill>
                  <a:srgbClr val="FFC000"/>
                </a:solidFill>
              </a:rPr>
              <a:t>Ephesians 1:14 </a:t>
            </a:r>
            <a:r>
              <a:rPr lang="en-US" sz="3500" dirty="0">
                <a:solidFill>
                  <a:schemeClr val="bg1"/>
                </a:solidFill>
              </a:rPr>
              <a:t>– guarantee until redemption of purchased possession.</a:t>
            </a:r>
          </a:p>
          <a:p>
            <a:pPr lvl="1"/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57944C5-A4A7-3DF8-2EE4-5A269D8C1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8" y="-165100"/>
            <a:ext cx="1115396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6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40074B2A-4CDD-2116-442E-6CF3483EA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333" b="9541"/>
          <a:stretch/>
        </p:blipFill>
        <p:spPr>
          <a:xfrm>
            <a:off x="0" y="836112"/>
            <a:ext cx="9144000" cy="25928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3E6042-FD98-848E-06A9-125B762F3D7B}"/>
              </a:ext>
            </a:extLst>
          </p:cNvPr>
          <p:cNvSpPr/>
          <p:nvPr/>
        </p:nvSpPr>
        <p:spPr>
          <a:xfrm>
            <a:off x="0" y="836112"/>
            <a:ext cx="9144000" cy="2592888"/>
          </a:xfrm>
          <a:prstGeom prst="rect">
            <a:avLst/>
          </a:prstGeom>
          <a:solidFill>
            <a:srgbClr val="A5212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8A2C8334-8383-7B27-E741-6F2876A11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554608"/>
            <a:ext cx="77724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8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1223</TotalTime>
  <Words>386</Words>
  <Application>Microsoft Macintosh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11</cp:revision>
  <dcterms:created xsi:type="dcterms:W3CDTF">2022-09-27T19:38:28Z</dcterms:created>
  <dcterms:modified xsi:type="dcterms:W3CDTF">2022-09-30T15:59:42Z</dcterms:modified>
</cp:coreProperties>
</file>