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92"/>
  </p:normalViewPr>
  <p:slideViewPr>
    <p:cSldViewPr snapToGrid="0">
      <p:cViewPr varScale="1">
        <p:scale>
          <a:sx n="102" d="100"/>
          <a:sy n="102" d="100"/>
        </p:scale>
        <p:origin x="1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8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9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1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0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4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9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1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8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1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79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4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B7476-4FE8-3E49-80BD-6025E76A0A8A}" type="datetimeFigureOut">
              <a:rPr lang="en-US" smtClean="0"/>
              <a:t>11/5/22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C8AD-4675-9E4B-BC35-415BBA2AC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2D55-0A24-73F0-9EBF-F032AB673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E7BA4-28F6-78E2-7B46-D079CF9EF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56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7909D5-5F3D-4F9D-A50C-396368B3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59F5A-1A06-78B0-A7BB-341B70460745}"/>
              </a:ext>
            </a:extLst>
          </p:cNvPr>
          <p:cNvGrpSpPr/>
          <p:nvPr/>
        </p:nvGrpSpPr>
        <p:grpSpPr>
          <a:xfrm>
            <a:off x="34173" y="-325678"/>
            <a:ext cx="3648479" cy="2090469"/>
            <a:chOff x="-71727" y="212073"/>
            <a:chExt cx="9467578" cy="542463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D75935-17DF-B05C-6703-F6B83B99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5000" contras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34416">
              <a:off x="-71727" y="1753044"/>
              <a:ext cx="6305963" cy="3543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165100" dir="1800000" algn="tl" rotWithShape="0">
                <a:prstClr val="black"/>
              </a:outerShdw>
            </a:effectLst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910A422-F9D7-C698-67D2-795E1E08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804" y="212073"/>
              <a:ext cx="9139047" cy="5424639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D382-08DD-19F5-0279-AFA7F549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9" y="1950884"/>
            <a:ext cx="8632977" cy="48210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100" b="1" dirty="0">
                <a:solidFill>
                  <a:schemeClr val="bg1"/>
                </a:solidFill>
              </a:rPr>
              <a:t>The Command </a:t>
            </a:r>
            <a:r>
              <a:rPr lang="en-US" sz="5100" dirty="0">
                <a:solidFill>
                  <a:schemeClr val="bg1"/>
                </a:solidFill>
              </a:rPr>
              <a:t>(v. 4b)</a:t>
            </a:r>
          </a:p>
          <a:p>
            <a:r>
              <a:rPr lang="en-US" sz="4300" dirty="0">
                <a:solidFill>
                  <a:schemeClr val="bg1"/>
                </a:solidFill>
              </a:rPr>
              <a:t>Teaching – </a:t>
            </a:r>
            <a:r>
              <a:rPr lang="en-US" sz="4300" dirty="0">
                <a:solidFill>
                  <a:srgbClr val="FFC000"/>
                </a:solidFill>
              </a:rPr>
              <a:t>Deuteronomy 6:6-9</a:t>
            </a:r>
          </a:p>
          <a:p>
            <a:pPr>
              <a:buClr>
                <a:schemeClr val="bg1"/>
              </a:buClr>
            </a:pPr>
            <a:r>
              <a:rPr lang="en-US" sz="4300" dirty="0">
                <a:solidFill>
                  <a:srgbClr val="FFC000"/>
                </a:solidFill>
              </a:rPr>
              <a:t>Proverbs 13:24 </a:t>
            </a:r>
            <a:r>
              <a:rPr lang="en-US" sz="4300" dirty="0">
                <a:solidFill>
                  <a:schemeClr val="bg1"/>
                </a:solidFill>
              </a:rPr>
              <a:t>– physical discipline out of love.</a:t>
            </a:r>
          </a:p>
          <a:p>
            <a:pPr>
              <a:buClr>
                <a:schemeClr val="bg1"/>
              </a:buClr>
            </a:pPr>
            <a:r>
              <a:rPr lang="en-US" sz="4300" dirty="0">
                <a:solidFill>
                  <a:srgbClr val="FFC000"/>
                </a:solidFill>
              </a:rPr>
              <a:t>Proverbs 19:18 </a:t>
            </a:r>
            <a:r>
              <a:rPr lang="en-US" sz="4300" dirty="0">
                <a:solidFill>
                  <a:schemeClr val="bg1"/>
                </a:solidFill>
              </a:rPr>
              <a:t>– physical discipline while there is time, and for their future.</a:t>
            </a:r>
          </a:p>
          <a:p>
            <a:pPr>
              <a:buClr>
                <a:schemeClr val="bg1"/>
              </a:buClr>
            </a:pPr>
            <a:r>
              <a:rPr lang="en-US" sz="4300" dirty="0">
                <a:solidFill>
                  <a:srgbClr val="FFC000"/>
                </a:solidFill>
              </a:rPr>
              <a:t>Proverbs 22:15 </a:t>
            </a:r>
            <a:r>
              <a:rPr lang="en-US" sz="4300" dirty="0">
                <a:solidFill>
                  <a:schemeClr val="bg1"/>
                </a:solidFill>
              </a:rPr>
              <a:t>– physical discipline to purge foolishness.</a:t>
            </a:r>
          </a:p>
          <a:p>
            <a:pPr>
              <a:buClr>
                <a:schemeClr val="bg1"/>
              </a:buClr>
            </a:pPr>
            <a:r>
              <a:rPr lang="en-US" sz="4300" dirty="0">
                <a:solidFill>
                  <a:srgbClr val="FFC000"/>
                </a:solidFill>
              </a:rPr>
              <a:t>Proverbs 23:13-14 </a:t>
            </a:r>
            <a:r>
              <a:rPr lang="en-US" sz="4300" dirty="0">
                <a:solidFill>
                  <a:schemeClr val="bg1"/>
                </a:solidFill>
              </a:rPr>
              <a:t>– physical discipline with the understanding that it will not ruin the child but save the child.</a:t>
            </a:r>
          </a:p>
          <a:p>
            <a:pPr>
              <a:buClr>
                <a:schemeClr val="bg1"/>
              </a:buClr>
            </a:pPr>
            <a:r>
              <a:rPr lang="en-US" sz="4300" dirty="0">
                <a:solidFill>
                  <a:srgbClr val="FFC000"/>
                </a:solidFill>
              </a:rPr>
              <a:t>Proverbs 29:15 </a:t>
            </a:r>
            <a:r>
              <a:rPr lang="en-US" sz="4300" dirty="0">
                <a:solidFill>
                  <a:schemeClr val="bg1"/>
                </a:solidFill>
              </a:rPr>
              <a:t>– physical discipline lest the child be abandoned (left to himself) leading to shame.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75C511-38CB-E16E-EA58-B42683AF9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80" y="0"/>
            <a:ext cx="7772400" cy="25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0879DA0-B097-3FE0-84E9-A52042422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1256F8A-B2E8-67A6-F64A-2B0FB60AB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 contras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4416">
            <a:off x="-71727" y="1753044"/>
            <a:ext cx="6305963" cy="354395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165100" dir="1800000" algn="tl" rotWithShape="0">
              <a:prstClr val="black"/>
            </a:outerShdw>
          </a:effec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7AC83A9-32FE-E8E4-229E-F61C167F1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04" y="212073"/>
            <a:ext cx="9139047" cy="54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0879DA0-B097-3FE0-84E9-A52042422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1256F8A-B2E8-67A6-F64A-2B0FB60AB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 contrast="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34416">
            <a:off x="-71727" y="1753044"/>
            <a:ext cx="6305963" cy="354395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165100" dir="1800000" algn="tl" rotWithShape="0">
              <a:prstClr val="black"/>
            </a:outerShdw>
          </a:effec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7AC83A9-32FE-E8E4-229E-F61C167F1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04" y="212073"/>
            <a:ext cx="9139047" cy="54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7909D5-5F3D-4F9D-A50C-396368B3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B921F2-A12F-9E08-D955-189520732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91" y="0"/>
            <a:ext cx="8047058" cy="25201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59F5A-1A06-78B0-A7BB-341B70460745}"/>
              </a:ext>
            </a:extLst>
          </p:cNvPr>
          <p:cNvGrpSpPr/>
          <p:nvPr/>
        </p:nvGrpSpPr>
        <p:grpSpPr>
          <a:xfrm>
            <a:off x="34173" y="-325678"/>
            <a:ext cx="3648479" cy="2090469"/>
            <a:chOff x="-71727" y="212073"/>
            <a:chExt cx="9467578" cy="542463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D75935-17DF-B05C-6703-F6B83B99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5000" contras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34416">
              <a:off x="-71727" y="1753044"/>
              <a:ext cx="6305963" cy="3543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165100" dir="1800000" algn="tl" rotWithShape="0">
                <a:prstClr val="black"/>
              </a:outerShdw>
            </a:effectLst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910A422-F9D7-C698-67D2-795E1E08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804" y="212073"/>
              <a:ext cx="9139047" cy="5424639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D382-08DD-19F5-0279-AFA7F549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9" y="1950884"/>
            <a:ext cx="8632977" cy="482109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Command </a:t>
            </a:r>
            <a:r>
              <a:rPr lang="en-US" sz="3600" dirty="0">
                <a:solidFill>
                  <a:schemeClr val="bg1"/>
                </a:solidFill>
              </a:rPr>
              <a:t>(v. 1)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“in the Lord”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dirty="0">
                <a:solidFill>
                  <a:srgbClr val="FFC000"/>
                </a:solidFill>
              </a:rPr>
              <a:t>Colossians 3:17, 20 </a:t>
            </a:r>
            <a:r>
              <a:rPr lang="en-US" sz="3200" dirty="0">
                <a:solidFill>
                  <a:schemeClr val="bg1"/>
                </a:solidFill>
              </a:rPr>
              <a:t>– part of your obligation to Christ. (</a:t>
            </a:r>
            <a:r>
              <a:rPr lang="en-US" sz="3200" i="1" dirty="0">
                <a:solidFill>
                  <a:schemeClr val="bg1"/>
                </a:solidFill>
              </a:rPr>
              <a:t>“for this is right”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“obey”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 err="1">
                <a:solidFill>
                  <a:schemeClr val="bg1"/>
                </a:solidFill>
              </a:rPr>
              <a:t>hypakouo</a:t>
            </a:r>
            <a:r>
              <a:rPr lang="en-US" sz="3200" i="1" dirty="0">
                <a:solidFill>
                  <a:schemeClr val="bg1"/>
                </a:solidFill>
              </a:rPr>
              <a:t>̄</a:t>
            </a:r>
            <a:r>
              <a:rPr lang="en-US" sz="3200" dirty="0">
                <a:solidFill>
                  <a:schemeClr val="bg1"/>
                </a:solidFill>
              </a:rPr>
              <a:t> – </a:t>
            </a:r>
            <a:r>
              <a:rPr lang="en-US" sz="3200" i="1" dirty="0">
                <a:solidFill>
                  <a:schemeClr val="bg1"/>
                </a:solidFill>
              </a:rPr>
              <a:t>hypo</a:t>
            </a:r>
            <a:r>
              <a:rPr lang="en-US" sz="3200" dirty="0">
                <a:solidFill>
                  <a:schemeClr val="bg1"/>
                </a:solidFill>
              </a:rPr>
              <a:t> (under), </a:t>
            </a:r>
            <a:r>
              <a:rPr lang="en-US" sz="3200" i="1" dirty="0" err="1">
                <a:solidFill>
                  <a:schemeClr val="bg1"/>
                </a:solidFill>
              </a:rPr>
              <a:t>akouo</a:t>
            </a:r>
            <a:r>
              <a:rPr lang="en-US" sz="3200" dirty="0">
                <a:solidFill>
                  <a:schemeClr val="bg1"/>
                </a:solidFill>
              </a:rPr>
              <a:t>̄ (to hear)</a:t>
            </a:r>
          </a:p>
          <a:p>
            <a:pPr lvl="1">
              <a:buClr>
                <a:schemeClr val="bg1"/>
              </a:buClr>
            </a:pPr>
            <a:r>
              <a:rPr lang="en-US" sz="3200" dirty="0">
                <a:solidFill>
                  <a:srgbClr val="FFC000"/>
                </a:solidFill>
              </a:rPr>
              <a:t>Proverbs 1:8</a:t>
            </a:r>
            <a:r>
              <a:rPr lang="en-US" sz="3200" dirty="0">
                <a:solidFill>
                  <a:schemeClr val="bg1"/>
                </a:solidFill>
              </a:rPr>
              <a:t> – hear and not forsake.</a:t>
            </a:r>
          </a:p>
          <a:p>
            <a:pPr lvl="1">
              <a:buClr>
                <a:schemeClr val="bg1"/>
              </a:buClr>
            </a:pPr>
            <a:r>
              <a:rPr lang="en-US" sz="3200" dirty="0">
                <a:solidFill>
                  <a:srgbClr val="FFC000"/>
                </a:solidFill>
              </a:rPr>
              <a:t>Proverbs 6:20 </a:t>
            </a:r>
            <a:r>
              <a:rPr lang="en-US" sz="3200" dirty="0">
                <a:solidFill>
                  <a:schemeClr val="bg1"/>
                </a:solidFill>
              </a:rPr>
              <a:t>– keep and not forsake.</a:t>
            </a:r>
          </a:p>
          <a:p>
            <a:r>
              <a:rPr lang="en-US" sz="3200" dirty="0">
                <a:solidFill>
                  <a:schemeClr val="bg1"/>
                </a:solidFill>
              </a:rPr>
              <a:t>How serious is it? – </a:t>
            </a:r>
            <a:r>
              <a:rPr lang="en-US" sz="3200" dirty="0">
                <a:solidFill>
                  <a:srgbClr val="FFC000"/>
                </a:solidFill>
              </a:rPr>
              <a:t>Deuteronomy 21:18-21; Proverbs 30:17</a:t>
            </a:r>
          </a:p>
        </p:txBody>
      </p:sp>
    </p:spTree>
    <p:extLst>
      <p:ext uri="{BB962C8B-B14F-4D97-AF65-F5344CB8AC3E}">
        <p14:creationId xmlns:p14="http://schemas.microsoft.com/office/powerpoint/2010/main" val="22998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7909D5-5F3D-4F9D-A50C-396368B3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59F5A-1A06-78B0-A7BB-341B70460745}"/>
              </a:ext>
            </a:extLst>
          </p:cNvPr>
          <p:cNvGrpSpPr/>
          <p:nvPr/>
        </p:nvGrpSpPr>
        <p:grpSpPr>
          <a:xfrm>
            <a:off x="34173" y="-325678"/>
            <a:ext cx="3648479" cy="2090469"/>
            <a:chOff x="-71727" y="212073"/>
            <a:chExt cx="9467578" cy="542463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D75935-17DF-B05C-6703-F6B83B99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5000" contras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34416">
              <a:off x="-71727" y="1753044"/>
              <a:ext cx="6305963" cy="3543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165100" dir="1800000" algn="tl" rotWithShape="0">
                <a:prstClr val="black"/>
              </a:outerShdw>
            </a:effectLst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910A422-F9D7-C698-67D2-795E1E08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804" y="212073"/>
              <a:ext cx="9139047" cy="542463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AEC1F7E-2923-92CE-2236-CFB4D23F0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191" y="0"/>
            <a:ext cx="8047058" cy="25201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D382-08DD-19F5-0279-AFA7F549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9" y="1950884"/>
            <a:ext cx="8632977" cy="482109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Disposition </a:t>
            </a:r>
            <a:r>
              <a:rPr lang="en-US" sz="3600" dirty="0">
                <a:solidFill>
                  <a:schemeClr val="bg1"/>
                </a:solidFill>
              </a:rPr>
              <a:t>(v. 2)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“honor”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 err="1">
                <a:solidFill>
                  <a:schemeClr val="bg1"/>
                </a:solidFill>
              </a:rPr>
              <a:t>timao</a:t>
            </a:r>
            <a:r>
              <a:rPr lang="en-US" sz="3200" i="1" dirty="0">
                <a:solidFill>
                  <a:schemeClr val="bg1"/>
                </a:solidFill>
              </a:rPr>
              <a:t>̄</a:t>
            </a:r>
            <a:r>
              <a:rPr lang="en-US" sz="3200" dirty="0">
                <a:solidFill>
                  <a:schemeClr val="bg1"/>
                </a:solidFill>
              </a:rPr>
              <a:t> – “to estimate, to fix the value” (Thayer); “to show high regard for” (BDAG)</a:t>
            </a:r>
          </a:p>
          <a:p>
            <a:pPr lvl="1">
              <a:buClr>
                <a:schemeClr val="bg1"/>
              </a:buClr>
            </a:pPr>
            <a:r>
              <a:rPr lang="en-US" sz="3200" dirty="0">
                <a:solidFill>
                  <a:srgbClr val="FFC000"/>
                </a:solidFill>
              </a:rPr>
              <a:t>Proverbs 1:8-9; 6:20-23 </a:t>
            </a:r>
            <a:r>
              <a:rPr lang="en-US" sz="3200" dirty="0">
                <a:solidFill>
                  <a:schemeClr val="bg1"/>
                </a:solidFill>
              </a:rPr>
              <a:t>– shows the value and benefit.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Continues through life – </a:t>
            </a:r>
            <a:r>
              <a:rPr lang="en-US" sz="3200" dirty="0">
                <a:solidFill>
                  <a:srgbClr val="FFC000"/>
                </a:solidFill>
              </a:rPr>
              <a:t>1 Timothy. 5:3-4; Matthew 15:4-6</a:t>
            </a:r>
          </a:p>
        </p:txBody>
      </p:sp>
    </p:spTree>
    <p:extLst>
      <p:ext uri="{BB962C8B-B14F-4D97-AF65-F5344CB8AC3E}">
        <p14:creationId xmlns:p14="http://schemas.microsoft.com/office/powerpoint/2010/main" val="26210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7909D5-5F3D-4F9D-A50C-396368B3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59F5A-1A06-78B0-A7BB-341B70460745}"/>
              </a:ext>
            </a:extLst>
          </p:cNvPr>
          <p:cNvGrpSpPr/>
          <p:nvPr/>
        </p:nvGrpSpPr>
        <p:grpSpPr>
          <a:xfrm>
            <a:off x="34173" y="-325678"/>
            <a:ext cx="3648479" cy="2090469"/>
            <a:chOff x="-71727" y="212073"/>
            <a:chExt cx="9467578" cy="542463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D75935-17DF-B05C-6703-F6B83B99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5000" contras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34416">
              <a:off x="-71727" y="1753044"/>
              <a:ext cx="6305963" cy="3543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165100" dir="1800000" algn="tl" rotWithShape="0">
                <a:prstClr val="black"/>
              </a:outerShdw>
            </a:effectLst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910A422-F9D7-C698-67D2-795E1E08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804" y="212073"/>
              <a:ext cx="9139047" cy="542463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832AF0-B44C-E65E-B2BF-7F66D5CE8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191" y="0"/>
            <a:ext cx="8047058" cy="25201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D382-08DD-19F5-0279-AFA7F549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9" y="1950884"/>
            <a:ext cx="8632977" cy="482109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Promise </a:t>
            </a:r>
            <a:r>
              <a:rPr lang="en-US" sz="3600" dirty="0">
                <a:solidFill>
                  <a:schemeClr val="bg1"/>
                </a:solidFill>
              </a:rPr>
              <a:t>(v. 3)</a:t>
            </a:r>
          </a:p>
          <a:p>
            <a:r>
              <a:rPr lang="en-US" sz="3200" dirty="0">
                <a:solidFill>
                  <a:schemeClr val="bg1"/>
                </a:solidFill>
              </a:rPr>
              <a:t>“which is [a] [foremost] commandment with promise” (</a:t>
            </a:r>
            <a:r>
              <a:rPr lang="en-US" sz="3200" dirty="0">
                <a:solidFill>
                  <a:srgbClr val="FFC000"/>
                </a:solidFill>
              </a:rPr>
              <a:t>cf. Matthew 22:36, 38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Wellness and long life: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General rule – </a:t>
            </a:r>
            <a:r>
              <a:rPr lang="en-US" sz="3200" dirty="0">
                <a:solidFill>
                  <a:srgbClr val="FFC000"/>
                </a:solidFill>
              </a:rPr>
              <a:t>cf. Psalm 73:1-3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Immediate and specific considerations – </a:t>
            </a:r>
            <a:r>
              <a:rPr lang="en-US" sz="3200" dirty="0">
                <a:solidFill>
                  <a:srgbClr val="FFC000"/>
                </a:solidFill>
              </a:rPr>
              <a:t>Proverbs 1:10-19; 23:31-32; 31:4-5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General wisdom to take with you and apply everywhere – </a:t>
            </a:r>
            <a:r>
              <a:rPr lang="en-US" sz="3200" dirty="0">
                <a:solidFill>
                  <a:srgbClr val="FFC000"/>
                </a:solidFill>
              </a:rPr>
              <a:t>Proverbs 3:13-18; 7:1-5; 1:7</a:t>
            </a:r>
          </a:p>
          <a:p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7909D5-5F3D-4F9D-A50C-396368B3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5B685-0B4E-DA68-CCC8-A73692474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80" y="0"/>
            <a:ext cx="7772400" cy="25160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59F5A-1A06-78B0-A7BB-341B70460745}"/>
              </a:ext>
            </a:extLst>
          </p:cNvPr>
          <p:cNvGrpSpPr/>
          <p:nvPr/>
        </p:nvGrpSpPr>
        <p:grpSpPr>
          <a:xfrm>
            <a:off x="34173" y="-325678"/>
            <a:ext cx="3648479" cy="2090469"/>
            <a:chOff x="-71727" y="212073"/>
            <a:chExt cx="9467578" cy="542463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D75935-17DF-B05C-6703-F6B83B99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5000" contras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34416">
              <a:off x="-71727" y="1753044"/>
              <a:ext cx="6305963" cy="3543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165100" dir="1800000" algn="tl" rotWithShape="0">
                <a:prstClr val="black"/>
              </a:outerShdw>
            </a:effectLst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910A422-F9D7-C698-67D2-795E1E08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6804" y="212073"/>
              <a:ext cx="9139047" cy="5424639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D382-08DD-19F5-0279-AFA7F549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9" y="1950884"/>
            <a:ext cx="8632977" cy="482109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Deterrent </a:t>
            </a:r>
            <a:r>
              <a:rPr lang="en-US" sz="3600" dirty="0">
                <a:solidFill>
                  <a:schemeClr val="bg1"/>
                </a:solidFill>
              </a:rPr>
              <a:t>(v. 4a)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“do not provoke your children to wrath”</a:t>
            </a: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“lest they become discouraged” </a:t>
            </a:r>
            <a:r>
              <a:rPr lang="en-US" sz="3200" dirty="0">
                <a:solidFill>
                  <a:schemeClr val="bg1"/>
                </a:solidFill>
              </a:rPr>
              <a:t>(</a:t>
            </a:r>
            <a:r>
              <a:rPr lang="en-US" sz="3200" dirty="0">
                <a:solidFill>
                  <a:srgbClr val="FFC000"/>
                </a:solidFill>
              </a:rPr>
              <a:t>Colossians 3:21</a:t>
            </a:r>
            <a:r>
              <a:rPr lang="en-US" sz="3200" dirty="0">
                <a:solidFill>
                  <a:schemeClr val="bg1"/>
                </a:solidFill>
              </a:rPr>
              <a:t>).</a:t>
            </a:r>
          </a:p>
          <a:p>
            <a:r>
              <a:rPr lang="en-US" sz="3200" dirty="0">
                <a:solidFill>
                  <a:schemeClr val="bg1"/>
                </a:solidFill>
              </a:rPr>
              <a:t>A parent’s authority is for the child’s good:</a:t>
            </a: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“bring them up” – “nurture them” </a:t>
            </a:r>
            <a:r>
              <a:rPr lang="en-US" sz="3200" dirty="0">
                <a:solidFill>
                  <a:schemeClr val="bg1"/>
                </a:solidFill>
              </a:rPr>
              <a:t>(ASV)</a:t>
            </a:r>
          </a:p>
          <a:p>
            <a:pPr lvl="1"/>
            <a:r>
              <a:rPr lang="en-US" sz="3200" i="1" dirty="0" err="1">
                <a:solidFill>
                  <a:schemeClr val="bg1"/>
                </a:solidFill>
              </a:rPr>
              <a:t>ektrepho</a:t>
            </a:r>
            <a:r>
              <a:rPr lang="en-US" sz="3200" i="1" dirty="0">
                <a:solidFill>
                  <a:schemeClr val="bg1"/>
                </a:solidFill>
              </a:rPr>
              <a:t>̄</a:t>
            </a:r>
            <a:r>
              <a:rPr lang="en-US" sz="3200" dirty="0">
                <a:solidFill>
                  <a:schemeClr val="bg1"/>
                </a:solidFill>
              </a:rPr>
              <a:t> (2x) – </a:t>
            </a:r>
            <a:r>
              <a:rPr lang="en-US" sz="3200" dirty="0">
                <a:solidFill>
                  <a:srgbClr val="FFC000"/>
                </a:solidFill>
              </a:rPr>
              <a:t>Ephesians 5:29 </a:t>
            </a:r>
          </a:p>
        </p:txBody>
      </p:sp>
    </p:spTree>
    <p:extLst>
      <p:ext uri="{BB962C8B-B14F-4D97-AF65-F5344CB8AC3E}">
        <p14:creationId xmlns:p14="http://schemas.microsoft.com/office/powerpoint/2010/main" val="29605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7909D5-5F3D-4F9D-A50C-396368B3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59F5A-1A06-78B0-A7BB-341B70460745}"/>
              </a:ext>
            </a:extLst>
          </p:cNvPr>
          <p:cNvGrpSpPr/>
          <p:nvPr/>
        </p:nvGrpSpPr>
        <p:grpSpPr>
          <a:xfrm>
            <a:off x="34173" y="-325678"/>
            <a:ext cx="3648479" cy="2090469"/>
            <a:chOff x="-71727" y="212073"/>
            <a:chExt cx="9467578" cy="542463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D75935-17DF-B05C-6703-F6B83B99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5000" contras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34416">
              <a:off x="-71727" y="1753044"/>
              <a:ext cx="6305963" cy="3543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165100" dir="1800000" algn="tl" rotWithShape="0">
                <a:prstClr val="black"/>
              </a:outerShdw>
            </a:effectLst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910A422-F9D7-C698-67D2-795E1E08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804" y="212073"/>
              <a:ext cx="9139047" cy="542463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E721D5-BEDA-6EF0-6143-9E331F5D7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80" y="0"/>
            <a:ext cx="7772400" cy="25160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D382-08DD-19F5-0279-AFA7F549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9" y="1950884"/>
            <a:ext cx="8632977" cy="4821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Command </a:t>
            </a:r>
            <a:r>
              <a:rPr lang="en-US" sz="3600" dirty="0">
                <a:solidFill>
                  <a:schemeClr val="bg1"/>
                </a:solidFill>
              </a:rPr>
              <a:t>(v. 4b)</a:t>
            </a:r>
          </a:p>
          <a:p>
            <a:r>
              <a:rPr lang="en-US" sz="3200" dirty="0">
                <a:solidFill>
                  <a:schemeClr val="bg1"/>
                </a:solidFill>
              </a:rPr>
              <a:t>Training – </a:t>
            </a:r>
            <a:r>
              <a:rPr lang="en-US" sz="3200" i="1" dirty="0">
                <a:solidFill>
                  <a:schemeClr val="bg1"/>
                </a:solidFill>
              </a:rPr>
              <a:t>paideia</a:t>
            </a:r>
          </a:p>
          <a:p>
            <a:r>
              <a:rPr lang="el-GR" dirty="0">
                <a:solidFill>
                  <a:schemeClr val="bg1"/>
                </a:solidFill>
              </a:rPr>
              <a:t>“</a:t>
            </a:r>
            <a:r>
              <a:rPr lang="el-GR" dirty="0" err="1">
                <a:solidFill>
                  <a:schemeClr val="bg1"/>
                </a:solidFill>
              </a:rPr>
              <a:t>παιδεία</a:t>
            </a:r>
            <a:r>
              <a:rPr lang="el-GR" dirty="0">
                <a:solidFill>
                  <a:schemeClr val="bg1"/>
                </a:solidFill>
              </a:rPr>
              <a:t> [</a:t>
            </a:r>
            <a:r>
              <a:rPr lang="en-US" dirty="0">
                <a:solidFill>
                  <a:schemeClr val="bg1"/>
                </a:solidFill>
              </a:rPr>
              <a:t>paideia] is one among the many words, into which revealed religion has put a deeper meaning than it knew of, till this took possession of it; the new wine by a wondrous process making new even the old vessel into which it was poured.” (Synonyms of the New Testament, R.C. Trench)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“all effectual instruction…includes and implies chastening, or, as we are accustomed to say, out of a sense of the same truth, ‘correction.’” (ibid.)</a:t>
            </a:r>
          </a:p>
          <a:p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7909D5-5F3D-4F9D-A50C-396368B3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59F5A-1A06-78B0-A7BB-341B70460745}"/>
              </a:ext>
            </a:extLst>
          </p:cNvPr>
          <p:cNvGrpSpPr/>
          <p:nvPr/>
        </p:nvGrpSpPr>
        <p:grpSpPr>
          <a:xfrm>
            <a:off x="34173" y="-325678"/>
            <a:ext cx="3648479" cy="2090469"/>
            <a:chOff x="-71727" y="212073"/>
            <a:chExt cx="9467578" cy="542463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D75935-17DF-B05C-6703-F6B83B99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5000" contras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34416">
              <a:off x="-71727" y="1753044"/>
              <a:ext cx="6305963" cy="3543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165100" dir="1800000" algn="tl" rotWithShape="0">
                <a:prstClr val="black"/>
              </a:outerShdw>
            </a:effectLst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910A422-F9D7-C698-67D2-795E1E08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804" y="212073"/>
              <a:ext cx="9139047" cy="5424639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D382-08DD-19F5-0279-AFA7F549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9" y="1950884"/>
            <a:ext cx="8632977" cy="4821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Command </a:t>
            </a:r>
            <a:r>
              <a:rPr lang="en-US" sz="3600" dirty="0">
                <a:solidFill>
                  <a:schemeClr val="bg1"/>
                </a:solidFill>
              </a:rPr>
              <a:t>(v. 4b)</a:t>
            </a:r>
          </a:p>
          <a:p>
            <a:r>
              <a:rPr lang="en-US" sz="3200" dirty="0">
                <a:solidFill>
                  <a:schemeClr val="bg1"/>
                </a:solidFill>
              </a:rPr>
              <a:t>Training – </a:t>
            </a:r>
            <a:r>
              <a:rPr lang="en-US" sz="3200" i="1" dirty="0">
                <a:solidFill>
                  <a:schemeClr val="bg1"/>
                </a:solidFill>
              </a:rPr>
              <a:t>paideia</a:t>
            </a:r>
          </a:p>
          <a:p>
            <a:r>
              <a:rPr lang="en-US" sz="3200" dirty="0">
                <a:solidFill>
                  <a:schemeClr val="bg1"/>
                </a:solidFill>
              </a:rPr>
              <a:t>Used in </a:t>
            </a:r>
            <a:r>
              <a:rPr lang="en-US" sz="3200" dirty="0">
                <a:solidFill>
                  <a:srgbClr val="FFC000"/>
                </a:solidFill>
              </a:rPr>
              <a:t>Hebrews 12:5-7, 11 </a:t>
            </a:r>
            <a:r>
              <a:rPr lang="en-US" sz="3200" dirty="0">
                <a:solidFill>
                  <a:schemeClr val="bg1"/>
                </a:solidFill>
              </a:rPr>
              <a:t>– chastening, scourges, painful.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Not just education, but corresponding corporal discipline.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“And he took…</a:t>
            </a:r>
            <a:r>
              <a:rPr lang="en-US" sz="3200" i="1" u="sng" dirty="0">
                <a:solidFill>
                  <a:schemeClr val="bg1"/>
                </a:solidFill>
              </a:rPr>
              <a:t>thorns</a:t>
            </a:r>
            <a:r>
              <a:rPr lang="en-US" sz="3200" i="1" dirty="0">
                <a:solidFill>
                  <a:schemeClr val="bg1"/>
                </a:solidFill>
              </a:rPr>
              <a:t> of the wilderness and </a:t>
            </a:r>
            <a:r>
              <a:rPr lang="en-US" sz="3200" i="1" u="sng" dirty="0">
                <a:solidFill>
                  <a:schemeClr val="bg1"/>
                </a:solidFill>
              </a:rPr>
              <a:t>briers</a:t>
            </a:r>
            <a:r>
              <a:rPr lang="en-US" sz="3200" i="1" dirty="0">
                <a:solidFill>
                  <a:schemeClr val="bg1"/>
                </a:solidFill>
              </a:rPr>
              <a:t>, and with them he </a:t>
            </a:r>
            <a:r>
              <a:rPr lang="en-US" sz="3200" i="1" u="sng" dirty="0">
                <a:solidFill>
                  <a:schemeClr val="bg1"/>
                </a:solidFill>
              </a:rPr>
              <a:t>taught</a:t>
            </a:r>
            <a:r>
              <a:rPr lang="en-US" sz="3200" i="1" dirty="0">
                <a:solidFill>
                  <a:schemeClr val="bg1"/>
                </a:solidFill>
              </a:rPr>
              <a:t> the men of Succoth.” </a:t>
            </a:r>
            <a:r>
              <a:rPr lang="en-US" sz="3200" dirty="0">
                <a:solidFill>
                  <a:schemeClr val="bg1"/>
                </a:solidFill>
              </a:rPr>
              <a:t>(</a:t>
            </a:r>
            <a:r>
              <a:rPr lang="en-US" sz="3200" dirty="0">
                <a:solidFill>
                  <a:srgbClr val="FFC000"/>
                </a:solidFill>
              </a:rPr>
              <a:t>Judges 8:16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A0FEAF-425B-7BF0-4B3F-09B76490F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80" y="0"/>
            <a:ext cx="7772400" cy="25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7909D5-5F3D-4F9D-A50C-396368B32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2943" y="-224347"/>
            <a:ext cx="9589666" cy="7331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59F5A-1A06-78B0-A7BB-341B70460745}"/>
              </a:ext>
            </a:extLst>
          </p:cNvPr>
          <p:cNvGrpSpPr/>
          <p:nvPr/>
        </p:nvGrpSpPr>
        <p:grpSpPr>
          <a:xfrm>
            <a:off x="34173" y="-325678"/>
            <a:ext cx="3648479" cy="2090469"/>
            <a:chOff x="-71727" y="212073"/>
            <a:chExt cx="9467578" cy="542463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4D75935-17DF-B05C-6703-F6B83B99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5000" contras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34416">
              <a:off x="-71727" y="1753044"/>
              <a:ext cx="6305963" cy="3543951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outerShdw blurRad="50800" dist="165100" dir="1800000" algn="tl" rotWithShape="0">
                <a:prstClr val="black"/>
              </a:outerShdw>
            </a:effectLst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910A422-F9D7-C698-67D2-795E1E08C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804" y="212073"/>
              <a:ext cx="9139047" cy="5424639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D382-08DD-19F5-0279-AFA7F549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9" y="1950884"/>
            <a:ext cx="8632977" cy="4821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Command </a:t>
            </a:r>
            <a:r>
              <a:rPr lang="en-US" sz="3600" dirty="0">
                <a:solidFill>
                  <a:schemeClr val="bg1"/>
                </a:solidFill>
              </a:rPr>
              <a:t>(v. 4b)</a:t>
            </a:r>
          </a:p>
          <a:p>
            <a:r>
              <a:rPr lang="en-US" sz="3200" dirty="0">
                <a:solidFill>
                  <a:schemeClr val="bg1"/>
                </a:solidFill>
              </a:rPr>
              <a:t>Admonition – </a:t>
            </a:r>
            <a:r>
              <a:rPr lang="en-US" sz="3200" i="1" dirty="0" err="1">
                <a:solidFill>
                  <a:schemeClr val="bg1"/>
                </a:solidFill>
              </a:rPr>
              <a:t>nouthesia</a:t>
            </a:r>
            <a:r>
              <a:rPr lang="en-US" sz="3200" dirty="0">
                <a:solidFill>
                  <a:schemeClr val="bg1"/>
                </a:solidFill>
              </a:rPr>
              <a:t> – lit., “a putting in mind” (</a:t>
            </a:r>
            <a:r>
              <a:rPr lang="en-US" sz="3200" i="1" dirty="0">
                <a:solidFill>
                  <a:schemeClr val="bg1"/>
                </a:solidFill>
              </a:rPr>
              <a:t>nous</a:t>
            </a:r>
            <a:r>
              <a:rPr lang="en-US" sz="3200" dirty="0">
                <a:solidFill>
                  <a:schemeClr val="bg1"/>
                </a:solidFill>
              </a:rPr>
              <a:t>, “mind,” </a:t>
            </a:r>
            <a:r>
              <a:rPr lang="en-US" sz="3200" i="1" dirty="0" err="1">
                <a:solidFill>
                  <a:schemeClr val="bg1"/>
                </a:solidFill>
              </a:rPr>
              <a:t>tithemi</a:t>
            </a:r>
            <a:r>
              <a:rPr lang="en-US" sz="3200" dirty="0">
                <a:solidFill>
                  <a:schemeClr val="bg1"/>
                </a:solidFill>
              </a:rPr>
              <a:t>, “to put”). (VINE)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“it is the training by word—by the word of encouragement, when this is sufficient, but also by that of remonstrance, of reproof, of blame, where these may be required; as set over against the training by act and by discipline, which is </a:t>
            </a:r>
            <a:r>
              <a:rPr lang="el-GR" sz="2800" dirty="0" err="1">
                <a:solidFill>
                  <a:schemeClr val="bg1"/>
                </a:solidFill>
              </a:rPr>
              <a:t>παιδεία</a:t>
            </a:r>
            <a:r>
              <a:rPr lang="el-GR" sz="2800" dirty="0">
                <a:solidFill>
                  <a:schemeClr val="bg1"/>
                </a:solidFill>
              </a:rPr>
              <a:t> [</a:t>
            </a:r>
            <a:r>
              <a:rPr lang="en-US" sz="2800" dirty="0">
                <a:solidFill>
                  <a:schemeClr val="bg1"/>
                </a:solidFill>
              </a:rPr>
              <a:t>paideia].” (Synonyms of the New Testament, R.C. Trench)</a:t>
            </a:r>
          </a:p>
          <a:p>
            <a:r>
              <a:rPr lang="en-US" sz="3200" dirty="0">
                <a:solidFill>
                  <a:schemeClr val="bg1"/>
                </a:solidFill>
              </a:rPr>
              <a:t>Not like Eli – </a:t>
            </a:r>
            <a:r>
              <a:rPr lang="en-US" sz="3200" dirty="0">
                <a:solidFill>
                  <a:srgbClr val="FFC000"/>
                </a:solidFill>
              </a:rPr>
              <a:t>1 Samuel 2:24; 3:13 </a:t>
            </a:r>
            <a:r>
              <a:rPr lang="en-US" sz="3200" dirty="0">
                <a:solidFill>
                  <a:schemeClr val="bg1"/>
                </a:solidFill>
              </a:rPr>
              <a:t>– </a:t>
            </a:r>
            <a:r>
              <a:rPr lang="en-US" sz="3200" i="1" dirty="0">
                <a:solidFill>
                  <a:schemeClr val="bg1"/>
                </a:solidFill>
              </a:rPr>
              <a:t>“restrain” </a:t>
            </a:r>
            <a:r>
              <a:rPr lang="en-US" sz="3200" dirty="0">
                <a:solidFill>
                  <a:schemeClr val="bg1"/>
                </a:solidFill>
              </a:rPr>
              <a:t>(LXX, </a:t>
            </a:r>
            <a:r>
              <a:rPr lang="en-US" sz="3200" i="1" dirty="0" err="1">
                <a:solidFill>
                  <a:schemeClr val="bg1"/>
                </a:solidFill>
              </a:rPr>
              <a:t>noutheteō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B7DC7F-BA34-033F-05E1-F1179E2EC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80" y="0"/>
            <a:ext cx="7772400" cy="25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</TotalTime>
  <Words>627</Words>
  <Application>Microsoft Macintosh PowerPoint</Application>
  <PresentationFormat>On-screen Show (4:3)</PresentationFormat>
  <Paragraphs>42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9</cp:revision>
  <dcterms:created xsi:type="dcterms:W3CDTF">2022-11-02T16:20:21Z</dcterms:created>
  <dcterms:modified xsi:type="dcterms:W3CDTF">2022-11-05T13:30:42Z</dcterms:modified>
</cp:coreProperties>
</file>